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7"/>
  </p:notesMasterIdLst>
  <p:handoutMasterIdLst>
    <p:handoutMasterId r:id="rId48"/>
  </p:handoutMasterIdLst>
  <p:sldIdLst>
    <p:sldId id="256" r:id="rId5"/>
    <p:sldId id="258" r:id="rId6"/>
    <p:sldId id="318" r:id="rId7"/>
    <p:sldId id="357" r:id="rId8"/>
    <p:sldId id="272" r:id="rId9"/>
    <p:sldId id="340" r:id="rId10"/>
    <p:sldId id="354" r:id="rId11"/>
    <p:sldId id="353" r:id="rId12"/>
    <p:sldId id="355" r:id="rId13"/>
    <p:sldId id="352" r:id="rId14"/>
    <p:sldId id="342" r:id="rId15"/>
    <p:sldId id="344" r:id="rId16"/>
    <p:sldId id="347" r:id="rId17"/>
    <p:sldId id="348" r:id="rId18"/>
    <p:sldId id="346" r:id="rId19"/>
    <p:sldId id="339" r:id="rId20"/>
    <p:sldId id="262" r:id="rId21"/>
    <p:sldId id="358" r:id="rId22"/>
    <p:sldId id="283" r:id="rId23"/>
    <p:sldId id="319" r:id="rId24"/>
    <p:sldId id="320" r:id="rId25"/>
    <p:sldId id="321" r:id="rId26"/>
    <p:sldId id="323" r:id="rId27"/>
    <p:sldId id="359" r:id="rId28"/>
    <p:sldId id="360" r:id="rId29"/>
    <p:sldId id="328" r:id="rId30"/>
    <p:sldId id="329" r:id="rId31"/>
    <p:sldId id="330" r:id="rId32"/>
    <p:sldId id="331" r:id="rId33"/>
    <p:sldId id="332" r:id="rId34"/>
    <p:sldId id="333" r:id="rId35"/>
    <p:sldId id="334" r:id="rId36"/>
    <p:sldId id="335" r:id="rId37"/>
    <p:sldId id="336" r:id="rId38"/>
    <p:sldId id="337" r:id="rId39"/>
    <p:sldId id="362" r:id="rId40"/>
    <p:sldId id="356" r:id="rId41"/>
    <p:sldId id="350" r:id="rId42"/>
    <p:sldId id="349" r:id="rId43"/>
    <p:sldId id="361" r:id="rId44"/>
    <p:sldId id="363" r:id="rId45"/>
    <p:sldId id="364" r:id="rId46"/>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guide id="4" pos="5624" userDrawn="1">
          <p15:clr>
            <a:srgbClr val="A4A3A4"/>
          </p15:clr>
        </p15:guide>
        <p15:guide id="5" pos="58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3A"/>
    <a:srgbClr val="0A173B"/>
    <a:srgbClr val="FFFFFF"/>
    <a:srgbClr val="34DF55"/>
    <a:srgbClr val="F0E54B"/>
    <a:srgbClr val="F2F2B1"/>
    <a:srgbClr val="3176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707E2-CE8F-154B-253E-A8FB28CC7D14}" v="791" dt="2024-07-15T14:36:43.98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chemeClr val="accent1"/>
        </a:fontRef>
        <a:schemeClr val="accent1"/>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rgbClr val="CACDCD"/>
          </a:solidFill>
        </a:fill>
      </a:tcStyle>
    </a:wholeTbl>
    <a:band2H>
      <a:tcTxStyle/>
      <a:tcStyle>
        <a:tcBdr/>
        <a:fill>
          <a:solidFill>
            <a:srgbClr val="E6E7E7"/>
          </a:solidFill>
        </a:fill>
      </a:tcStyle>
    </a:band2H>
    <a:firstCol>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1"/>
          </a:solidFill>
        </a:fill>
      </a:tcStyle>
    </a:firstCol>
    <a:lastRow>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381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1"/>
          </a:solidFill>
        </a:fill>
      </a:tcStyle>
    </a:lastRow>
    <a:firstRow>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381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inor">
          <a:schemeClr val="accent1"/>
        </a:fontRef>
        <a:schemeClr val="accent1"/>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rgbClr val="CCD5F1"/>
          </a:solidFill>
        </a:fill>
      </a:tcStyle>
    </a:wholeTbl>
    <a:band2H>
      <a:tcTxStyle/>
      <a:tcStyle>
        <a:tcBdr/>
        <a:fill>
          <a:solidFill>
            <a:srgbClr val="E7EBF8"/>
          </a:solidFill>
        </a:fill>
      </a:tcStyle>
    </a:band2H>
    <a:firstCol>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3"/>
          </a:solidFill>
        </a:fill>
      </a:tcStyle>
    </a:firstCol>
    <a:lastRow>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381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3"/>
          </a:solidFill>
        </a:fill>
      </a:tcStyle>
    </a:lastRow>
    <a:firstRow>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381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inor">
          <a:schemeClr val="accent1"/>
        </a:fontRef>
        <a:schemeClr val="accent1"/>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rgbClr val="CACDDA"/>
          </a:solidFill>
        </a:fill>
      </a:tcStyle>
    </a:wholeTbl>
    <a:band2H>
      <a:tcTxStyle/>
      <a:tcStyle>
        <a:tcBdr/>
        <a:fill>
          <a:solidFill>
            <a:srgbClr val="E6E8ED"/>
          </a:solidFill>
        </a:fill>
      </a:tcStyle>
    </a:band2H>
    <a:firstCol>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6"/>
          </a:solidFill>
        </a:fill>
      </a:tcStyle>
    </a:firstCol>
    <a:lastRow>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381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6"/>
          </a:solidFill>
        </a:fill>
      </a:tcStyle>
    </a:lastRow>
    <a:firstRow>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381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in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7"/>
          </a:solidFill>
        </a:fill>
      </a:tcStyle>
    </a:wholeTbl>
    <a:band2H>
      <a:tcTxStyle/>
      <a:tcStyle>
        <a:tcBdr/>
        <a:fill>
          <a:solidFill>
            <a:srgbClr val="3C3C3C"/>
          </a:solidFill>
        </a:fill>
      </a:tcStyle>
    </a:band2H>
    <a:firstCol>
      <a:tcTxStyle b="on" i="off">
        <a:fontRef idx="minor">
          <a:srgbClr val="3C3C3C"/>
        </a:fontRef>
        <a:srgbClr val="3C3C3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chemeClr val="accent1"/>
        </a:fontRef>
        <a:schemeClr val="accent1"/>
      </a:tcTxStyle>
      <a:tcStyle>
        <a:tcBdr>
          <a:left>
            <a:ln w="12700" cap="flat">
              <a:noFill/>
              <a:miter lim="400000"/>
            </a:ln>
          </a:left>
          <a:right>
            <a:ln w="12700" cap="flat">
              <a:noFill/>
              <a:miter lim="400000"/>
            </a:ln>
          </a:right>
          <a:top>
            <a:ln w="508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solidFill>
            <a:srgbClr val="3C3C3C"/>
          </a:solidFill>
        </a:fill>
      </a:tcStyle>
    </a:lastRow>
    <a:firstRow>
      <a:tcTxStyle b="on" i="off">
        <a:fontRef idx="minor">
          <a:srgbClr val="3C3C3C"/>
        </a:fontRef>
        <a:srgbClr val="3C3C3C"/>
      </a:tcTxStyle>
      <a:tcStyle>
        <a:tcBdr>
          <a:left>
            <a:ln w="12700" cap="flat">
              <a:noFill/>
              <a:miter lim="400000"/>
            </a:ln>
          </a:left>
          <a:right>
            <a:ln w="12700" cap="flat">
              <a:noFill/>
              <a:miter lim="400000"/>
            </a:ln>
          </a:right>
          <a:top>
            <a:ln w="254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chemeClr val="accent1"/>
        </a:fontRef>
        <a:schemeClr val="accent1"/>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rgbClr val="CACDCD"/>
          </a:solidFill>
        </a:fill>
      </a:tcStyle>
    </a:wholeTbl>
    <a:band2H>
      <a:tcTxStyle/>
      <a:tcStyle>
        <a:tcBdr/>
        <a:fill>
          <a:solidFill>
            <a:srgbClr val="E6E7E7"/>
          </a:solidFill>
        </a:fill>
      </a:tcStyle>
    </a:band2H>
    <a:firstCol>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1"/>
          </a:solidFill>
        </a:fill>
      </a:tcStyle>
    </a:firstCol>
    <a:lastRow>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38100" cap="flat">
              <a:solidFill>
                <a:srgbClr val="3C3C3C"/>
              </a:solidFill>
              <a:prstDash val="solid"/>
              <a:round/>
            </a:ln>
          </a:top>
          <a:bottom>
            <a:ln w="127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1"/>
          </a:solidFill>
        </a:fill>
      </a:tcStyle>
    </a:lastRow>
    <a:firstRow>
      <a:tcTxStyle b="on" i="off">
        <a:fontRef idx="minor">
          <a:srgbClr val="3C3C3C"/>
        </a:fontRef>
        <a:srgbClr val="3C3C3C"/>
      </a:tcTxStyle>
      <a:tcStyle>
        <a:tcBdr>
          <a:left>
            <a:ln w="12700" cap="flat">
              <a:solidFill>
                <a:srgbClr val="3C3C3C"/>
              </a:solidFill>
              <a:prstDash val="solid"/>
              <a:round/>
            </a:ln>
          </a:left>
          <a:right>
            <a:ln w="12700" cap="flat">
              <a:solidFill>
                <a:srgbClr val="3C3C3C"/>
              </a:solidFill>
              <a:prstDash val="solid"/>
              <a:round/>
            </a:ln>
          </a:right>
          <a:top>
            <a:ln w="12700" cap="flat">
              <a:solidFill>
                <a:srgbClr val="3C3C3C"/>
              </a:solidFill>
              <a:prstDash val="solid"/>
              <a:round/>
            </a:ln>
          </a:top>
          <a:bottom>
            <a:ln w="38100" cap="flat">
              <a:solidFill>
                <a:srgbClr val="3C3C3C"/>
              </a:solidFill>
              <a:prstDash val="solid"/>
              <a:round/>
            </a:ln>
          </a:bottom>
          <a:insideH>
            <a:ln w="12700" cap="flat">
              <a:solidFill>
                <a:srgbClr val="3C3C3C"/>
              </a:solidFill>
              <a:prstDash val="solid"/>
              <a:round/>
            </a:ln>
          </a:insideH>
          <a:insideV>
            <a:ln w="12700" cap="flat">
              <a:solidFill>
                <a:srgbClr val="3C3C3C"/>
              </a:solidFill>
              <a:prstDash val="solid"/>
              <a:round/>
            </a:ln>
          </a:insideV>
        </a:tcBdr>
        <a:fill>
          <a:solidFill>
            <a:schemeClr val="accent1"/>
          </a:solidFill>
        </a:fill>
      </a:tcStyle>
    </a:firstRow>
  </a:tblStyle>
  <a:tblStyle styleId="{2708684C-4D16-4618-839F-0558EEFCDFE6}" styleName="">
    <a:tblBg/>
    <a:wholeTbl>
      <a:tcTxStyle b="off"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wholeTbl>
    <a:band2H>
      <a:tcTxStyle/>
      <a:tcStyle>
        <a:tcBdr/>
        <a:fill>
          <a:solidFill>
            <a:srgbClr val="FFFFFF"/>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alpha val="20000"/>
            </a:schemeClr>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508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254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67" autoAdjust="0"/>
  </p:normalViewPr>
  <p:slideViewPr>
    <p:cSldViewPr snapToGrid="0">
      <p:cViewPr varScale="1">
        <p:scale>
          <a:sx n="72" d="100"/>
          <a:sy n="72" d="100"/>
        </p:scale>
        <p:origin x="994" y="77"/>
      </p:cViewPr>
      <p:guideLst>
        <p:guide orient="horz" pos="3240"/>
        <p:guide pos="5760"/>
        <p:guide pos="5624"/>
        <p:guide pos="589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s.buziliauskiene\Downloads\OECD.DCD.FSD,DSD_DAC2@DF_ODF,1.0,filtered,2024-07-23%2010-54-0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buziliauskiene\Downloads\OECD.DCD.FSD,DSD_DAC1@DF_DAC5,1.1,filtered,2024-07-26%2011-45-4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buziliauskiene\Downloads\OECD.DCD.FSD,DSD_DAC2@DF_ODF,1.0,filtered,2024-07-22%2013-12-4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buziliauskiene\Downloads\OECD.DCD.FSD,DSD_DAC2@DF_ODF,1.0,filtered,2024-07-22%2013-12-4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3200" b="0" i="0" u="none" strike="noStrike" kern="1200" spc="0" baseline="0">
                <a:solidFill>
                  <a:srgbClr val="0A173B"/>
                </a:solidFill>
                <a:latin typeface="+mj-lt"/>
                <a:ea typeface="+mn-ea"/>
                <a:cs typeface="+mn-cs"/>
              </a:defRPr>
            </a:pPr>
            <a:r>
              <a:rPr lang="en-US" dirty="0"/>
              <a:t>Official development financing (ODF)</a:t>
            </a:r>
            <a:r>
              <a:rPr lang="lt-LT" dirty="0"/>
              <a:t>, </a:t>
            </a:r>
            <a:r>
              <a:rPr lang="en-US" sz="3200" b="0" i="0" u="none" strike="noStrike" kern="1200" spc="0" baseline="0" dirty="0">
                <a:solidFill>
                  <a:srgbClr val="182026"/>
                </a:solidFill>
                <a:effectLst/>
                <a:latin typeface="Arial" panose="020B0604020202020204" pitchFamily="34" charset="0"/>
              </a:rPr>
              <a:t>US dollar, Millions</a:t>
            </a:r>
            <a:r>
              <a:rPr lang="en-US" sz="4800" b="0" i="0" u="none" strike="noStrike" kern="1200" spc="0" baseline="0" dirty="0">
                <a:solidFill>
                  <a:srgbClr val="0A173B"/>
                </a:solidFill>
              </a:rPr>
              <a:t> </a:t>
            </a:r>
            <a:endParaRPr lang="en-US" b="0" dirty="0"/>
          </a:p>
        </c:rich>
      </c:tx>
      <c:overlay val="0"/>
      <c:spPr>
        <a:noFill/>
        <a:ln>
          <a:noFill/>
        </a:ln>
        <a:effectLst/>
      </c:spPr>
      <c:txPr>
        <a:bodyPr rot="0" spcFirstLastPara="1" vertOverflow="ellipsis" vert="horz" wrap="square" anchor="ctr" anchorCtr="1"/>
        <a:lstStyle/>
        <a:p>
          <a:pPr>
            <a:defRPr sz="3200" b="0" i="0" u="none" strike="noStrike" kern="1200" spc="0" baseline="0">
              <a:solidFill>
                <a:srgbClr val="0A173B"/>
              </a:solidFill>
              <a:latin typeface="+mj-lt"/>
              <a:ea typeface="+mn-ea"/>
              <a:cs typeface="+mn-cs"/>
            </a:defRPr>
          </a:pPr>
          <a:endParaRPr lang="en-US"/>
        </a:p>
      </c:txPr>
    </c:title>
    <c:autoTitleDeleted val="0"/>
    <c:plotArea>
      <c:layout/>
      <c:barChart>
        <c:barDir val="col"/>
        <c:grouping val="clustered"/>
        <c:varyColors val="0"/>
        <c:ser>
          <c:idx val="0"/>
          <c:order val="0"/>
          <c:tx>
            <c:strRef>
              <c:f>Table!$B$9</c:f>
              <c:strCache>
                <c:ptCount val="1"/>
                <c:pt idx="0">
                  <c:v>Official development financing (ODF)</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A173B"/>
                    </a:solidFill>
                    <a:latin typeface="+mj-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Table!$C$8:$L$8</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Table!$C$9:$L$9</c:f>
              <c:numCache>
                <c:formatCode>#,##0</c:formatCode>
                <c:ptCount val="10"/>
                <c:pt idx="0">
                  <c:v>170348.1</c:v>
                </c:pt>
                <c:pt idx="1">
                  <c:v>180898.98</c:v>
                </c:pt>
                <c:pt idx="2">
                  <c:v>197134.54</c:v>
                </c:pt>
                <c:pt idx="3">
                  <c:v>201942.12</c:v>
                </c:pt>
                <c:pt idx="4">
                  <c:v>209199.2</c:v>
                </c:pt>
                <c:pt idx="5">
                  <c:v>209437.87</c:v>
                </c:pt>
                <c:pt idx="6">
                  <c:v>208641.83</c:v>
                </c:pt>
                <c:pt idx="7">
                  <c:v>264800.83</c:v>
                </c:pt>
                <c:pt idx="8">
                  <c:v>242508.7</c:v>
                </c:pt>
                <c:pt idx="9">
                  <c:v>297858.45</c:v>
                </c:pt>
              </c:numCache>
            </c:numRef>
          </c:val>
          <c:extLst>
            <c:ext xmlns:c16="http://schemas.microsoft.com/office/drawing/2014/chart" uri="{C3380CC4-5D6E-409C-BE32-E72D297353CC}">
              <c16:uniqueId val="{00000000-A2F4-4CAD-9C3F-AFF4D8DAF99D}"/>
            </c:ext>
          </c:extLst>
        </c:ser>
        <c:dLbls>
          <c:showLegendKey val="0"/>
          <c:showVal val="0"/>
          <c:showCatName val="0"/>
          <c:showSerName val="0"/>
          <c:showPercent val="0"/>
          <c:showBubbleSize val="0"/>
        </c:dLbls>
        <c:gapWidth val="219"/>
        <c:overlap val="-27"/>
        <c:axId val="605150096"/>
        <c:axId val="607796320"/>
      </c:barChart>
      <c:catAx>
        <c:axId val="60515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607796320"/>
        <c:crosses val="autoZero"/>
        <c:auto val="1"/>
        <c:lblAlgn val="ctr"/>
        <c:lblOffset val="100"/>
        <c:noMultiLvlLbl val="0"/>
      </c:catAx>
      <c:valAx>
        <c:axId val="607796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60515009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rgbClr val="0A173B"/>
          </a:solidFill>
          <a:latin typeface="+mj-lt"/>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rgbClr val="0A173B"/>
                </a:solidFill>
                <a:latin typeface="+mj-lt"/>
                <a:ea typeface="+mn-ea"/>
                <a:cs typeface="+mn-cs"/>
              </a:defRPr>
            </a:pPr>
            <a:r>
              <a:rPr lang="lt-LT" sz="3200"/>
              <a:t>Official development financing (ODF) </a:t>
            </a:r>
            <a:r>
              <a:rPr lang="en-US" sz="3200"/>
              <a:t>in Europe, US dollar, Millions </a:t>
            </a:r>
            <a:endParaRPr lang="lt-LT" sz="3200"/>
          </a:p>
        </c:rich>
      </c:tx>
      <c:overlay val="0"/>
      <c:spPr>
        <a:noFill/>
        <a:ln>
          <a:noFill/>
        </a:ln>
        <a:effectLst/>
      </c:spPr>
      <c:txPr>
        <a:bodyPr rot="0" spcFirstLastPara="1" vertOverflow="ellipsis" vert="horz" wrap="square" anchor="ctr" anchorCtr="1"/>
        <a:lstStyle/>
        <a:p>
          <a:pPr>
            <a:defRPr sz="3200" b="0" i="0" u="none" strike="noStrike" kern="1200" spc="0" baseline="0">
              <a:solidFill>
                <a:srgbClr val="0A173B"/>
              </a:solidFill>
              <a:latin typeface="+mj-lt"/>
              <a:ea typeface="+mn-ea"/>
              <a:cs typeface="+mn-cs"/>
            </a:defRPr>
          </a:pPr>
          <a:endParaRPr lang="lt-LT"/>
        </a:p>
      </c:txPr>
    </c:title>
    <c:autoTitleDeleted val="0"/>
    <c:plotArea>
      <c:layout/>
      <c:barChart>
        <c:barDir val="col"/>
        <c:grouping val="clustered"/>
        <c:varyColors val="0"/>
        <c:ser>
          <c:idx val="0"/>
          <c:order val="0"/>
          <c:tx>
            <c:strRef>
              <c:f>Table!$B$7:$C$7</c:f>
              <c:strCache>
                <c:ptCount val="2"/>
                <c:pt idx="0">
                  <c:v>Recipient: Developing countries</c:v>
                </c:pt>
              </c:strCache>
            </c:strRef>
          </c:tx>
          <c:spPr>
            <a:solidFill>
              <a:schemeClr val="accent1"/>
            </a:solidFill>
            <a:ln>
              <a:noFill/>
            </a:ln>
            <a:effectLst/>
          </c:spPr>
          <c:invertIfNegative val="0"/>
          <c:cat>
            <c:strRef>
              <c:f>Table!$D$6:$M$6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Table!$D$7:$M$7</c:f>
              <c:numCache>
                <c:formatCode>#,##0</c:formatCode>
                <c:ptCount val="10"/>
                <c:pt idx="0">
                  <c:v>170022.63</c:v>
                </c:pt>
                <c:pt idx="1">
                  <c:v>180229.71</c:v>
                </c:pt>
                <c:pt idx="2">
                  <c:v>195780.82</c:v>
                </c:pt>
                <c:pt idx="3">
                  <c:v>200717.42</c:v>
                </c:pt>
                <c:pt idx="4">
                  <c:v>208231.91</c:v>
                </c:pt>
                <c:pt idx="5">
                  <c:v>208627.25</c:v>
                </c:pt>
                <c:pt idx="6">
                  <c:v>207605.75</c:v>
                </c:pt>
                <c:pt idx="7">
                  <c:v>263622.48</c:v>
                </c:pt>
                <c:pt idx="8">
                  <c:v>242321.99</c:v>
                </c:pt>
                <c:pt idx="9">
                  <c:v>297605.78999999998</c:v>
                </c:pt>
              </c:numCache>
            </c:numRef>
          </c:val>
          <c:extLst>
            <c:ext xmlns:c16="http://schemas.microsoft.com/office/drawing/2014/chart" uri="{C3380CC4-5D6E-409C-BE32-E72D297353CC}">
              <c16:uniqueId val="{00000000-8E51-43A3-B7DB-F548C849E4C9}"/>
            </c:ext>
          </c:extLst>
        </c:ser>
        <c:ser>
          <c:idx val="1"/>
          <c:order val="1"/>
          <c:tx>
            <c:strRef>
              <c:f>Table!$B$8:$C$8</c:f>
              <c:strCache>
                <c:ptCount val="2"/>
                <c:pt idx="0">
                  <c:v>Recipient: Europe</c:v>
                </c:pt>
              </c:strCache>
            </c:strRef>
          </c:tx>
          <c:spPr>
            <a:solidFill>
              <a:schemeClr val="accent2"/>
            </a:solidFill>
            <a:ln>
              <a:noFill/>
            </a:ln>
            <a:effectLst/>
          </c:spPr>
          <c:invertIfNegative val="0"/>
          <c:cat>
            <c:strRef>
              <c:f>Table!$D$6:$M$6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Table!$D$8:$M$8</c:f>
              <c:numCache>
                <c:formatCode>#,##0</c:formatCode>
                <c:ptCount val="10"/>
                <c:pt idx="0">
                  <c:v>9718.61</c:v>
                </c:pt>
                <c:pt idx="1">
                  <c:v>10846.49</c:v>
                </c:pt>
                <c:pt idx="2">
                  <c:v>10261.1</c:v>
                </c:pt>
                <c:pt idx="3">
                  <c:v>10467.370000000001</c:v>
                </c:pt>
                <c:pt idx="4">
                  <c:v>11036.43</c:v>
                </c:pt>
                <c:pt idx="5">
                  <c:v>7755.27</c:v>
                </c:pt>
                <c:pt idx="6">
                  <c:v>9131.9</c:v>
                </c:pt>
                <c:pt idx="7">
                  <c:v>11486.34</c:v>
                </c:pt>
                <c:pt idx="8">
                  <c:v>10721.48</c:v>
                </c:pt>
                <c:pt idx="9">
                  <c:v>40078.730000000003</c:v>
                </c:pt>
              </c:numCache>
            </c:numRef>
          </c:val>
          <c:extLst>
            <c:ext xmlns:c16="http://schemas.microsoft.com/office/drawing/2014/chart" uri="{C3380CC4-5D6E-409C-BE32-E72D297353CC}">
              <c16:uniqueId val="{00000001-8E51-43A3-B7DB-F548C849E4C9}"/>
            </c:ext>
          </c:extLst>
        </c:ser>
        <c:dLbls>
          <c:showLegendKey val="0"/>
          <c:showVal val="0"/>
          <c:showCatName val="0"/>
          <c:showSerName val="0"/>
          <c:showPercent val="0"/>
          <c:showBubbleSize val="0"/>
        </c:dLbls>
        <c:gapWidth val="219"/>
        <c:overlap val="-27"/>
        <c:axId val="762133264"/>
        <c:axId val="998573904"/>
      </c:barChart>
      <c:catAx>
        <c:axId val="76213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A173B"/>
                </a:solidFill>
                <a:latin typeface="+mj-lt"/>
                <a:ea typeface="+mn-ea"/>
                <a:cs typeface="+mn-cs"/>
              </a:defRPr>
            </a:pPr>
            <a:endParaRPr lang="lt-LT"/>
          </a:p>
        </c:txPr>
        <c:crossAx val="998573904"/>
        <c:crosses val="autoZero"/>
        <c:auto val="1"/>
        <c:lblAlgn val="ctr"/>
        <c:lblOffset val="100"/>
        <c:noMultiLvlLbl val="0"/>
      </c:catAx>
      <c:valAx>
        <c:axId val="998573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A173B"/>
                </a:solidFill>
                <a:latin typeface="+mj-lt"/>
                <a:ea typeface="+mn-ea"/>
                <a:cs typeface="+mn-cs"/>
              </a:defRPr>
            </a:pPr>
            <a:endParaRPr lang="lt-LT"/>
          </a:p>
        </c:txPr>
        <c:crossAx val="762133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rgbClr val="0A173B"/>
              </a:solidFill>
              <a:latin typeface="+mj-lt"/>
              <a:ea typeface="+mn-ea"/>
              <a:cs typeface="+mn-cs"/>
            </a:defRPr>
          </a:pPr>
          <a:endParaRPr lang="lt-LT"/>
        </a:p>
      </c:txPr>
    </c:legend>
    <c:plotVisOnly val="1"/>
    <c:dispBlanksAs val="gap"/>
    <c:showDLblsOverMax val="0"/>
  </c:chart>
  <c:spPr>
    <a:noFill/>
    <a:ln>
      <a:noFill/>
    </a:ln>
    <a:effectLst/>
  </c:spPr>
  <c:txPr>
    <a:bodyPr/>
    <a:lstStyle/>
    <a:p>
      <a:pPr>
        <a:defRPr sz="1400">
          <a:solidFill>
            <a:srgbClr val="0A173B"/>
          </a:solidFill>
          <a:latin typeface="+mj-lt"/>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200" b="0" i="0" u="none" strike="noStrike" kern="1200" spc="0" baseline="0">
                <a:solidFill>
                  <a:srgbClr val="0A173B"/>
                </a:solidFill>
                <a:latin typeface="+mj-lt"/>
                <a:ea typeface="+mn-ea"/>
                <a:cs typeface="+mn-cs"/>
              </a:defRPr>
            </a:pPr>
            <a:r>
              <a:rPr lang="lt-LT" sz="3200"/>
              <a:t>Official development financing (ODF) </a:t>
            </a:r>
            <a:r>
              <a:rPr lang="en-US" sz="3200"/>
              <a:t>in America, </a:t>
            </a:r>
            <a:r>
              <a:rPr lang="lt-LT" sz="3200"/>
              <a:t>by region</a:t>
            </a:r>
            <a:r>
              <a:rPr lang="en-US" sz="3200"/>
              <a:t>, US dollar, Millions</a:t>
            </a:r>
            <a:endParaRPr lang="lt-LT" sz="3200"/>
          </a:p>
        </c:rich>
      </c:tx>
      <c:layout>
        <c:manualLayout>
          <c:xMode val="edge"/>
          <c:yMode val="edge"/>
          <c:x val="0.14599520855263726"/>
          <c:y val="2.5052477883886013E-2"/>
        </c:manualLayout>
      </c:layout>
      <c:overlay val="0"/>
      <c:spPr>
        <a:noFill/>
        <a:ln>
          <a:noFill/>
        </a:ln>
        <a:effectLst/>
      </c:spPr>
      <c:txPr>
        <a:bodyPr rot="0" spcFirstLastPara="1" vertOverflow="ellipsis" vert="horz" wrap="square" anchor="ctr" anchorCtr="1"/>
        <a:lstStyle/>
        <a:p>
          <a:pPr algn="ctr">
            <a:defRPr sz="3200" b="0" i="0" u="none" strike="noStrike" kern="1200" spc="0" baseline="0">
              <a:solidFill>
                <a:srgbClr val="0A173B"/>
              </a:solidFill>
              <a:latin typeface="+mj-lt"/>
              <a:ea typeface="+mn-ea"/>
              <a:cs typeface="+mn-cs"/>
            </a:defRPr>
          </a:pPr>
          <a:endParaRPr lang="lt-LT"/>
        </a:p>
      </c:txPr>
    </c:title>
    <c:autoTitleDeleted val="0"/>
    <c:plotArea>
      <c:layout/>
      <c:barChart>
        <c:barDir val="col"/>
        <c:grouping val="stacked"/>
        <c:varyColors val="0"/>
        <c:ser>
          <c:idx val="0"/>
          <c:order val="0"/>
          <c:tx>
            <c:strRef>
              <c:f>Table!$B$7</c:f>
              <c:strCache>
                <c:ptCount val="1"/>
                <c:pt idx="0">
                  <c:v>Recipient: Developing countries</c:v>
                </c:pt>
              </c:strCache>
            </c:strRef>
          </c:tx>
          <c:spPr>
            <a:solidFill>
              <a:schemeClr val="accent1"/>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Table!$C$7:$L$7</c:f>
            </c:numRef>
          </c:val>
          <c:extLst>
            <c:ext xmlns:c16="http://schemas.microsoft.com/office/drawing/2014/chart" uri="{C3380CC4-5D6E-409C-BE32-E72D297353CC}">
              <c16:uniqueId val="{00000000-1052-43F4-A931-35CA461D6177}"/>
            </c:ext>
          </c:extLst>
        </c:ser>
        <c:ser>
          <c:idx val="1"/>
          <c:order val="1"/>
          <c:tx>
            <c:strRef>
              <c:f>Table!$B$8</c:f>
              <c:strCache>
                <c:ptCount val="1"/>
                <c:pt idx="0">
                  <c:v>Recipient: America</c:v>
                </c:pt>
              </c:strCache>
            </c:strRef>
          </c:tx>
          <c:spPr>
            <a:solidFill>
              <a:schemeClr val="accent2"/>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Table!$C$8:$L$8</c:f>
            </c:numRef>
          </c:val>
          <c:extLst>
            <c:ext xmlns:c16="http://schemas.microsoft.com/office/drawing/2014/chart" uri="{C3380CC4-5D6E-409C-BE32-E72D297353CC}">
              <c16:uniqueId val="{00000001-1052-43F4-A931-35CA461D6177}"/>
            </c:ext>
          </c:extLst>
        </c:ser>
        <c:ser>
          <c:idx val="2"/>
          <c:order val="2"/>
          <c:tx>
            <c:strRef>
              <c:f>Table!$B$9</c:f>
              <c:strCache>
                <c:ptCount val="1"/>
                <c:pt idx="0">
                  <c:v>Recipient: Central America and the Caribbean</c:v>
                </c:pt>
              </c:strCache>
            </c:strRef>
          </c:tx>
          <c:spPr>
            <a:solidFill>
              <a:schemeClr val="accent3"/>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Table!$C$9:$L$9</c:f>
              <c:numCache>
                <c:formatCode>#,##0.00</c:formatCode>
                <c:ptCount val="10"/>
                <c:pt idx="0">
                  <c:v>9965.33</c:v>
                </c:pt>
                <c:pt idx="1">
                  <c:v>6645.73</c:v>
                </c:pt>
                <c:pt idx="2">
                  <c:v>8015.67</c:v>
                </c:pt>
                <c:pt idx="3">
                  <c:v>9290.7900000000009</c:v>
                </c:pt>
                <c:pt idx="4" formatCode="#\ ##0.0">
                  <c:v>8218.7999999999993</c:v>
                </c:pt>
                <c:pt idx="5">
                  <c:v>7384.56</c:v>
                </c:pt>
                <c:pt idx="6">
                  <c:v>7023.82</c:v>
                </c:pt>
                <c:pt idx="7">
                  <c:v>12935.55</c:v>
                </c:pt>
                <c:pt idx="8">
                  <c:v>6353.96</c:v>
                </c:pt>
                <c:pt idx="9">
                  <c:v>9872.0400000000009</c:v>
                </c:pt>
              </c:numCache>
            </c:numRef>
          </c:val>
          <c:extLst>
            <c:ext xmlns:c16="http://schemas.microsoft.com/office/drawing/2014/chart" uri="{C3380CC4-5D6E-409C-BE32-E72D297353CC}">
              <c16:uniqueId val="{00000002-1052-43F4-A931-35CA461D6177}"/>
            </c:ext>
          </c:extLst>
        </c:ser>
        <c:ser>
          <c:idx val="3"/>
          <c:order val="3"/>
          <c:tx>
            <c:strRef>
              <c:f>Table!$B$10</c:f>
              <c:strCache>
                <c:ptCount val="1"/>
                <c:pt idx="0">
                  <c:v>Recipient: South America</c:v>
                </c:pt>
              </c:strCache>
            </c:strRef>
          </c:tx>
          <c:spPr>
            <a:solidFill>
              <a:schemeClr val="accent4"/>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Table!$C$10:$L$10</c:f>
              <c:numCache>
                <c:formatCode>#,##0.00</c:formatCode>
                <c:ptCount val="10"/>
                <c:pt idx="0">
                  <c:v>4937.66</c:v>
                </c:pt>
                <c:pt idx="1">
                  <c:v>7315.12</c:v>
                </c:pt>
                <c:pt idx="2">
                  <c:v>9677.65</c:v>
                </c:pt>
                <c:pt idx="3">
                  <c:v>6856.12</c:v>
                </c:pt>
                <c:pt idx="4">
                  <c:v>11831.13</c:v>
                </c:pt>
                <c:pt idx="5">
                  <c:v>15819.16</c:v>
                </c:pt>
                <c:pt idx="6">
                  <c:v>13419.13</c:v>
                </c:pt>
                <c:pt idx="7">
                  <c:v>21983.57</c:v>
                </c:pt>
                <c:pt idx="8">
                  <c:v>20072.439999999999</c:v>
                </c:pt>
                <c:pt idx="9">
                  <c:v>19645.71</c:v>
                </c:pt>
              </c:numCache>
            </c:numRef>
          </c:val>
          <c:extLst>
            <c:ext xmlns:c16="http://schemas.microsoft.com/office/drawing/2014/chart" uri="{C3380CC4-5D6E-409C-BE32-E72D297353CC}">
              <c16:uniqueId val="{00000003-1052-43F4-A931-35CA461D6177}"/>
            </c:ext>
          </c:extLst>
        </c:ser>
        <c:ser>
          <c:idx val="4"/>
          <c:order val="4"/>
          <c:tx>
            <c:strRef>
              <c:f>Table!$B$11</c:f>
              <c:strCache>
                <c:ptCount val="1"/>
                <c:pt idx="0">
                  <c:v>Recipient: America unspecified</c:v>
                </c:pt>
              </c:strCache>
            </c:strRef>
          </c:tx>
          <c:spPr>
            <a:solidFill>
              <a:schemeClr val="accent5"/>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Table!$C$11:$L$11</c:f>
              <c:numCache>
                <c:formatCode>#,##0.00</c:formatCode>
                <c:ptCount val="10"/>
                <c:pt idx="0" formatCode="#\ ##0.0">
                  <c:v>1932.2</c:v>
                </c:pt>
                <c:pt idx="1">
                  <c:v>1492.94</c:v>
                </c:pt>
                <c:pt idx="2">
                  <c:v>1656.88</c:v>
                </c:pt>
                <c:pt idx="3">
                  <c:v>952.16</c:v>
                </c:pt>
                <c:pt idx="4">
                  <c:v>866.34</c:v>
                </c:pt>
                <c:pt idx="5">
                  <c:v>1055.52</c:v>
                </c:pt>
                <c:pt idx="6">
                  <c:v>696.38</c:v>
                </c:pt>
                <c:pt idx="7">
                  <c:v>1085.77</c:v>
                </c:pt>
                <c:pt idx="8">
                  <c:v>1556.07</c:v>
                </c:pt>
                <c:pt idx="9">
                  <c:v>1520.31</c:v>
                </c:pt>
              </c:numCache>
            </c:numRef>
          </c:val>
          <c:extLst>
            <c:ext xmlns:c16="http://schemas.microsoft.com/office/drawing/2014/chart" uri="{C3380CC4-5D6E-409C-BE32-E72D297353CC}">
              <c16:uniqueId val="{00000004-1052-43F4-A931-35CA461D6177}"/>
            </c:ext>
          </c:extLst>
        </c:ser>
        <c:dLbls>
          <c:showLegendKey val="0"/>
          <c:showVal val="0"/>
          <c:showCatName val="0"/>
          <c:showSerName val="0"/>
          <c:showPercent val="0"/>
          <c:showBubbleSize val="0"/>
        </c:dLbls>
        <c:gapWidth val="150"/>
        <c:overlap val="100"/>
        <c:axId val="691157760"/>
        <c:axId val="691141920"/>
      </c:barChart>
      <c:catAx>
        <c:axId val="69115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691141920"/>
        <c:crosses val="autoZero"/>
        <c:auto val="1"/>
        <c:lblAlgn val="ctr"/>
        <c:lblOffset val="100"/>
        <c:noMultiLvlLbl val="0"/>
      </c:catAx>
      <c:valAx>
        <c:axId val="6911419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69115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0A173B"/>
              </a:solidFill>
              <a:latin typeface="+mj-lt"/>
              <a:ea typeface="+mn-ea"/>
              <a:cs typeface="+mn-cs"/>
            </a:defRPr>
          </a:pPr>
          <a:endParaRPr lang="lt-LT"/>
        </a:p>
      </c:txPr>
    </c:legend>
    <c:plotVisOnly val="1"/>
    <c:dispBlanksAs val="gap"/>
    <c:showDLblsOverMax val="0"/>
  </c:chart>
  <c:spPr>
    <a:noFill/>
    <a:ln>
      <a:noFill/>
    </a:ln>
    <a:effectLst/>
  </c:spPr>
  <c:txPr>
    <a:bodyPr/>
    <a:lstStyle/>
    <a:p>
      <a:pPr>
        <a:defRPr sz="1400">
          <a:solidFill>
            <a:srgbClr val="0A173B"/>
          </a:solidFill>
          <a:latin typeface="+mj-lt"/>
        </a:defRPr>
      </a:pPr>
      <a:endParaRPr lang="lt-L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mn-lt"/>
                <a:ea typeface="+mn-ea"/>
                <a:cs typeface="+mn-cs"/>
              </a:defRPr>
            </a:pPr>
            <a:r>
              <a:rPr lang="en-US" dirty="0" err="1">
                <a:solidFill>
                  <a:schemeClr val="accent1"/>
                </a:solidFill>
              </a:rPr>
              <a:t>Eksporto</a:t>
            </a:r>
            <a:r>
              <a:rPr lang="en-US" dirty="0">
                <a:solidFill>
                  <a:schemeClr val="accent1"/>
                </a:solidFill>
              </a:rPr>
              <a:t> </a:t>
            </a:r>
            <a:r>
              <a:rPr lang="en-US" dirty="0" err="1">
                <a:solidFill>
                  <a:schemeClr val="accent1"/>
                </a:solidFill>
              </a:rPr>
              <a:t>apimtys</a:t>
            </a:r>
            <a:r>
              <a:rPr lang="en-US" dirty="0">
                <a:solidFill>
                  <a:schemeClr val="accent1"/>
                </a:solidFill>
              </a:rPr>
              <a:t> </a:t>
            </a:r>
            <a:r>
              <a:rPr lang="lt-LT" dirty="0">
                <a:solidFill>
                  <a:schemeClr val="accent1"/>
                </a:solidFill>
              </a:rPr>
              <a:t>į</a:t>
            </a:r>
            <a:r>
              <a:rPr lang="lt-LT" baseline="0" dirty="0">
                <a:solidFill>
                  <a:schemeClr val="accent1"/>
                </a:solidFill>
              </a:rPr>
              <a:t> Vystomojo bendradarbiavimo šalis, N142, </a:t>
            </a:r>
            <a:r>
              <a:rPr lang="lt-LT" b="1" baseline="0" dirty="0">
                <a:solidFill>
                  <a:schemeClr val="accent1"/>
                </a:solidFill>
              </a:rPr>
              <a:t>visi sektoriai</a:t>
            </a:r>
            <a:endParaRPr lang="lt-LT" b="1" dirty="0">
              <a:solidFill>
                <a:schemeClr val="accent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mn-lt"/>
              <a:ea typeface="+mn-ea"/>
              <a:cs typeface="+mn-cs"/>
            </a:defRPr>
          </a:pPr>
          <a:endParaRPr lang="lt-LT"/>
        </a:p>
      </c:txPr>
    </c:title>
    <c:autoTitleDeleted val="0"/>
    <c:plotArea>
      <c:layout/>
      <c:barChart>
        <c:barDir val="col"/>
        <c:grouping val="stacked"/>
        <c:varyColors val="0"/>
        <c:ser>
          <c:idx val="0"/>
          <c:order val="0"/>
          <c:tx>
            <c:strRef>
              <c:f>Sheet1!$B$2</c:f>
              <c:strCache>
                <c:ptCount val="1"/>
                <c:pt idx="0">
                  <c:v>bendras eksportas, mln. EUR</c:v>
                </c:pt>
              </c:strCache>
            </c:strRef>
          </c:tx>
          <c:spPr>
            <a:solidFill>
              <a:schemeClr val="accent1"/>
            </a:solidFill>
            <a:ln>
              <a:noFill/>
            </a:ln>
            <a:effectLst/>
          </c:spPr>
          <c:invertIfNegative val="0"/>
          <c:cat>
            <c:numRef>
              <c:f>Sheet1!$C$1:$E$1</c:f>
              <c:numCache>
                <c:formatCode>General</c:formatCode>
                <c:ptCount val="3"/>
                <c:pt idx="0">
                  <c:v>2021</c:v>
                </c:pt>
                <c:pt idx="1">
                  <c:v>2022</c:v>
                </c:pt>
                <c:pt idx="2">
                  <c:v>2023</c:v>
                </c:pt>
              </c:numCache>
            </c:numRef>
          </c:cat>
          <c:val>
            <c:numRef>
              <c:f>Sheet1!$C$2:$E$2</c:f>
            </c:numRef>
          </c:val>
          <c:extLst>
            <c:ext xmlns:c16="http://schemas.microsoft.com/office/drawing/2014/chart" uri="{C3380CC4-5D6E-409C-BE32-E72D297353CC}">
              <c16:uniqueId val="{00000000-5AFC-4F30-BDE1-F8A9F5BD6229}"/>
            </c:ext>
          </c:extLst>
        </c:ser>
        <c:ser>
          <c:idx val="1"/>
          <c:order val="1"/>
          <c:tx>
            <c:strRef>
              <c:f>Sheet1!$B$3</c:f>
              <c:strCache>
                <c:ptCount val="1"/>
                <c:pt idx="0">
                  <c:v>lietuviškos kilmės prekių eksportas, mln.EUR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Sheet1!$C$1:$E$1</c:f>
              <c:numCache>
                <c:formatCode>General</c:formatCode>
                <c:ptCount val="3"/>
                <c:pt idx="0">
                  <c:v>2021</c:v>
                </c:pt>
                <c:pt idx="1">
                  <c:v>2022</c:v>
                </c:pt>
                <c:pt idx="2">
                  <c:v>2023</c:v>
                </c:pt>
              </c:numCache>
            </c:numRef>
          </c:cat>
          <c:val>
            <c:numRef>
              <c:f>Sheet1!$C$3:$E$3</c:f>
              <c:numCache>
                <c:formatCode>0</c:formatCode>
                <c:ptCount val="3"/>
                <c:pt idx="0">
                  <c:v>2816.0740559999999</c:v>
                </c:pt>
                <c:pt idx="1">
                  <c:v>2924.4530549999999</c:v>
                </c:pt>
                <c:pt idx="2">
                  <c:v>3048.8538090000002</c:v>
                </c:pt>
              </c:numCache>
            </c:numRef>
          </c:val>
          <c:extLst>
            <c:ext xmlns:c16="http://schemas.microsoft.com/office/drawing/2014/chart" uri="{C3380CC4-5D6E-409C-BE32-E72D297353CC}">
              <c16:uniqueId val="{00000001-5AFC-4F30-BDE1-F8A9F5BD6229}"/>
            </c:ext>
          </c:extLst>
        </c:ser>
        <c:ser>
          <c:idx val="2"/>
          <c:order val="2"/>
          <c:tx>
            <c:strRef>
              <c:f>Sheet1!$B$4</c:f>
              <c:strCache>
                <c:ptCount val="1"/>
                <c:pt idx="0">
                  <c:v>paslaugų eksportas, mln EUR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Sheet1!$C$1:$E$1</c:f>
              <c:numCache>
                <c:formatCode>General</c:formatCode>
                <c:ptCount val="3"/>
                <c:pt idx="0">
                  <c:v>2021</c:v>
                </c:pt>
                <c:pt idx="1">
                  <c:v>2022</c:v>
                </c:pt>
                <c:pt idx="2">
                  <c:v>2023</c:v>
                </c:pt>
              </c:numCache>
            </c:numRef>
          </c:cat>
          <c:val>
            <c:numRef>
              <c:f>Sheet1!$C$4:$E$4</c:f>
              <c:numCache>
                <c:formatCode>0</c:formatCode>
                <c:ptCount val="3"/>
                <c:pt idx="0">
                  <c:v>924.19999999999879</c:v>
                </c:pt>
                <c:pt idx="1">
                  <c:v>927.25999999999976</c:v>
                </c:pt>
                <c:pt idx="2">
                  <c:v>1018.6299999999999</c:v>
                </c:pt>
              </c:numCache>
            </c:numRef>
          </c:val>
          <c:extLst>
            <c:ext xmlns:c16="http://schemas.microsoft.com/office/drawing/2014/chart" uri="{C3380CC4-5D6E-409C-BE32-E72D297353CC}">
              <c16:uniqueId val="{00000002-5AFC-4F30-BDE1-F8A9F5BD6229}"/>
            </c:ext>
          </c:extLst>
        </c:ser>
        <c:dLbls>
          <c:showLegendKey val="0"/>
          <c:showVal val="0"/>
          <c:showCatName val="0"/>
          <c:showSerName val="0"/>
          <c:showPercent val="0"/>
          <c:showBubbleSize val="0"/>
        </c:dLbls>
        <c:gapWidth val="150"/>
        <c:overlap val="100"/>
        <c:axId val="1906190464"/>
        <c:axId val="1906190944"/>
      </c:barChart>
      <c:catAx>
        <c:axId val="190619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906190944"/>
        <c:crosses val="autoZero"/>
        <c:auto val="1"/>
        <c:lblAlgn val="ctr"/>
        <c:lblOffset val="100"/>
        <c:noMultiLvlLbl val="0"/>
      </c:catAx>
      <c:valAx>
        <c:axId val="1906190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lt-LT"/>
          </a:p>
        </c:txPr>
        <c:crossAx val="1906190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mn-lt"/>
                <a:ea typeface="+mn-ea"/>
                <a:cs typeface="+mn-cs"/>
              </a:defRPr>
            </a:pPr>
            <a:r>
              <a:rPr lang="lt-LT" dirty="0">
                <a:solidFill>
                  <a:schemeClr val="accent1"/>
                </a:solidFill>
              </a:rPr>
              <a:t>Eksporto apimtys į Vystomojo bendradarbiavimo šalis, N142, </a:t>
            </a:r>
            <a:r>
              <a:rPr lang="lt-LT" b="1" dirty="0" err="1">
                <a:solidFill>
                  <a:schemeClr val="accent1"/>
                </a:solidFill>
              </a:rPr>
              <a:t>HT+MediumHT</a:t>
            </a:r>
            <a:endParaRPr lang="lt-LT" b="1" dirty="0">
              <a:solidFill>
                <a:schemeClr val="accent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mn-lt"/>
              <a:ea typeface="+mn-ea"/>
              <a:cs typeface="+mn-cs"/>
            </a:defRPr>
          </a:pPr>
          <a:endParaRPr lang="lt-LT"/>
        </a:p>
      </c:txPr>
    </c:title>
    <c:autoTitleDeleted val="0"/>
    <c:plotArea>
      <c:layout/>
      <c:barChart>
        <c:barDir val="col"/>
        <c:grouping val="stacked"/>
        <c:varyColors val="0"/>
        <c:ser>
          <c:idx val="0"/>
          <c:order val="0"/>
          <c:tx>
            <c:strRef>
              <c:f>Sheet1!$B$24</c:f>
              <c:strCache>
                <c:ptCount val="1"/>
                <c:pt idx="0">
                  <c:v>HT+Medium Tech lietuviškos kilmės eksportas, mln. EUR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Sheet1!$C$23:$E$23</c:f>
              <c:numCache>
                <c:formatCode>General</c:formatCode>
                <c:ptCount val="3"/>
                <c:pt idx="0">
                  <c:v>2021</c:v>
                </c:pt>
                <c:pt idx="1">
                  <c:v>2022</c:v>
                </c:pt>
                <c:pt idx="2">
                  <c:v>2023</c:v>
                </c:pt>
              </c:numCache>
            </c:numRef>
          </c:cat>
          <c:val>
            <c:numRef>
              <c:f>Sheet1!$C$24:$E$24</c:f>
              <c:numCache>
                <c:formatCode>0</c:formatCode>
                <c:ptCount val="3"/>
                <c:pt idx="0">
                  <c:v>615.064437</c:v>
                </c:pt>
                <c:pt idx="1">
                  <c:v>485.57151699999997</c:v>
                </c:pt>
                <c:pt idx="2">
                  <c:v>420.21566200000001</c:v>
                </c:pt>
              </c:numCache>
            </c:numRef>
          </c:val>
          <c:extLst>
            <c:ext xmlns:c16="http://schemas.microsoft.com/office/drawing/2014/chart" uri="{C3380CC4-5D6E-409C-BE32-E72D297353CC}">
              <c16:uniqueId val="{00000000-774B-4E4F-BB85-ED46CA303735}"/>
            </c:ext>
          </c:extLst>
        </c:ser>
        <c:ser>
          <c:idx val="1"/>
          <c:order val="1"/>
          <c:tx>
            <c:strRef>
              <c:f>Sheet1!$B$25</c:f>
              <c:strCache>
                <c:ptCount val="1"/>
                <c:pt idx="0">
                  <c:v>KIS paslaugų eksportas, mln EUR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Sheet1!$C$23:$E$23</c:f>
              <c:numCache>
                <c:formatCode>General</c:formatCode>
                <c:ptCount val="3"/>
                <c:pt idx="0">
                  <c:v>2021</c:v>
                </c:pt>
                <c:pt idx="1">
                  <c:v>2022</c:v>
                </c:pt>
                <c:pt idx="2">
                  <c:v>2023</c:v>
                </c:pt>
              </c:numCache>
            </c:numRef>
          </c:cat>
          <c:val>
            <c:numRef>
              <c:f>Sheet1!$C$25:$E$25</c:f>
              <c:numCache>
                <c:formatCode>0</c:formatCode>
                <c:ptCount val="3"/>
                <c:pt idx="0">
                  <c:v>181.90999999999997</c:v>
                </c:pt>
                <c:pt idx="1">
                  <c:v>255.24999999999997</c:v>
                </c:pt>
                <c:pt idx="2">
                  <c:v>324.42999999999995</c:v>
                </c:pt>
              </c:numCache>
            </c:numRef>
          </c:val>
          <c:extLst>
            <c:ext xmlns:c16="http://schemas.microsoft.com/office/drawing/2014/chart" uri="{C3380CC4-5D6E-409C-BE32-E72D297353CC}">
              <c16:uniqueId val="{00000001-774B-4E4F-BB85-ED46CA303735}"/>
            </c:ext>
          </c:extLst>
        </c:ser>
        <c:dLbls>
          <c:showLegendKey val="0"/>
          <c:showVal val="0"/>
          <c:showCatName val="0"/>
          <c:showSerName val="0"/>
          <c:showPercent val="0"/>
          <c:showBubbleSize val="0"/>
        </c:dLbls>
        <c:gapWidth val="150"/>
        <c:overlap val="100"/>
        <c:axId val="1907736816"/>
        <c:axId val="1907737296"/>
      </c:barChart>
      <c:catAx>
        <c:axId val="190773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907737296"/>
        <c:crosses val="autoZero"/>
        <c:auto val="1"/>
        <c:lblAlgn val="ctr"/>
        <c:lblOffset val="100"/>
        <c:noMultiLvlLbl val="0"/>
      </c:catAx>
      <c:valAx>
        <c:axId val="1907737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lt-LT"/>
          </a:p>
        </c:txPr>
        <c:crossAx val="190773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0" i="0" u="none" strike="noStrike" kern="1200" spc="0" baseline="0" dirty="0">
                <a:solidFill>
                  <a:schemeClr val="accent1"/>
                </a:solidFill>
              </a:rPr>
              <a:t>Įmonių, eksportavusių lietuviškos kilmės prekes ir paslaugas į Vystomojo bendradarbiavimo šalis, skaičius, N142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Grafikai!$A$4</c:f>
              <c:strCache>
                <c:ptCount val="1"/>
                <c:pt idx="0">
                  <c:v>įmonių, eksportavusių lietuviškos kilmės prekes skaičius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Grafikai!$B$2:$D$3</c:f>
              <c:strCache>
                <c:ptCount val="3"/>
                <c:pt idx="0">
                  <c:v>2021</c:v>
                </c:pt>
                <c:pt idx="1">
                  <c:v>2022</c:v>
                </c:pt>
                <c:pt idx="2">
                  <c:v>2023</c:v>
                </c:pt>
              </c:strCache>
            </c:strRef>
          </c:cat>
          <c:val>
            <c:numRef>
              <c:f>Grafikai!$B$4:$D$4</c:f>
              <c:numCache>
                <c:formatCode>General</c:formatCode>
                <c:ptCount val="3"/>
                <c:pt idx="0">
                  <c:v>3657</c:v>
                </c:pt>
                <c:pt idx="1">
                  <c:v>3605</c:v>
                </c:pt>
                <c:pt idx="2">
                  <c:v>3531</c:v>
                </c:pt>
              </c:numCache>
            </c:numRef>
          </c:val>
          <c:extLst>
            <c:ext xmlns:c16="http://schemas.microsoft.com/office/drawing/2014/chart" uri="{C3380CC4-5D6E-409C-BE32-E72D297353CC}">
              <c16:uniqueId val="{00000000-DCB0-468B-98B6-2A45FE4EC533}"/>
            </c:ext>
          </c:extLst>
        </c:ser>
        <c:ser>
          <c:idx val="1"/>
          <c:order val="1"/>
          <c:tx>
            <c:strRef>
              <c:f>Grafikai!$A$5</c:f>
              <c:strCache>
                <c:ptCount val="1"/>
                <c:pt idx="0">
                  <c:v>įmonių, eksportavusių Hi+Medium tech lietuviškos kilmės prekes skaičius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Grafikai!$B$2:$D$3</c:f>
              <c:strCache>
                <c:ptCount val="3"/>
                <c:pt idx="0">
                  <c:v>2021</c:v>
                </c:pt>
                <c:pt idx="1">
                  <c:v>2022</c:v>
                </c:pt>
                <c:pt idx="2">
                  <c:v>2023</c:v>
                </c:pt>
              </c:strCache>
            </c:strRef>
          </c:cat>
          <c:val>
            <c:numRef>
              <c:f>Grafikai!$B$5:$D$5</c:f>
              <c:numCache>
                <c:formatCode>General</c:formatCode>
                <c:ptCount val="3"/>
                <c:pt idx="0">
                  <c:v>1622</c:v>
                </c:pt>
                <c:pt idx="1">
                  <c:v>1629</c:v>
                </c:pt>
                <c:pt idx="2">
                  <c:v>1530</c:v>
                </c:pt>
              </c:numCache>
            </c:numRef>
          </c:val>
          <c:extLst>
            <c:ext xmlns:c16="http://schemas.microsoft.com/office/drawing/2014/chart" uri="{C3380CC4-5D6E-409C-BE32-E72D297353CC}">
              <c16:uniqueId val="{00000001-DCB0-468B-98B6-2A45FE4EC533}"/>
            </c:ext>
          </c:extLst>
        </c:ser>
        <c:ser>
          <c:idx val="2"/>
          <c:order val="2"/>
          <c:tx>
            <c:strRef>
              <c:f>Grafikai!$A$6</c:f>
              <c:strCache>
                <c:ptCount val="1"/>
                <c:pt idx="0">
                  <c:v>įmonių, eksportavusių paslaugas skaičius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Grafikai!$B$2:$D$3</c:f>
              <c:strCache>
                <c:ptCount val="3"/>
                <c:pt idx="0">
                  <c:v>2021</c:v>
                </c:pt>
                <c:pt idx="1">
                  <c:v>2022</c:v>
                </c:pt>
                <c:pt idx="2">
                  <c:v>2023</c:v>
                </c:pt>
              </c:strCache>
            </c:strRef>
          </c:cat>
          <c:val>
            <c:numRef>
              <c:f>Grafikai!$B$6:$D$6</c:f>
              <c:numCache>
                <c:formatCode>General</c:formatCode>
                <c:ptCount val="3"/>
                <c:pt idx="0">
                  <c:v>3637</c:v>
                </c:pt>
                <c:pt idx="1">
                  <c:v>2636</c:v>
                </c:pt>
              </c:numCache>
            </c:numRef>
          </c:val>
          <c:extLst>
            <c:ext xmlns:c16="http://schemas.microsoft.com/office/drawing/2014/chart" uri="{C3380CC4-5D6E-409C-BE32-E72D297353CC}">
              <c16:uniqueId val="{00000002-DCB0-468B-98B6-2A45FE4EC533}"/>
            </c:ext>
          </c:extLst>
        </c:ser>
        <c:ser>
          <c:idx val="3"/>
          <c:order val="3"/>
          <c:tx>
            <c:strRef>
              <c:f>Grafikai!$A$7</c:f>
              <c:strCache>
                <c:ptCount val="1"/>
                <c:pt idx="0">
                  <c:v>įmonių, eksportavusių KIS paslaugas skaičius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Grafikai!$B$2:$D$3</c:f>
              <c:strCache>
                <c:ptCount val="3"/>
                <c:pt idx="0">
                  <c:v>2021</c:v>
                </c:pt>
                <c:pt idx="1">
                  <c:v>2022</c:v>
                </c:pt>
                <c:pt idx="2">
                  <c:v>2023</c:v>
                </c:pt>
              </c:strCache>
            </c:strRef>
          </c:cat>
          <c:val>
            <c:numRef>
              <c:f>Grafikai!$B$7:$D$7</c:f>
              <c:numCache>
                <c:formatCode>General</c:formatCode>
                <c:ptCount val="3"/>
                <c:pt idx="0">
                  <c:v>1750</c:v>
                </c:pt>
                <c:pt idx="1">
                  <c:v>1142</c:v>
                </c:pt>
              </c:numCache>
            </c:numRef>
          </c:val>
          <c:extLst>
            <c:ext xmlns:c16="http://schemas.microsoft.com/office/drawing/2014/chart" uri="{C3380CC4-5D6E-409C-BE32-E72D297353CC}">
              <c16:uniqueId val="{00000003-DCB0-468B-98B6-2A45FE4EC533}"/>
            </c:ext>
          </c:extLst>
        </c:ser>
        <c:dLbls>
          <c:showLegendKey val="0"/>
          <c:showVal val="0"/>
          <c:showCatName val="0"/>
          <c:showSerName val="0"/>
          <c:showPercent val="0"/>
          <c:showBubbleSize val="0"/>
        </c:dLbls>
        <c:gapWidth val="219"/>
        <c:overlap val="-27"/>
        <c:axId val="971404672"/>
        <c:axId val="971405632"/>
      </c:barChart>
      <c:catAx>
        <c:axId val="9714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3C3A"/>
                </a:solidFill>
                <a:latin typeface="+mn-lt"/>
                <a:ea typeface="+mn-ea"/>
                <a:cs typeface="+mn-cs"/>
              </a:defRPr>
            </a:pPr>
            <a:endParaRPr lang="lt-LT"/>
          </a:p>
        </c:txPr>
        <c:crossAx val="971405632"/>
        <c:crosses val="autoZero"/>
        <c:auto val="1"/>
        <c:lblAlgn val="ctr"/>
        <c:lblOffset val="100"/>
        <c:noMultiLvlLbl val="0"/>
      </c:catAx>
      <c:valAx>
        <c:axId val="971405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3C3A"/>
                </a:solidFill>
                <a:latin typeface="+mn-lt"/>
                <a:ea typeface="+mn-ea"/>
                <a:cs typeface="+mn-cs"/>
              </a:defRPr>
            </a:pPr>
            <a:endParaRPr lang="lt-LT"/>
          </a:p>
        </c:txPr>
        <c:crossAx val="97140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3C3A"/>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rgbClr val="0A173B"/>
                </a:solidFill>
                <a:latin typeface="+mj-lt"/>
                <a:ea typeface="+mn-ea"/>
                <a:cs typeface="+mn-cs"/>
              </a:defRPr>
            </a:pPr>
            <a:r>
              <a:rPr lang="lt-LT" sz="3200" dirty="0" err="1"/>
              <a:t>Aid</a:t>
            </a:r>
            <a:r>
              <a:rPr lang="lt-LT" sz="3200" dirty="0"/>
              <a:t> (ODA) </a:t>
            </a:r>
            <a:r>
              <a:rPr lang="lt-LT" sz="3200" dirty="0" err="1"/>
              <a:t>by</a:t>
            </a:r>
            <a:r>
              <a:rPr lang="lt-LT" sz="3200" dirty="0"/>
              <a:t> </a:t>
            </a:r>
            <a:r>
              <a:rPr lang="lt-LT" sz="3200" dirty="0" err="1"/>
              <a:t>donor</a:t>
            </a:r>
            <a:r>
              <a:rPr lang="en-US" sz="3200" dirty="0"/>
              <a:t>, US dollar, Millions</a:t>
            </a:r>
            <a:endParaRPr lang="lt-LT" sz="3200" dirty="0"/>
          </a:p>
        </c:rich>
      </c:tx>
      <c:overlay val="0"/>
      <c:spPr>
        <a:noFill/>
        <a:ln>
          <a:noFill/>
        </a:ln>
        <a:effectLst/>
      </c:spPr>
      <c:txPr>
        <a:bodyPr rot="0" spcFirstLastPara="1" vertOverflow="ellipsis" vert="horz" wrap="square" anchor="ctr" anchorCtr="1"/>
        <a:lstStyle/>
        <a:p>
          <a:pPr>
            <a:defRPr sz="3200" b="0" i="0" u="none" strike="noStrike" kern="1200" spc="0" baseline="0">
              <a:solidFill>
                <a:srgbClr val="0A173B"/>
              </a:solidFill>
              <a:latin typeface="+mj-lt"/>
              <a:ea typeface="+mn-ea"/>
              <a:cs typeface="+mn-cs"/>
            </a:defRPr>
          </a:pPr>
          <a:endParaRPr lang="lt-LT"/>
        </a:p>
      </c:txPr>
    </c:title>
    <c:autoTitleDeleted val="0"/>
    <c:plotArea>
      <c:layout/>
      <c:barChart>
        <c:barDir val="col"/>
        <c:grouping val="stacked"/>
        <c:varyColors val="0"/>
        <c:ser>
          <c:idx val="0"/>
          <c:order val="0"/>
          <c:tx>
            <c:strRef>
              <c:f>Table!$B$8</c:f>
              <c:strCache>
                <c:ptCount val="1"/>
                <c:pt idx="0">
                  <c:v>Donor</c:v>
                </c:pt>
              </c:strCache>
            </c:strRef>
          </c:tx>
          <c:spPr>
            <a:solidFill>
              <a:schemeClr val="accent1"/>
            </a:solidFill>
            <a:ln>
              <a:noFill/>
            </a:ln>
            <a:effectLst/>
          </c:spPr>
          <c:invertIfNegative val="0"/>
          <c:cat>
            <c:strRef>
              <c:f>Table!$C$7:$G$7</c:f>
              <c:strCache>
                <c:ptCount val="5"/>
                <c:pt idx="0">
                  <c:v>2018</c:v>
                </c:pt>
                <c:pt idx="1">
                  <c:v>2019</c:v>
                </c:pt>
                <c:pt idx="2">
                  <c:v>2020</c:v>
                </c:pt>
                <c:pt idx="3">
                  <c:v>2021</c:v>
                </c:pt>
                <c:pt idx="4">
                  <c:v>2022</c:v>
                </c:pt>
              </c:strCache>
            </c:strRef>
          </c:cat>
          <c:val>
            <c:numRef>
              <c:f>Table!$C$8:$G$8</c:f>
            </c:numRef>
          </c:val>
          <c:extLst>
            <c:ext xmlns:c16="http://schemas.microsoft.com/office/drawing/2014/chart" uri="{C3380CC4-5D6E-409C-BE32-E72D297353CC}">
              <c16:uniqueId val="{00000000-9A4A-4B78-BCFC-12DE04197426}"/>
            </c:ext>
          </c:extLst>
        </c:ser>
        <c:ser>
          <c:idx val="1"/>
          <c:order val="1"/>
          <c:tx>
            <c:strRef>
              <c:f>Table!$B$9</c:f>
              <c:strCache>
                <c:ptCount val="1"/>
                <c:pt idx="0">
                  <c:v>Official donors</c:v>
                </c:pt>
              </c:strCache>
            </c:strRef>
          </c:tx>
          <c:spPr>
            <a:solidFill>
              <a:schemeClr val="accent2"/>
            </a:solidFill>
            <a:ln>
              <a:noFill/>
            </a:ln>
            <a:effectLst/>
          </c:spPr>
          <c:invertIfNegative val="0"/>
          <c:cat>
            <c:strRef>
              <c:f>Table!$C$7:$G$7</c:f>
              <c:strCache>
                <c:ptCount val="5"/>
                <c:pt idx="0">
                  <c:v>2018</c:v>
                </c:pt>
                <c:pt idx="1">
                  <c:v>2019</c:v>
                </c:pt>
                <c:pt idx="2">
                  <c:v>2020</c:v>
                </c:pt>
                <c:pt idx="3">
                  <c:v>2021</c:v>
                </c:pt>
                <c:pt idx="4">
                  <c:v>2022</c:v>
                </c:pt>
              </c:strCache>
            </c:strRef>
          </c:cat>
          <c:val>
            <c:numRef>
              <c:f>Table!$C$9:$G$9</c:f>
            </c:numRef>
          </c:val>
          <c:extLst>
            <c:ext xmlns:c16="http://schemas.microsoft.com/office/drawing/2014/chart" uri="{C3380CC4-5D6E-409C-BE32-E72D297353CC}">
              <c16:uniqueId val="{00000001-9A4A-4B78-BCFC-12DE04197426}"/>
            </c:ext>
          </c:extLst>
        </c:ser>
        <c:ser>
          <c:idx val="2"/>
          <c:order val="2"/>
          <c:tx>
            <c:strRef>
              <c:f>Table!$B$10</c:f>
              <c:strCache>
                <c:ptCount val="1"/>
                <c:pt idx="0">
                  <c:v>·  DAC countries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A173B"/>
                    </a:solidFill>
                    <a:latin typeface="+mj-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Table!$C$7:$G$7</c:f>
              <c:strCache>
                <c:ptCount val="5"/>
                <c:pt idx="0">
                  <c:v>2018</c:v>
                </c:pt>
                <c:pt idx="1">
                  <c:v>2019</c:v>
                </c:pt>
                <c:pt idx="2">
                  <c:v>2020</c:v>
                </c:pt>
                <c:pt idx="3">
                  <c:v>2021</c:v>
                </c:pt>
                <c:pt idx="4">
                  <c:v>2022</c:v>
                </c:pt>
              </c:strCache>
            </c:strRef>
          </c:cat>
          <c:val>
            <c:numRef>
              <c:f>Table!$C$10:$G$10</c:f>
              <c:numCache>
                <c:formatCode>#,##0</c:formatCode>
                <c:ptCount val="5"/>
                <c:pt idx="0">
                  <c:v>128893.19</c:v>
                </c:pt>
                <c:pt idx="1">
                  <c:v>134136.54999999999</c:v>
                </c:pt>
                <c:pt idx="2">
                  <c:v>142041.32</c:v>
                </c:pt>
                <c:pt idx="3">
                  <c:v>143777.28</c:v>
                </c:pt>
                <c:pt idx="4">
                  <c:v>177987.66</c:v>
                </c:pt>
              </c:numCache>
            </c:numRef>
          </c:val>
          <c:extLst>
            <c:ext xmlns:c16="http://schemas.microsoft.com/office/drawing/2014/chart" uri="{C3380CC4-5D6E-409C-BE32-E72D297353CC}">
              <c16:uniqueId val="{00000002-9A4A-4B78-BCFC-12DE04197426}"/>
            </c:ext>
          </c:extLst>
        </c:ser>
        <c:ser>
          <c:idx val="4"/>
          <c:order val="4"/>
          <c:tx>
            <c:strRef>
              <c:f>Table!$B$12</c:f>
              <c:strCache>
                <c:ptCount val="1"/>
                <c:pt idx="0">
                  <c:v>·  Multilaterals organisations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A173B"/>
                    </a:solidFill>
                    <a:latin typeface="+mj-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Table!$C$7:$G$7</c:f>
              <c:strCache>
                <c:ptCount val="5"/>
                <c:pt idx="0">
                  <c:v>2018</c:v>
                </c:pt>
                <c:pt idx="1">
                  <c:v>2019</c:v>
                </c:pt>
                <c:pt idx="2">
                  <c:v>2020</c:v>
                </c:pt>
                <c:pt idx="3">
                  <c:v>2021</c:v>
                </c:pt>
                <c:pt idx="4">
                  <c:v>2022</c:v>
                </c:pt>
              </c:strCache>
            </c:strRef>
          </c:cat>
          <c:val>
            <c:numRef>
              <c:f>Table!$C$12:$G$12</c:f>
              <c:numCache>
                <c:formatCode>#,##0</c:formatCode>
                <c:ptCount val="5"/>
                <c:pt idx="0">
                  <c:v>72169.03</c:v>
                </c:pt>
                <c:pt idx="1">
                  <c:v>67835.8</c:v>
                </c:pt>
                <c:pt idx="2">
                  <c:v>98429.89</c:v>
                </c:pt>
                <c:pt idx="3">
                  <c:v>79686.740000000005</c:v>
                </c:pt>
                <c:pt idx="4">
                  <c:v>100237.85</c:v>
                </c:pt>
              </c:numCache>
            </c:numRef>
          </c:val>
          <c:extLst>
            <c:ext xmlns:c16="http://schemas.microsoft.com/office/drawing/2014/chart" uri="{C3380CC4-5D6E-409C-BE32-E72D297353CC}">
              <c16:uniqueId val="{00000003-9A4A-4B78-BCFC-12DE04197426}"/>
            </c:ext>
          </c:extLst>
        </c:ser>
        <c:ser>
          <c:idx val="3"/>
          <c:order val="3"/>
          <c:tx>
            <c:strRef>
              <c:f>Table!$B$11</c:f>
              <c:strCache>
                <c:ptCount val="1"/>
                <c:pt idx="0">
                  <c:v>·  Non-DAC countries</c:v>
                </c:pt>
              </c:strCache>
            </c:strRef>
          </c:tx>
          <c:spPr>
            <a:solidFill>
              <a:srgbClr val="003C3A"/>
            </a:solidFill>
            <a:ln>
              <a:noFill/>
            </a:ln>
            <a:effectLst/>
          </c:spPr>
          <c:invertIfNegative val="0"/>
          <c:cat>
            <c:strRef>
              <c:f>Table!$C$7:$G$7</c:f>
              <c:strCache>
                <c:ptCount val="5"/>
                <c:pt idx="0">
                  <c:v>2018</c:v>
                </c:pt>
                <c:pt idx="1">
                  <c:v>2019</c:v>
                </c:pt>
                <c:pt idx="2">
                  <c:v>2020</c:v>
                </c:pt>
                <c:pt idx="3">
                  <c:v>2021</c:v>
                </c:pt>
                <c:pt idx="4">
                  <c:v>2022</c:v>
                </c:pt>
              </c:strCache>
            </c:strRef>
          </c:cat>
          <c:val>
            <c:numRef>
              <c:f>Table!$C$11:$G$11</c:f>
              <c:numCache>
                <c:formatCode>#,##0</c:formatCode>
                <c:ptCount val="5"/>
                <c:pt idx="0">
                  <c:v>12546.3</c:v>
                </c:pt>
                <c:pt idx="1">
                  <c:v>15159.06</c:v>
                </c:pt>
                <c:pt idx="2">
                  <c:v>11842.86</c:v>
                </c:pt>
                <c:pt idx="3">
                  <c:v>16313.71</c:v>
                </c:pt>
                <c:pt idx="4">
                  <c:v>16157.25</c:v>
                </c:pt>
              </c:numCache>
            </c:numRef>
          </c:val>
          <c:extLst>
            <c:ext xmlns:c16="http://schemas.microsoft.com/office/drawing/2014/chart" uri="{C3380CC4-5D6E-409C-BE32-E72D297353CC}">
              <c16:uniqueId val="{00000004-9A4A-4B78-BCFC-12DE04197426}"/>
            </c:ext>
          </c:extLst>
        </c:ser>
        <c:dLbls>
          <c:showLegendKey val="0"/>
          <c:showVal val="0"/>
          <c:showCatName val="0"/>
          <c:showSerName val="0"/>
          <c:showPercent val="0"/>
          <c:showBubbleSize val="0"/>
        </c:dLbls>
        <c:gapWidth val="150"/>
        <c:overlap val="100"/>
        <c:axId val="602137040"/>
        <c:axId val="602137520"/>
      </c:barChart>
      <c:catAx>
        <c:axId val="60213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602137520"/>
        <c:crosses val="autoZero"/>
        <c:auto val="1"/>
        <c:lblAlgn val="ctr"/>
        <c:lblOffset val="100"/>
        <c:noMultiLvlLbl val="0"/>
      </c:catAx>
      <c:valAx>
        <c:axId val="602137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602137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rgbClr val="0A173B"/>
              </a:solidFill>
              <a:latin typeface="+mj-lt"/>
              <a:ea typeface="+mn-ea"/>
              <a:cs typeface="+mn-cs"/>
            </a:defRPr>
          </a:pPr>
          <a:endParaRPr lang="lt-LT"/>
        </a:p>
      </c:txPr>
    </c:legend>
    <c:plotVisOnly val="1"/>
    <c:dispBlanksAs val="gap"/>
    <c:showDLblsOverMax val="0"/>
  </c:chart>
  <c:spPr>
    <a:noFill/>
    <a:ln>
      <a:noFill/>
    </a:ln>
    <a:effectLst/>
  </c:spPr>
  <c:txPr>
    <a:bodyPr/>
    <a:lstStyle/>
    <a:p>
      <a:pPr>
        <a:defRPr sz="1400">
          <a:solidFill>
            <a:srgbClr val="0A173B"/>
          </a:solidFill>
          <a:latin typeface="+mj-lt"/>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rgbClr val="0A173B"/>
                </a:solidFill>
                <a:latin typeface="+mj-lt"/>
                <a:ea typeface="+mn-ea"/>
                <a:cs typeface="+mn-cs"/>
              </a:defRPr>
            </a:pPr>
            <a:r>
              <a:rPr lang="lt-LT" sz="3200" dirty="0" err="1"/>
              <a:t>Official</a:t>
            </a:r>
            <a:r>
              <a:rPr lang="lt-LT" sz="3200" dirty="0"/>
              <a:t> </a:t>
            </a:r>
            <a:r>
              <a:rPr lang="lt-LT" sz="3200" dirty="0" err="1"/>
              <a:t>flows</a:t>
            </a:r>
            <a:r>
              <a:rPr lang="lt-LT" sz="3200" dirty="0"/>
              <a:t> </a:t>
            </a:r>
            <a:r>
              <a:rPr lang="lt-LT" sz="3200" dirty="0" err="1"/>
              <a:t>by</a:t>
            </a:r>
            <a:r>
              <a:rPr lang="lt-LT" sz="3200" dirty="0"/>
              <a:t> </a:t>
            </a:r>
            <a:r>
              <a:rPr lang="en-US" sz="3200" dirty="0"/>
              <a:t>Donor </a:t>
            </a:r>
            <a:r>
              <a:rPr lang="lt-LT" sz="3200" dirty="0" err="1"/>
              <a:t>country</a:t>
            </a:r>
            <a:r>
              <a:rPr lang="lt-LT" sz="3200" dirty="0"/>
              <a:t> (DAC </a:t>
            </a:r>
            <a:r>
              <a:rPr lang="lt-LT" sz="3200" dirty="0" err="1"/>
              <a:t>countries</a:t>
            </a:r>
            <a:r>
              <a:rPr lang="lt-LT" sz="3200" dirty="0"/>
              <a:t>)</a:t>
            </a:r>
            <a:r>
              <a:rPr lang="en-US" sz="3200" dirty="0"/>
              <a:t>, US dollar, Millions, 2018-2022</a:t>
            </a:r>
            <a:endParaRPr lang="lt-LT" sz="3200" dirty="0"/>
          </a:p>
        </c:rich>
      </c:tx>
      <c:overlay val="0"/>
      <c:spPr>
        <a:noFill/>
        <a:ln>
          <a:noFill/>
        </a:ln>
        <a:effectLst/>
      </c:spPr>
      <c:txPr>
        <a:bodyPr rot="0" spcFirstLastPara="1" vertOverflow="ellipsis" vert="horz" wrap="square" anchor="ctr" anchorCtr="1"/>
        <a:lstStyle/>
        <a:p>
          <a:pPr>
            <a:defRPr sz="3200" b="0" i="0" u="none" strike="noStrike" kern="1200" spc="0" baseline="0">
              <a:solidFill>
                <a:srgbClr val="0A173B"/>
              </a:solidFill>
              <a:latin typeface="+mj-lt"/>
              <a:ea typeface="+mn-ea"/>
              <a:cs typeface="+mn-cs"/>
            </a:defRPr>
          </a:pPr>
          <a:endParaRPr lang="lt-LT"/>
        </a:p>
      </c:txPr>
    </c:title>
    <c:autoTitleDeleted val="0"/>
    <c:plotArea>
      <c:layout/>
      <c:barChart>
        <c:barDir val="col"/>
        <c:grouping val="clustered"/>
        <c:varyColors val="0"/>
        <c:ser>
          <c:idx val="0"/>
          <c:order val="0"/>
          <c:tx>
            <c:strRef>
              <c:f>Table!$C$7</c:f>
              <c:strCache>
                <c:ptCount val="1"/>
                <c:pt idx="0">
                  <c:v>2018</c:v>
                </c:pt>
              </c:strCache>
            </c:strRef>
          </c:tx>
          <c:spPr>
            <a:solidFill>
              <a:schemeClr val="accent1"/>
            </a:solidFill>
            <a:ln>
              <a:noFill/>
            </a:ln>
            <a:effectLst/>
          </c:spPr>
          <c:invertIfNegative val="0"/>
          <c:cat>
            <c:strRef>
              <c:f>Table!$B$8:$B$36</c:f>
              <c:strCache>
                <c:ptCount val="29"/>
                <c:pt idx="0">
                  <c:v>United States</c:v>
                </c:pt>
                <c:pt idx="1">
                  <c:v>·  Germany</c:v>
                </c:pt>
                <c:pt idx="2">
                  <c:v>·  United Kingdom</c:v>
                </c:pt>
                <c:pt idx="3">
                  <c:v>·  Japan</c:v>
                </c:pt>
                <c:pt idx="4">
                  <c:v>·  France</c:v>
                </c:pt>
                <c:pt idx="5">
                  <c:v>·  Canada</c:v>
                </c:pt>
                <c:pt idx="6">
                  <c:v>·  Italy</c:v>
                </c:pt>
                <c:pt idx="7">
                  <c:v>·  Netherlands</c:v>
                </c:pt>
                <c:pt idx="8">
                  <c:v>·  Switzerland</c:v>
                </c:pt>
                <c:pt idx="9">
                  <c:v>·  Norway</c:v>
                </c:pt>
                <c:pt idx="10">
                  <c:v>·  Australia</c:v>
                </c:pt>
                <c:pt idx="11">
                  <c:v>·  Poland</c:v>
                </c:pt>
                <c:pt idx="12">
                  <c:v>·  Sweden</c:v>
                </c:pt>
                <c:pt idx="13">
                  <c:v>·  Spain</c:v>
                </c:pt>
                <c:pt idx="14">
                  <c:v>·  Ireland</c:v>
                </c:pt>
                <c:pt idx="15">
                  <c:v>·  Denmark</c:v>
                </c:pt>
                <c:pt idx="16">
                  <c:v>·  Belgium</c:v>
                </c:pt>
                <c:pt idx="17">
                  <c:v>·  Austria</c:v>
                </c:pt>
                <c:pt idx="18">
                  <c:v>·  Finland</c:v>
                </c:pt>
                <c:pt idx="19">
                  <c:v>·  Czechia</c:v>
                </c:pt>
                <c:pt idx="20">
                  <c:v>·  Korea</c:v>
                </c:pt>
                <c:pt idx="21">
                  <c:v>·  New Zealand</c:v>
                </c:pt>
                <c:pt idx="22">
                  <c:v>·  Luxembourg</c:v>
                </c:pt>
                <c:pt idx="23">
                  <c:v>·  Estonia</c:v>
                </c:pt>
                <c:pt idx="24">
                  <c:v>·  Lithuania</c:v>
                </c:pt>
                <c:pt idx="25">
                  <c:v>·  Slovenia</c:v>
                </c:pt>
                <c:pt idx="26">
                  <c:v>·  Iceland</c:v>
                </c:pt>
                <c:pt idx="27">
                  <c:v>·  Slovak Republic</c:v>
                </c:pt>
                <c:pt idx="28">
                  <c:v>·  Portugal</c:v>
                </c:pt>
              </c:strCache>
            </c:strRef>
          </c:cat>
          <c:val>
            <c:numRef>
              <c:f>Table!$C$8:$C$36</c:f>
              <c:numCache>
                <c:formatCode>#,##0</c:formatCode>
                <c:ptCount val="29"/>
                <c:pt idx="0">
                  <c:v>33239.016077</c:v>
                </c:pt>
                <c:pt idx="1">
                  <c:v>20842.176864000001</c:v>
                </c:pt>
                <c:pt idx="2">
                  <c:v>12271.509936</c:v>
                </c:pt>
                <c:pt idx="3">
                  <c:v>5531.6818720000001</c:v>
                </c:pt>
                <c:pt idx="4">
                  <c:v>6945.3401889999996</c:v>
                </c:pt>
                <c:pt idx="5">
                  <c:v>4120.3449689999998</c:v>
                </c:pt>
                <c:pt idx="6">
                  <c:v>4090.9145410000001</c:v>
                </c:pt>
                <c:pt idx="7">
                  <c:v>3637.702996</c:v>
                </c:pt>
                <c:pt idx="8">
                  <c:v>4129.9614199999996</c:v>
                </c:pt>
                <c:pt idx="9">
                  <c:v>3973.432174</c:v>
                </c:pt>
                <c:pt idx="10">
                  <c:v>3025.1396020000002</c:v>
                </c:pt>
                <c:pt idx="11">
                  <c:v>265.21581500000002</c:v>
                </c:pt>
                <c:pt idx="12">
                  <c:v>2004.7027740000001</c:v>
                </c:pt>
                <c:pt idx="13">
                  <c:v>828.34470599999997</c:v>
                </c:pt>
                <c:pt idx="14">
                  <c:v>520.68923800000005</c:v>
                </c:pt>
                <c:pt idx="15">
                  <c:v>3704.997734</c:v>
                </c:pt>
                <c:pt idx="16">
                  <c:v>1132.6743220000001</c:v>
                </c:pt>
                <c:pt idx="17">
                  <c:v>337.56375000000003</c:v>
                </c:pt>
                <c:pt idx="18">
                  <c:v>549.72162600000001</c:v>
                </c:pt>
                <c:pt idx="19">
                  <c:v>113.29294</c:v>
                </c:pt>
                <c:pt idx="20">
                  <c:v>1350.777906</c:v>
                </c:pt>
                <c:pt idx="21">
                  <c:v>481.67983900000002</c:v>
                </c:pt>
                <c:pt idx="22">
                  <c:v>357.874256</c:v>
                </c:pt>
                <c:pt idx="23">
                  <c:v>24.332827999999999</c:v>
                </c:pt>
                <c:pt idx="24">
                  <c:v>13.967644</c:v>
                </c:pt>
                <c:pt idx="25">
                  <c:v>127.071603</c:v>
                </c:pt>
                <c:pt idx="26">
                  <c:v>61.6571</c:v>
                </c:pt>
                <c:pt idx="27">
                  <c:v>33.277327</c:v>
                </c:pt>
                <c:pt idx="28">
                  <c:v>358.542101</c:v>
                </c:pt>
              </c:numCache>
            </c:numRef>
          </c:val>
          <c:extLst>
            <c:ext xmlns:c16="http://schemas.microsoft.com/office/drawing/2014/chart" uri="{C3380CC4-5D6E-409C-BE32-E72D297353CC}">
              <c16:uniqueId val="{00000000-9727-4B3F-804A-9328DF2829BA}"/>
            </c:ext>
          </c:extLst>
        </c:ser>
        <c:ser>
          <c:idx val="1"/>
          <c:order val="1"/>
          <c:tx>
            <c:strRef>
              <c:f>Table!$D$7</c:f>
              <c:strCache>
                <c:ptCount val="1"/>
                <c:pt idx="0">
                  <c:v>2019</c:v>
                </c:pt>
              </c:strCache>
            </c:strRef>
          </c:tx>
          <c:spPr>
            <a:solidFill>
              <a:schemeClr val="accent2"/>
            </a:solidFill>
            <a:ln>
              <a:noFill/>
            </a:ln>
            <a:effectLst/>
          </c:spPr>
          <c:invertIfNegative val="0"/>
          <c:cat>
            <c:strRef>
              <c:f>Table!$B$8:$B$36</c:f>
              <c:strCache>
                <c:ptCount val="29"/>
                <c:pt idx="0">
                  <c:v>United States</c:v>
                </c:pt>
                <c:pt idx="1">
                  <c:v>·  Germany</c:v>
                </c:pt>
                <c:pt idx="2">
                  <c:v>·  United Kingdom</c:v>
                </c:pt>
                <c:pt idx="3">
                  <c:v>·  Japan</c:v>
                </c:pt>
                <c:pt idx="4">
                  <c:v>·  France</c:v>
                </c:pt>
                <c:pt idx="5">
                  <c:v>·  Canada</c:v>
                </c:pt>
                <c:pt idx="6">
                  <c:v>·  Italy</c:v>
                </c:pt>
                <c:pt idx="7">
                  <c:v>·  Netherlands</c:v>
                </c:pt>
                <c:pt idx="8">
                  <c:v>·  Switzerland</c:v>
                </c:pt>
                <c:pt idx="9">
                  <c:v>·  Norway</c:v>
                </c:pt>
                <c:pt idx="10">
                  <c:v>·  Australia</c:v>
                </c:pt>
                <c:pt idx="11">
                  <c:v>·  Poland</c:v>
                </c:pt>
                <c:pt idx="12">
                  <c:v>·  Sweden</c:v>
                </c:pt>
                <c:pt idx="13">
                  <c:v>·  Spain</c:v>
                </c:pt>
                <c:pt idx="14">
                  <c:v>·  Ireland</c:v>
                </c:pt>
                <c:pt idx="15">
                  <c:v>·  Denmark</c:v>
                </c:pt>
                <c:pt idx="16">
                  <c:v>·  Belgium</c:v>
                </c:pt>
                <c:pt idx="17">
                  <c:v>·  Austria</c:v>
                </c:pt>
                <c:pt idx="18">
                  <c:v>·  Finland</c:v>
                </c:pt>
                <c:pt idx="19">
                  <c:v>·  Czechia</c:v>
                </c:pt>
                <c:pt idx="20">
                  <c:v>·  Korea</c:v>
                </c:pt>
                <c:pt idx="21">
                  <c:v>·  New Zealand</c:v>
                </c:pt>
                <c:pt idx="22">
                  <c:v>·  Luxembourg</c:v>
                </c:pt>
                <c:pt idx="23">
                  <c:v>·  Estonia</c:v>
                </c:pt>
                <c:pt idx="24">
                  <c:v>·  Lithuania</c:v>
                </c:pt>
                <c:pt idx="25">
                  <c:v>·  Slovenia</c:v>
                </c:pt>
                <c:pt idx="26">
                  <c:v>·  Iceland</c:v>
                </c:pt>
                <c:pt idx="27">
                  <c:v>·  Slovak Republic</c:v>
                </c:pt>
                <c:pt idx="28">
                  <c:v>·  Portugal</c:v>
                </c:pt>
              </c:strCache>
            </c:strRef>
          </c:cat>
          <c:val>
            <c:numRef>
              <c:f>Table!$D$8:$D$36</c:f>
              <c:numCache>
                <c:formatCode>#,##0</c:formatCode>
                <c:ptCount val="29"/>
                <c:pt idx="0">
                  <c:v>32249.745973000001</c:v>
                </c:pt>
                <c:pt idx="1">
                  <c:v>17199.378230999999</c:v>
                </c:pt>
                <c:pt idx="2">
                  <c:v>13710.430284</c:v>
                </c:pt>
                <c:pt idx="3">
                  <c:v>4757.9146819999996</c:v>
                </c:pt>
                <c:pt idx="4">
                  <c:v>7763.9713179999999</c:v>
                </c:pt>
                <c:pt idx="5">
                  <c:v>3665.0621139999998</c:v>
                </c:pt>
                <c:pt idx="6">
                  <c:v>2008.2102910000001</c:v>
                </c:pt>
                <c:pt idx="7">
                  <c:v>2445.680535</c:v>
                </c:pt>
                <c:pt idx="8">
                  <c:v>2836.0825770000001</c:v>
                </c:pt>
                <c:pt idx="9">
                  <c:v>4758.0914670000002</c:v>
                </c:pt>
                <c:pt idx="10">
                  <c:v>3148.434244</c:v>
                </c:pt>
                <c:pt idx="11">
                  <c:v>224.51728499999999</c:v>
                </c:pt>
                <c:pt idx="12">
                  <c:v>2471.3523930000001</c:v>
                </c:pt>
                <c:pt idx="13">
                  <c:v>854.44694500000003</c:v>
                </c:pt>
                <c:pt idx="14">
                  <c:v>570.65875800000003</c:v>
                </c:pt>
                <c:pt idx="15">
                  <c:v>1637.6179</c:v>
                </c:pt>
                <c:pt idx="16">
                  <c:v>1297.700505</c:v>
                </c:pt>
                <c:pt idx="17">
                  <c:v>601.69021099999998</c:v>
                </c:pt>
                <c:pt idx="18">
                  <c:v>645.97845199999995</c:v>
                </c:pt>
                <c:pt idx="19">
                  <c:v>95.210859999999997</c:v>
                </c:pt>
                <c:pt idx="20">
                  <c:v>-2050.5066299999999</c:v>
                </c:pt>
                <c:pt idx="21">
                  <c:v>486.02815600000002</c:v>
                </c:pt>
                <c:pt idx="22">
                  <c:v>395.07582600000001</c:v>
                </c:pt>
                <c:pt idx="23">
                  <c:v>19.228090999999999</c:v>
                </c:pt>
                <c:pt idx="24">
                  <c:v>14.266220000000001</c:v>
                </c:pt>
                <c:pt idx="25">
                  <c:v>39.259413000000002</c:v>
                </c:pt>
                <c:pt idx="26">
                  <c:v>56.167586999999997</c:v>
                </c:pt>
                <c:pt idx="27">
                  <c:v>22.779955000000001</c:v>
                </c:pt>
                <c:pt idx="28">
                  <c:v>113.942244</c:v>
                </c:pt>
              </c:numCache>
            </c:numRef>
          </c:val>
          <c:extLst>
            <c:ext xmlns:c16="http://schemas.microsoft.com/office/drawing/2014/chart" uri="{C3380CC4-5D6E-409C-BE32-E72D297353CC}">
              <c16:uniqueId val="{00000001-9727-4B3F-804A-9328DF2829BA}"/>
            </c:ext>
          </c:extLst>
        </c:ser>
        <c:ser>
          <c:idx val="2"/>
          <c:order val="2"/>
          <c:tx>
            <c:strRef>
              <c:f>Table!$E$7</c:f>
              <c:strCache>
                <c:ptCount val="1"/>
                <c:pt idx="0">
                  <c:v>2020</c:v>
                </c:pt>
              </c:strCache>
            </c:strRef>
          </c:tx>
          <c:spPr>
            <a:solidFill>
              <a:schemeClr val="accent3"/>
            </a:solidFill>
            <a:ln>
              <a:noFill/>
            </a:ln>
            <a:effectLst/>
          </c:spPr>
          <c:invertIfNegative val="0"/>
          <c:cat>
            <c:strRef>
              <c:f>Table!$B$8:$B$36</c:f>
              <c:strCache>
                <c:ptCount val="29"/>
                <c:pt idx="0">
                  <c:v>United States</c:v>
                </c:pt>
                <c:pt idx="1">
                  <c:v>·  Germany</c:v>
                </c:pt>
                <c:pt idx="2">
                  <c:v>·  United Kingdom</c:v>
                </c:pt>
                <c:pt idx="3">
                  <c:v>·  Japan</c:v>
                </c:pt>
                <c:pt idx="4">
                  <c:v>·  France</c:v>
                </c:pt>
                <c:pt idx="5">
                  <c:v>·  Canada</c:v>
                </c:pt>
                <c:pt idx="6">
                  <c:v>·  Italy</c:v>
                </c:pt>
                <c:pt idx="7">
                  <c:v>·  Netherlands</c:v>
                </c:pt>
                <c:pt idx="8">
                  <c:v>·  Switzerland</c:v>
                </c:pt>
                <c:pt idx="9">
                  <c:v>·  Norway</c:v>
                </c:pt>
                <c:pt idx="10">
                  <c:v>·  Australia</c:v>
                </c:pt>
                <c:pt idx="11">
                  <c:v>·  Poland</c:v>
                </c:pt>
                <c:pt idx="12">
                  <c:v>·  Sweden</c:v>
                </c:pt>
                <c:pt idx="13">
                  <c:v>·  Spain</c:v>
                </c:pt>
                <c:pt idx="14">
                  <c:v>·  Ireland</c:v>
                </c:pt>
                <c:pt idx="15">
                  <c:v>·  Denmark</c:v>
                </c:pt>
                <c:pt idx="16">
                  <c:v>·  Belgium</c:v>
                </c:pt>
                <c:pt idx="17">
                  <c:v>·  Austria</c:v>
                </c:pt>
                <c:pt idx="18">
                  <c:v>·  Finland</c:v>
                </c:pt>
                <c:pt idx="19">
                  <c:v>·  Czechia</c:v>
                </c:pt>
                <c:pt idx="20">
                  <c:v>·  Korea</c:v>
                </c:pt>
                <c:pt idx="21">
                  <c:v>·  New Zealand</c:v>
                </c:pt>
                <c:pt idx="22">
                  <c:v>·  Luxembourg</c:v>
                </c:pt>
                <c:pt idx="23">
                  <c:v>·  Estonia</c:v>
                </c:pt>
                <c:pt idx="24">
                  <c:v>·  Lithuania</c:v>
                </c:pt>
                <c:pt idx="25">
                  <c:v>·  Slovenia</c:v>
                </c:pt>
                <c:pt idx="26">
                  <c:v>·  Iceland</c:v>
                </c:pt>
                <c:pt idx="27">
                  <c:v>·  Slovak Republic</c:v>
                </c:pt>
                <c:pt idx="28">
                  <c:v>·  Portugal</c:v>
                </c:pt>
              </c:strCache>
            </c:strRef>
          </c:cat>
          <c:val>
            <c:numRef>
              <c:f>Table!$E$8:$E$36</c:f>
              <c:numCache>
                <c:formatCode>#,##0</c:formatCode>
                <c:ptCount val="29"/>
                <c:pt idx="0">
                  <c:v>33543.732555000002</c:v>
                </c:pt>
                <c:pt idx="1">
                  <c:v>21945.9202</c:v>
                </c:pt>
                <c:pt idx="2">
                  <c:v>12473.896246</c:v>
                </c:pt>
                <c:pt idx="3">
                  <c:v>7905.5974759999999</c:v>
                </c:pt>
                <c:pt idx="4">
                  <c:v>9896.7932139999994</c:v>
                </c:pt>
                <c:pt idx="5">
                  <c:v>4378.0477010000004</c:v>
                </c:pt>
                <c:pt idx="6">
                  <c:v>2838.7655690000001</c:v>
                </c:pt>
                <c:pt idx="7">
                  <c:v>4492.4543720000001</c:v>
                </c:pt>
                <c:pt idx="8">
                  <c:v>2757.3665529999998</c:v>
                </c:pt>
                <c:pt idx="9">
                  <c:v>4552.4020039999996</c:v>
                </c:pt>
                <c:pt idx="10">
                  <c:v>2691.5243850000002</c:v>
                </c:pt>
                <c:pt idx="11">
                  <c:v>211.36854500000001</c:v>
                </c:pt>
                <c:pt idx="12">
                  <c:v>2283.485639</c:v>
                </c:pt>
                <c:pt idx="13">
                  <c:v>752.30977399999995</c:v>
                </c:pt>
                <c:pt idx="14">
                  <c:v>516.69274099999996</c:v>
                </c:pt>
                <c:pt idx="15">
                  <c:v>2557.7795259999998</c:v>
                </c:pt>
                <c:pt idx="16">
                  <c:v>1044.0167710000001</c:v>
                </c:pt>
                <c:pt idx="17">
                  <c:v>459.049306</c:v>
                </c:pt>
                <c:pt idx="18">
                  <c:v>705.60809700000004</c:v>
                </c:pt>
                <c:pt idx="19">
                  <c:v>78.650271000000004</c:v>
                </c:pt>
                <c:pt idx="20">
                  <c:v>228.715507</c:v>
                </c:pt>
                <c:pt idx="21">
                  <c:v>481.42657800000001</c:v>
                </c:pt>
                <c:pt idx="22">
                  <c:v>313.55376899999999</c:v>
                </c:pt>
                <c:pt idx="23">
                  <c:v>18.908507</c:v>
                </c:pt>
                <c:pt idx="24">
                  <c:v>13.631436000000001</c:v>
                </c:pt>
                <c:pt idx="25">
                  <c:v>34.377543000000003</c:v>
                </c:pt>
                <c:pt idx="26">
                  <c:v>53.557353999999997</c:v>
                </c:pt>
                <c:pt idx="27">
                  <c:v>37.927357999999998</c:v>
                </c:pt>
                <c:pt idx="28">
                  <c:v>32.323628999999997</c:v>
                </c:pt>
              </c:numCache>
            </c:numRef>
          </c:val>
          <c:extLst>
            <c:ext xmlns:c16="http://schemas.microsoft.com/office/drawing/2014/chart" uri="{C3380CC4-5D6E-409C-BE32-E72D297353CC}">
              <c16:uniqueId val="{00000002-9727-4B3F-804A-9328DF2829BA}"/>
            </c:ext>
          </c:extLst>
        </c:ser>
        <c:ser>
          <c:idx val="3"/>
          <c:order val="3"/>
          <c:tx>
            <c:strRef>
              <c:f>Table!$F$7</c:f>
              <c:strCache>
                <c:ptCount val="1"/>
                <c:pt idx="0">
                  <c:v>2021</c:v>
                </c:pt>
              </c:strCache>
            </c:strRef>
          </c:tx>
          <c:spPr>
            <a:solidFill>
              <a:schemeClr val="accent4"/>
            </a:solidFill>
            <a:ln>
              <a:noFill/>
            </a:ln>
            <a:effectLst/>
          </c:spPr>
          <c:invertIfNegative val="0"/>
          <c:cat>
            <c:strRef>
              <c:f>Table!$B$8:$B$36</c:f>
              <c:strCache>
                <c:ptCount val="29"/>
                <c:pt idx="0">
                  <c:v>United States</c:v>
                </c:pt>
                <c:pt idx="1">
                  <c:v>·  Germany</c:v>
                </c:pt>
                <c:pt idx="2">
                  <c:v>·  United Kingdom</c:v>
                </c:pt>
                <c:pt idx="3">
                  <c:v>·  Japan</c:v>
                </c:pt>
                <c:pt idx="4">
                  <c:v>·  France</c:v>
                </c:pt>
                <c:pt idx="5">
                  <c:v>·  Canada</c:v>
                </c:pt>
                <c:pt idx="6">
                  <c:v>·  Italy</c:v>
                </c:pt>
                <c:pt idx="7">
                  <c:v>·  Netherlands</c:v>
                </c:pt>
                <c:pt idx="8">
                  <c:v>·  Switzerland</c:v>
                </c:pt>
                <c:pt idx="9">
                  <c:v>·  Norway</c:v>
                </c:pt>
                <c:pt idx="10">
                  <c:v>·  Australia</c:v>
                </c:pt>
                <c:pt idx="11">
                  <c:v>·  Poland</c:v>
                </c:pt>
                <c:pt idx="12">
                  <c:v>·  Sweden</c:v>
                </c:pt>
                <c:pt idx="13">
                  <c:v>·  Spain</c:v>
                </c:pt>
                <c:pt idx="14">
                  <c:v>·  Ireland</c:v>
                </c:pt>
                <c:pt idx="15">
                  <c:v>·  Denmark</c:v>
                </c:pt>
                <c:pt idx="16">
                  <c:v>·  Belgium</c:v>
                </c:pt>
                <c:pt idx="17">
                  <c:v>·  Austria</c:v>
                </c:pt>
                <c:pt idx="18">
                  <c:v>·  Finland</c:v>
                </c:pt>
                <c:pt idx="19">
                  <c:v>·  Czechia</c:v>
                </c:pt>
                <c:pt idx="20">
                  <c:v>·  Korea</c:v>
                </c:pt>
                <c:pt idx="21">
                  <c:v>·  New Zealand</c:v>
                </c:pt>
                <c:pt idx="22">
                  <c:v>·  Luxembourg</c:v>
                </c:pt>
                <c:pt idx="23">
                  <c:v>·  Estonia</c:v>
                </c:pt>
                <c:pt idx="24">
                  <c:v>·  Lithuania</c:v>
                </c:pt>
                <c:pt idx="25">
                  <c:v>·  Slovenia</c:v>
                </c:pt>
                <c:pt idx="26">
                  <c:v>·  Iceland</c:v>
                </c:pt>
                <c:pt idx="27">
                  <c:v>·  Slovak Republic</c:v>
                </c:pt>
                <c:pt idx="28">
                  <c:v>·  Portugal</c:v>
                </c:pt>
              </c:strCache>
            </c:strRef>
          </c:cat>
          <c:val>
            <c:numRef>
              <c:f>Table!$F$8:$F$36</c:f>
              <c:numCache>
                <c:formatCode>#,##0</c:formatCode>
                <c:ptCount val="29"/>
                <c:pt idx="0">
                  <c:v>62689.959054999999</c:v>
                </c:pt>
                <c:pt idx="1">
                  <c:v>22442.085470000002</c:v>
                </c:pt>
                <c:pt idx="2">
                  <c:v>9137.9473539999999</c:v>
                </c:pt>
                <c:pt idx="3">
                  <c:v>9751.5256809999992</c:v>
                </c:pt>
                <c:pt idx="4">
                  <c:v>9475.4070690000008</c:v>
                </c:pt>
                <c:pt idx="5">
                  <c:v>4865.7323859999997</c:v>
                </c:pt>
                <c:pt idx="6">
                  <c:v>3617.0449469999999</c:v>
                </c:pt>
                <c:pt idx="7">
                  <c:v>1350.1827370000001</c:v>
                </c:pt>
                <c:pt idx="8">
                  <c:v>3067.1925489999999</c:v>
                </c:pt>
                <c:pt idx="9">
                  <c:v>2524.2934089999999</c:v>
                </c:pt>
                <c:pt idx="10">
                  <c:v>3057.7129500000001</c:v>
                </c:pt>
                <c:pt idx="11">
                  <c:v>271.21260000000001</c:v>
                </c:pt>
                <c:pt idx="12">
                  <c:v>2853.2279589999998</c:v>
                </c:pt>
                <c:pt idx="13">
                  <c:v>1131.8829880000001</c:v>
                </c:pt>
                <c:pt idx="14">
                  <c:v>589.88561600000003</c:v>
                </c:pt>
                <c:pt idx="15">
                  <c:v>2600.8547389999999</c:v>
                </c:pt>
                <c:pt idx="16">
                  <c:v>1329.3587580000001</c:v>
                </c:pt>
                <c:pt idx="17">
                  <c:v>424.25205599999998</c:v>
                </c:pt>
                <c:pt idx="18">
                  <c:v>677.26583100000005</c:v>
                </c:pt>
                <c:pt idx="19">
                  <c:v>86.879867000000004</c:v>
                </c:pt>
                <c:pt idx="20">
                  <c:v>1169.3576430000001</c:v>
                </c:pt>
                <c:pt idx="21">
                  <c:v>565.87542099999996</c:v>
                </c:pt>
                <c:pt idx="22">
                  <c:v>344.07678199999998</c:v>
                </c:pt>
                <c:pt idx="23">
                  <c:v>25.589258000000001</c:v>
                </c:pt>
                <c:pt idx="24">
                  <c:v>19.992901</c:v>
                </c:pt>
                <c:pt idx="25">
                  <c:v>71.883787999999996</c:v>
                </c:pt>
                <c:pt idx="26">
                  <c:v>58.850811</c:v>
                </c:pt>
                <c:pt idx="27">
                  <c:v>34.871634999999998</c:v>
                </c:pt>
                <c:pt idx="28">
                  <c:v>83.071522000000002</c:v>
                </c:pt>
              </c:numCache>
            </c:numRef>
          </c:val>
          <c:extLst>
            <c:ext xmlns:c16="http://schemas.microsoft.com/office/drawing/2014/chart" uri="{C3380CC4-5D6E-409C-BE32-E72D297353CC}">
              <c16:uniqueId val="{00000003-9727-4B3F-804A-9328DF2829BA}"/>
            </c:ext>
          </c:extLst>
        </c:ser>
        <c:ser>
          <c:idx val="4"/>
          <c:order val="4"/>
          <c:tx>
            <c:strRef>
              <c:f>Table!$G$7</c:f>
              <c:strCache>
                <c:ptCount val="1"/>
                <c:pt idx="0">
                  <c:v>2022</c:v>
                </c:pt>
              </c:strCache>
            </c:strRef>
          </c:tx>
          <c:spPr>
            <a:solidFill>
              <a:schemeClr val="accent5"/>
            </a:solidFill>
            <a:ln>
              <a:noFill/>
            </a:ln>
            <a:effectLst/>
          </c:spPr>
          <c:invertIfNegative val="0"/>
          <c:cat>
            <c:strRef>
              <c:f>Table!$B$8:$B$36</c:f>
              <c:strCache>
                <c:ptCount val="29"/>
                <c:pt idx="0">
                  <c:v>United States</c:v>
                </c:pt>
                <c:pt idx="1">
                  <c:v>·  Germany</c:v>
                </c:pt>
                <c:pt idx="2">
                  <c:v>·  United Kingdom</c:v>
                </c:pt>
                <c:pt idx="3">
                  <c:v>·  Japan</c:v>
                </c:pt>
                <c:pt idx="4">
                  <c:v>·  France</c:v>
                </c:pt>
                <c:pt idx="5">
                  <c:v>·  Canada</c:v>
                </c:pt>
                <c:pt idx="6">
                  <c:v>·  Italy</c:v>
                </c:pt>
                <c:pt idx="7">
                  <c:v>·  Netherlands</c:v>
                </c:pt>
                <c:pt idx="8">
                  <c:v>·  Switzerland</c:v>
                </c:pt>
                <c:pt idx="9">
                  <c:v>·  Norway</c:v>
                </c:pt>
                <c:pt idx="10">
                  <c:v>·  Australia</c:v>
                </c:pt>
                <c:pt idx="11">
                  <c:v>·  Poland</c:v>
                </c:pt>
                <c:pt idx="12">
                  <c:v>·  Sweden</c:v>
                </c:pt>
                <c:pt idx="13">
                  <c:v>·  Spain</c:v>
                </c:pt>
                <c:pt idx="14">
                  <c:v>·  Ireland</c:v>
                </c:pt>
                <c:pt idx="15">
                  <c:v>·  Denmark</c:v>
                </c:pt>
                <c:pt idx="16">
                  <c:v>·  Belgium</c:v>
                </c:pt>
                <c:pt idx="17">
                  <c:v>·  Austria</c:v>
                </c:pt>
                <c:pt idx="18">
                  <c:v>·  Finland</c:v>
                </c:pt>
                <c:pt idx="19">
                  <c:v>·  Czechia</c:v>
                </c:pt>
                <c:pt idx="20">
                  <c:v>·  Korea</c:v>
                </c:pt>
                <c:pt idx="21">
                  <c:v>·  New Zealand</c:v>
                </c:pt>
                <c:pt idx="22">
                  <c:v>·  Luxembourg</c:v>
                </c:pt>
                <c:pt idx="23">
                  <c:v>·  Estonia</c:v>
                </c:pt>
                <c:pt idx="24">
                  <c:v>·  Lithuania</c:v>
                </c:pt>
                <c:pt idx="25">
                  <c:v>·  Slovenia</c:v>
                </c:pt>
                <c:pt idx="26">
                  <c:v>·  Iceland</c:v>
                </c:pt>
                <c:pt idx="27">
                  <c:v>·  Slovak Republic</c:v>
                </c:pt>
                <c:pt idx="28">
                  <c:v>·  Portugal</c:v>
                </c:pt>
              </c:strCache>
            </c:strRef>
          </c:cat>
          <c:val>
            <c:numRef>
              <c:f>Table!$G$8:$G$36</c:f>
              <c:numCache>
                <c:formatCode>#,##0</c:formatCode>
                <c:ptCount val="29"/>
                <c:pt idx="0">
                  <c:v>57851.273027000003</c:v>
                </c:pt>
                <c:pt idx="1">
                  <c:v>27980.644804</c:v>
                </c:pt>
                <c:pt idx="2">
                  <c:v>12180.648434999999</c:v>
                </c:pt>
                <c:pt idx="3">
                  <c:v>11437.837761999999</c:v>
                </c:pt>
                <c:pt idx="4">
                  <c:v>10679.676933000001</c:v>
                </c:pt>
                <c:pt idx="5">
                  <c:v>6891.5653119999997</c:v>
                </c:pt>
                <c:pt idx="6">
                  <c:v>5876.4942799999999</c:v>
                </c:pt>
                <c:pt idx="7">
                  <c:v>5824.4129679999996</c:v>
                </c:pt>
                <c:pt idx="8">
                  <c:v>4316.8808529999997</c:v>
                </c:pt>
                <c:pt idx="9">
                  <c:v>3973.2992800000002</c:v>
                </c:pt>
                <c:pt idx="10">
                  <c:v>2688.4530570000002</c:v>
                </c:pt>
                <c:pt idx="11">
                  <c:v>2648.9631290000002</c:v>
                </c:pt>
                <c:pt idx="12">
                  <c:v>2134.0774630000001</c:v>
                </c:pt>
                <c:pt idx="13">
                  <c:v>1998.670693</c:v>
                </c:pt>
                <c:pt idx="14">
                  <c:v>1824.491323</c:v>
                </c:pt>
                <c:pt idx="15">
                  <c:v>1790.477938</c:v>
                </c:pt>
                <c:pt idx="16">
                  <c:v>1280.0499170000001</c:v>
                </c:pt>
                <c:pt idx="17">
                  <c:v>1049.0151020000001</c:v>
                </c:pt>
                <c:pt idx="18">
                  <c:v>1006.769093</c:v>
                </c:pt>
                <c:pt idx="19">
                  <c:v>733.55623600000001</c:v>
                </c:pt>
                <c:pt idx="20">
                  <c:v>590.75078199999996</c:v>
                </c:pt>
                <c:pt idx="21">
                  <c:v>435.30414300000001</c:v>
                </c:pt>
                <c:pt idx="22">
                  <c:v>373.25613900000002</c:v>
                </c:pt>
                <c:pt idx="23">
                  <c:v>156.48333199999999</c:v>
                </c:pt>
                <c:pt idx="24">
                  <c:v>140.66193100000001</c:v>
                </c:pt>
                <c:pt idx="25">
                  <c:v>87.374959000000004</c:v>
                </c:pt>
                <c:pt idx="26">
                  <c:v>72.408883000000003</c:v>
                </c:pt>
                <c:pt idx="27">
                  <c:v>40.622244000000002</c:v>
                </c:pt>
                <c:pt idx="28">
                  <c:v>28.774179</c:v>
                </c:pt>
              </c:numCache>
            </c:numRef>
          </c:val>
          <c:extLst>
            <c:ext xmlns:c16="http://schemas.microsoft.com/office/drawing/2014/chart" uri="{C3380CC4-5D6E-409C-BE32-E72D297353CC}">
              <c16:uniqueId val="{00000004-9727-4B3F-804A-9328DF2829BA}"/>
            </c:ext>
          </c:extLst>
        </c:ser>
        <c:dLbls>
          <c:showLegendKey val="0"/>
          <c:showVal val="0"/>
          <c:showCatName val="0"/>
          <c:showSerName val="0"/>
          <c:showPercent val="0"/>
          <c:showBubbleSize val="0"/>
        </c:dLbls>
        <c:gapWidth val="219"/>
        <c:overlap val="-27"/>
        <c:axId val="983250496"/>
        <c:axId val="983257696"/>
      </c:barChart>
      <c:catAx>
        <c:axId val="98325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983257696"/>
        <c:crosses val="autoZero"/>
        <c:auto val="1"/>
        <c:lblAlgn val="ctr"/>
        <c:lblOffset val="100"/>
        <c:noMultiLvlLbl val="0"/>
      </c:catAx>
      <c:valAx>
        <c:axId val="9832576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983250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rgbClr val="0A173B"/>
              </a:solidFill>
              <a:latin typeface="+mj-lt"/>
              <a:ea typeface="+mn-ea"/>
              <a:cs typeface="+mn-cs"/>
            </a:defRPr>
          </a:pPr>
          <a:endParaRPr lang="lt-LT"/>
        </a:p>
      </c:txPr>
    </c:legend>
    <c:plotVisOnly val="1"/>
    <c:dispBlanksAs val="gap"/>
    <c:showDLblsOverMax val="0"/>
  </c:chart>
  <c:spPr>
    <a:noFill/>
    <a:ln>
      <a:noFill/>
    </a:ln>
    <a:effectLst/>
  </c:spPr>
  <c:txPr>
    <a:bodyPr/>
    <a:lstStyle/>
    <a:p>
      <a:pPr>
        <a:defRPr sz="1400">
          <a:solidFill>
            <a:srgbClr val="0A173B"/>
          </a:solidFill>
          <a:latin typeface="+mj-lt"/>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0A173B"/>
                </a:solidFill>
                <a:latin typeface="+mj-lt"/>
                <a:ea typeface="+mn-ea"/>
                <a:cs typeface="+mn-cs"/>
              </a:defRPr>
            </a:pPr>
            <a:r>
              <a:rPr lang="lt-LT" sz="2400"/>
              <a:t>Aid (ODA) by donor. Multilateral organisations. US dollar, Millions, 2018-2022 </a:t>
            </a:r>
          </a:p>
        </c:rich>
      </c:tx>
      <c:overlay val="0"/>
      <c:spPr>
        <a:noFill/>
        <a:ln>
          <a:noFill/>
        </a:ln>
        <a:effectLst/>
      </c:spPr>
      <c:txPr>
        <a:bodyPr rot="0" spcFirstLastPara="1" vertOverflow="ellipsis" vert="horz" wrap="square" anchor="ctr" anchorCtr="1"/>
        <a:lstStyle/>
        <a:p>
          <a:pPr>
            <a:defRPr sz="2400" b="0" i="0" u="none" strike="noStrike" kern="1200" spc="0" baseline="0">
              <a:solidFill>
                <a:srgbClr val="0A173B"/>
              </a:solidFill>
              <a:latin typeface="+mj-lt"/>
              <a:ea typeface="+mn-ea"/>
              <a:cs typeface="+mn-cs"/>
            </a:defRPr>
          </a:pPr>
          <a:endParaRPr lang="lt-LT"/>
        </a:p>
      </c:txPr>
    </c:title>
    <c:autoTitleDeleted val="0"/>
    <c:plotArea>
      <c:layout/>
      <c:barChart>
        <c:barDir val="col"/>
        <c:grouping val="stacked"/>
        <c:varyColors val="0"/>
        <c:ser>
          <c:idx val="0"/>
          <c:order val="0"/>
          <c:tx>
            <c:strRef>
              <c:f>Table!$B$8:$C$8</c:f>
              <c:strCache>
                <c:ptCount val="2"/>
                <c:pt idx="0">
                  <c:v>Donor</c:v>
                </c:pt>
              </c:strCache>
            </c:strRef>
          </c:tx>
          <c:spPr>
            <a:solidFill>
              <a:schemeClr val="accent2"/>
            </a:solidFill>
            <a:ln>
              <a:noFill/>
            </a:ln>
            <a:effectLst/>
          </c:spPr>
          <c:invertIfNegative val="0"/>
          <c:cat>
            <c:strRef>
              <c:f>Table!$D$7:$H$7</c:f>
              <c:strCache>
                <c:ptCount val="5"/>
                <c:pt idx="0">
                  <c:v>2018</c:v>
                </c:pt>
                <c:pt idx="1">
                  <c:v>2019</c:v>
                </c:pt>
                <c:pt idx="2">
                  <c:v>2020</c:v>
                </c:pt>
                <c:pt idx="3">
                  <c:v>2021</c:v>
                </c:pt>
                <c:pt idx="4">
                  <c:v>2022</c:v>
                </c:pt>
              </c:strCache>
            </c:strRef>
          </c:cat>
          <c:val>
            <c:numRef>
              <c:f>Table!$D$8:$H$8</c:f>
            </c:numRef>
          </c:val>
          <c:extLst>
            <c:ext xmlns:c16="http://schemas.microsoft.com/office/drawing/2014/chart" uri="{C3380CC4-5D6E-409C-BE32-E72D297353CC}">
              <c16:uniqueId val="{00000000-80CB-4812-816F-75BF28693B6D}"/>
            </c:ext>
          </c:extLst>
        </c:ser>
        <c:ser>
          <c:idx val="1"/>
          <c:order val="1"/>
          <c:tx>
            <c:strRef>
              <c:f>Table!$B$9:$C$9</c:f>
              <c:strCache>
                <c:ptCount val="2"/>
                <c:pt idx="0">
                  <c:v>Official donors</c:v>
                </c:pt>
              </c:strCache>
            </c:strRef>
          </c:tx>
          <c:spPr>
            <a:solidFill>
              <a:schemeClr val="accent4"/>
            </a:solidFill>
            <a:ln>
              <a:noFill/>
            </a:ln>
            <a:effectLst/>
          </c:spPr>
          <c:invertIfNegative val="0"/>
          <c:cat>
            <c:strRef>
              <c:f>Table!$D$7:$H$7</c:f>
              <c:strCache>
                <c:ptCount val="5"/>
                <c:pt idx="0">
                  <c:v>2018</c:v>
                </c:pt>
                <c:pt idx="1">
                  <c:v>2019</c:v>
                </c:pt>
                <c:pt idx="2">
                  <c:v>2020</c:v>
                </c:pt>
                <c:pt idx="3">
                  <c:v>2021</c:v>
                </c:pt>
                <c:pt idx="4">
                  <c:v>2022</c:v>
                </c:pt>
              </c:strCache>
            </c:strRef>
          </c:cat>
          <c:val>
            <c:numRef>
              <c:f>Table!$D$9:$H$9</c:f>
            </c:numRef>
          </c:val>
          <c:extLst>
            <c:ext xmlns:c16="http://schemas.microsoft.com/office/drawing/2014/chart" uri="{C3380CC4-5D6E-409C-BE32-E72D297353CC}">
              <c16:uniqueId val="{00000001-80CB-4812-816F-75BF28693B6D}"/>
            </c:ext>
          </c:extLst>
        </c:ser>
        <c:ser>
          <c:idx val="2"/>
          <c:order val="2"/>
          <c:tx>
            <c:strRef>
              <c:f>Table!$B$10:$C$10</c:f>
              <c:strCache>
                <c:ptCount val="2"/>
                <c:pt idx="0">
                  <c:v>·  DAC countries</c:v>
                </c:pt>
              </c:strCache>
            </c:strRef>
          </c:tx>
          <c:spPr>
            <a:solidFill>
              <a:schemeClr val="accent6"/>
            </a:solidFill>
            <a:ln>
              <a:noFill/>
            </a:ln>
            <a:effectLst/>
          </c:spPr>
          <c:invertIfNegative val="0"/>
          <c:cat>
            <c:strRef>
              <c:f>Table!$D$7:$H$7</c:f>
              <c:strCache>
                <c:ptCount val="5"/>
                <c:pt idx="0">
                  <c:v>2018</c:v>
                </c:pt>
                <c:pt idx="1">
                  <c:v>2019</c:v>
                </c:pt>
                <c:pt idx="2">
                  <c:v>2020</c:v>
                </c:pt>
                <c:pt idx="3">
                  <c:v>2021</c:v>
                </c:pt>
                <c:pt idx="4">
                  <c:v>2022</c:v>
                </c:pt>
              </c:strCache>
            </c:strRef>
          </c:cat>
          <c:val>
            <c:numRef>
              <c:f>Table!$D$10:$H$10</c:f>
            </c:numRef>
          </c:val>
          <c:extLst>
            <c:ext xmlns:c16="http://schemas.microsoft.com/office/drawing/2014/chart" uri="{C3380CC4-5D6E-409C-BE32-E72D297353CC}">
              <c16:uniqueId val="{00000002-80CB-4812-816F-75BF28693B6D}"/>
            </c:ext>
          </c:extLst>
        </c:ser>
        <c:ser>
          <c:idx val="3"/>
          <c:order val="3"/>
          <c:tx>
            <c:strRef>
              <c:f>Table!$B$11:$C$11</c:f>
              <c:strCache>
                <c:ptCount val="2"/>
                <c:pt idx="0">
                  <c:v>·  Non-DAC countries</c:v>
                </c:pt>
              </c:strCache>
            </c:strRef>
          </c:tx>
          <c:spPr>
            <a:solidFill>
              <a:schemeClr val="accent2">
                <a:lumMod val="60000"/>
              </a:schemeClr>
            </a:solidFill>
            <a:ln>
              <a:noFill/>
            </a:ln>
            <a:effectLst/>
          </c:spPr>
          <c:invertIfNegative val="0"/>
          <c:cat>
            <c:strRef>
              <c:f>Table!$D$7:$H$7</c:f>
              <c:strCache>
                <c:ptCount val="5"/>
                <c:pt idx="0">
                  <c:v>2018</c:v>
                </c:pt>
                <c:pt idx="1">
                  <c:v>2019</c:v>
                </c:pt>
                <c:pt idx="2">
                  <c:v>2020</c:v>
                </c:pt>
                <c:pt idx="3">
                  <c:v>2021</c:v>
                </c:pt>
                <c:pt idx="4">
                  <c:v>2022</c:v>
                </c:pt>
              </c:strCache>
            </c:strRef>
          </c:cat>
          <c:val>
            <c:numRef>
              <c:f>Table!$D$11:$H$11</c:f>
            </c:numRef>
          </c:val>
          <c:extLst>
            <c:ext xmlns:c16="http://schemas.microsoft.com/office/drawing/2014/chart" uri="{C3380CC4-5D6E-409C-BE32-E72D297353CC}">
              <c16:uniqueId val="{00000003-80CB-4812-816F-75BF28693B6D}"/>
            </c:ext>
          </c:extLst>
        </c:ser>
        <c:ser>
          <c:idx val="4"/>
          <c:order val="4"/>
          <c:tx>
            <c:strRef>
              <c:f>Table!$B$12:$C$12</c:f>
              <c:strCache>
                <c:ptCount val="2"/>
                <c:pt idx="0">
                  <c:v>·  Multilaterals organisations</c:v>
                </c:pt>
              </c:strCache>
            </c:strRef>
          </c:tx>
          <c:spPr>
            <a:solidFill>
              <a:schemeClr val="accent4">
                <a:lumMod val="60000"/>
              </a:schemeClr>
            </a:solidFill>
            <a:ln>
              <a:noFill/>
            </a:ln>
            <a:effectLst/>
          </c:spPr>
          <c:invertIfNegative val="0"/>
          <c:cat>
            <c:strRef>
              <c:f>Table!$D$7:$H$7</c:f>
              <c:strCache>
                <c:ptCount val="5"/>
                <c:pt idx="0">
                  <c:v>2018</c:v>
                </c:pt>
                <c:pt idx="1">
                  <c:v>2019</c:v>
                </c:pt>
                <c:pt idx="2">
                  <c:v>2020</c:v>
                </c:pt>
                <c:pt idx="3">
                  <c:v>2021</c:v>
                </c:pt>
                <c:pt idx="4">
                  <c:v>2022</c:v>
                </c:pt>
              </c:strCache>
            </c:strRef>
          </c:cat>
          <c:val>
            <c:numRef>
              <c:f>Table!$D$12:$H$12</c:f>
            </c:numRef>
          </c:val>
          <c:extLst>
            <c:ext xmlns:c16="http://schemas.microsoft.com/office/drawing/2014/chart" uri="{C3380CC4-5D6E-409C-BE32-E72D297353CC}">
              <c16:uniqueId val="{00000004-80CB-4812-816F-75BF28693B6D}"/>
            </c:ext>
          </c:extLst>
        </c:ser>
        <c:ser>
          <c:idx val="5"/>
          <c:order val="5"/>
          <c:tx>
            <c:strRef>
              <c:f>Table!$B$13:$C$13</c:f>
              <c:strCache>
                <c:ptCount val="2"/>
                <c:pt idx="0">
                  <c:v>·  ·  EU Institutions</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A173B"/>
                    </a:solidFill>
                    <a:latin typeface="+mj-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Table!$D$7:$H$7</c:f>
              <c:strCache>
                <c:ptCount val="5"/>
                <c:pt idx="0">
                  <c:v>2018</c:v>
                </c:pt>
                <c:pt idx="1">
                  <c:v>2019</c:v>
                </c:pt>
                <c:pt idx="2">
                  <c:v>2020</c:v>
                </c:pt>
                <c:pt idx="3">
                  <c:v>2021</c:v>
                </c:pt>
                <c:pt idx="4">
                  <c:v>2022</c:v>
                </c:pt>
              </c:strCache>
            </c:strRef>
          </c:cat>
          <c:val>
            <c:numRef>
              <c:f>Table!$D$13:$H$13</c:f>
              <c:numCache>
                <c:formatCode>#,##0</c:formatCode>
                <c:ptCount val="5"/>
                <c:pt idx="0">
                  <c:v>22674.16</c:v>
                </c:pt>
                <c:pt idx="1">
                  <c:v>20490.349999999999</c:v>
                </c:pt>
                <c:pt idx="2">
                  <c:v>26343.48</c:v>
                </c:pt>
                <c:pt idx="3">
                  <c:v>23530.9</c:v>
                </c:pt>
                <c:pt idx="4">
                  <c:v>32857.64</c:v>
                </c:pt>
              </c:numCache>
            </c:numRef>
          </c:val>
          <c:extLst>
            <c:ext xmlns:c16="http://schemas.microsoft.com/office/drawing/2014/chart" uri="{C3380CC4-5D6E-409C-BE32-E72D297353CC}">
              <c16:uniqueId val="{00000005-80CB-4812-816F-75BF28693B6D}"/>
            </c:ext>
          </c:extLst>
        </c:ser>
        <c:ser>
          <c:idx val="6"/>
          <c:order val="6"/>
          <c:tx>
            <c:strRef>
              <c:f>Table!$B$14:$C$14</c:f>
              <c:strCache>
                <c:ptCount val="2"/>
                <c:pt idx="0">
                  <c:v>·  ·  International Monetary Fund</c:v>
                </c:pt>
              </c:strCache>
            </c:strRef>
          </c:tx>
          <c:spPr>
            <a:solidFill>
              <a:schemeClr val="accent2">
                <a:lumMod val="80000"/>
                <a:lumOff val="20000"/>
              </a:schemeClr>
            </a:solidFill>
            <a:ln>
              <a:noFill/>
            </a:ln>
            <a:effectLst/>
          </c:spPr>
          <c:invertIfNegative val="0"/>
          <c:cat>
            <c:strRef>
              <c:f>Table!$D$7:$H$7</c:f>
              <c:strCache>
                <c:ptCount val="5"/>
                <c:pt idx="0">
                  <c:v>2018</c:v>
                </c:pt>
                <c:pt idx="1">
                  <c:v>2019</c:v>
                </c:pt>
                <c:pt idx="2">
                  <c:v>2020</c:v>
                </c:pt>
                <c:pt idx="3">
                  <c:v>2021</c:v>
                </c:pt>
                <c:pt idx="4">
                  <c:v>2022</c:v>
                </c:pt>
              </c:strCache>
            </c:strRef>
          </c:cat>
          <c:val>
            <c:numRef>
              <c:f>Table!$D$14:$H$14</c:f>
              <c:numCache>
                <c:formatCode>#,##0</c:formatCode>
                <c:ptCount val="5"/>
                <c:pt idx="0">
                  <c:v>1263.5899999999999</c:v>
                </c:pt>
                <c:pt idx="1">
                  <c:v>1560.17</c:v>
                </c:pt>
                <c:pt idx="2">
                  <c:v>9775.26</c:v>
                </c:pt>
                <c:pt idx="3">
                  <c:v>4092.97</c:v>
                </c:pt>
                <c:pt idx="4">
                  <c:v>2531.63</c:v>
                </c:pt>
              </c:numCache>
            </c:numRef>
          </c:val>
          <c:extLst>
            <c:ext xmlns:c16="http://schemas.microsoft.com/office/drawing/2014/chart" uri="{C3380CC4-5D6E-409C-BE32-E72D297353CC}">
              <c16:uniqueId val="{00000006-80CB-4812-816F-75BF28693B6D}"/>
            </c:ext>
          </c:extLst>
        </c:ser>
        <c:ser>
          <c:idx val="7"/>
          <c:order val="7"/>
          <c:tx>
            <c:strRef>
              <c:f>Table!$B$15:$C$15</c:f>
              <c:strCache>
                <c:ptCount val="2"/>
                <c:pt idx="0">
                  <c:v>·  ·  Regional Development Banks</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A173B"/>
                    </a:solidFill>
                    <a:latin typeface="+mj-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Table!$D$7:$H$7</c:f>
              <c:strCache>
                <c:ptCount val="5"/>
                <c:pt idx="0">
                  <c:v>2018</c:v>
                </c:pt>
                <c:pt idx="1">
                  <c:v>2019</c:v>
                </c:pt>
                <c:pt idx="2">
                  <c:v>2020</c:v>
                </c:pt>
                <c:pt idx="3">
                  <c:v>2021</c:v>
                </c:pt>
                <c:pt idx="4">
                  <c:v>2022</c:v>
                </c:pt>
              </c:strCache>
            </c:strRef>
          </c:cat>
          <c:val>
            <c:numRef>
              <c:f>Table!$D$15:$H$15</c:f>
              <c:numCache>
                <c:formatCode>#,##0</c:formatCode>
                <c:ptCount val="5"/>
                <c:pt idx="0">
                  <c:v>9691.92</c:v>
                </c:pt>
                <c:pt idx="1">
                  <c:v>8145.34</c:v>
                </c:pt>
                <c:pt idx="2">
                  <c:v>12249.08</c:v>
                </c:pt>
                <c:pt idx="3">
                  <c:v>5844.27</c:v>
                </c:pt>
                <c:pt idx="4">
                  <c:v>9906.7099999999991</c:v>
                </c:pt>
              </c:numCache>
            </c:numRef>
          </c:val>
          <c:extLst>
            <c:ext xmlns:c16="http://schemas.microsoft.com/office/drawing/2014/chart" uri="{C3380CC4-5D6E-409C-BE32-E72D297353CC}">
              <c16:uniqueId val="{00000007-80CB-4812-816F-75BF28693B6D}"/>
            </c:ext>
          </c:extLst>
        </c:ser>
        <c:ser>
          <c:idx val="8"/>
          <c:order val="8"/>
          <c:tx>
            <c:strRef>
              <c:f>Table!$B$16:$C$16</c:f>
              <c:strCache>
                <c:ptCount val="2"/>
                <c:pt idx="0">
                  <c:v>·  ·  United Nations</c:v>
                </c:pt>
              </c:strCache>
            </c:strRef>
          </c:tx>
          <c:spPr>
            <a:solidFill>
              <a:schemeClr val="accent6">
                <a:lumMod val="80000"/>
                <a:lumOff val="20000"/>
              </a:schemeClr>
            </a:solidFill>
            <a:ln>
              <a:noFill/>
            </a:ln>
            <a:effectLst/>
          </c:spPr>
          <c:invertIfNegative val="0"/>
          <c:cat>
            <c:strRef>
              <c:f>Table!$D$7:$H$7</c:f>
              <c:strCache>
                <c:ptCount val="5"/>
                <c:pt idx="0">
                  <c:v>2018</c:v>
                </c:pt>
                <c:pt idx="1">
                  <c:v>2019</c:v>
                </c:pt>
                <c:pt idx="2">
                  <c:v>2020</c:v>
                </c:pt>
                <c:pt idx="3">
                  <c:v>2021</c:v>
                </c:pt>
                <c:pt idx="4">
                  <c:v>2022</c:v>
                </c:pt>
              </c:strCache>
            </c:strRef>
          </c:cat>
          <c:val>
            <c:numRef>
              <c:f>Table!$D$16:$H$16</c:f>
              <c:numCache>
                <c:formatCode>#,##0</c:formatCode>
                <c:ptCount val="5"/>
                <c:pt idx="0">
                  <c:v>6410.56</c:v>
                </c:pt>
                <c:pt idx="1">
                  <c:v>7171.66</c:v>
                </c:pt>
                <c:pt idx="2">
                  <c:v>6608.16</c:v>
                </c:pt>
                <c:pt idx="3">
                  <c:v>6174.96</c:v>
                </c:pt>
                <c:pt idx="4">
                  <c:v>7496.43</c:v>
                </c:pt>
              </c:numCache>
            </c:numRef>
          </c:val>
          <c:extLst>
            <c:ext xmlns:c16="http://schemas.microsoft.com/office/drawing/2014/chart" uri="{C3380CC4-5D6E-409C-BE32-E72D297353CC}">
              <c16:uniqueId val="{00000008-80CB-4812-816F-75BF28693B6D}"/>
            </c:ext>
          </c:extLst>
        </c:ser>
        <c:ser>
          <c:idx val="9"/>
          <c:order val="9"/>
          <c:tx>
            <c:strRef>
              <c:f>Table!$B$17:$C$17</c:f>
              <c:strCache>
                <c:ptCount val="2"/>
                <c:pt idx="0">
                  <c:v>·  ·  World Bank Group</c:v>
                </c:pt>
              </c:strCache>
            </c:strRef>
          </c:tx>
          <c:spPr>
            <a:solidFill>
              <a:schemeClr val="accent2">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A173B"/>
                    </a:solidFill>
                    <a:latin typeface="+mj-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Table!$D$7:$H$7</c:f>
              <c:strCache>
                <c:ptCount val="5"/>
                <c:pt idx="0">
                  <c:v>2018</c:v>
                </c:pt>
                <c:pt idx="1">
                  <c:v>2019</c:v>
                </c:pt>
                <c:pt idx="2">
                  <c:v>2020</c:v>
                </c:pt>
                <c:pt idx="3">
                  <c:v>2021</c:v>
                </c:pt>
                <c:pt idx="4">
                  <c:v>2022</c:v>
                </c:pt>
              </c:strCache>
            </c:strRef>
          </c:cat>
          <c:val>
            <c:numRef>
              <c:f>Table!$D$17:$H$17</c:f>
              <c:numCache>
                <c:formatCode>#,##0</c:formatCode>
                <c:ptCount val="5"/>
                <c:pt idx="0">
                  <c:v>24941.59</c:v>
                </c:pt>
                <c:pt idx="1">
                  <c:v>19407.93</c:v>
                </c:pt>
                <c:pt idx="2">
                  <c:v>34334.69</c:v>
                </c:pt>
                <c:pt idx="3">
                  <c:v>30582.11</c:v>
                </c:pt>
                <c:pt idx="4">
                  <c:v>39151.1</c:v>
                </c:pt>
              </c:numCache>
            </c:numRef>
          </c:val>
          <c:extLst>
            <c:ext xmlns:c16="http://schemas.microsoft.com/office/drawing/2014/chart" uri="{C3380CC4-5D6E-409C-BE32-E72D297353CC}">
              <c16:uniqueId val="{00000009-80CB-4812-816F-75BF28693B6D}"/>
            </c:ext>
          </c:extLst>
        </c:ser>
        <c:ser>
          <c:idx val="10"/>
          <c:order val="10"/>
          <c:tx>
            <c:strRef>
              <c:f>Table!$B$18:$C$18</c:f>
              <c:strCache>
                <c:ptCount val="2"/>
                <c:pt idx="0">
                  <c:v>·  ·  Other multilateral organisations</c:v>
                </c:pt>
              </c:strCache>
            </c:strRef>
          </c:tx>
          <c:spPr>
            <a:solidFill>
              <a:schemeClr val="accent4">
                <a:lumMod val="80000"/>
              </a:schemeClr>
            </a:solidFill>
            <a:ln>
              <a:noFill/>
            </a:ln>
            <a:effectLst/>
          </c:spPr>
          <c:invertIfNegative val="0"/>
          <c:cat>
            <c:strRef>
              <c:f>Table!$D$7:$H$7</c:f>
              <c:strCache>
                <c:ptCount val="5"/>
                <c:pt idx="0">
                  <c:v>2018</c:v>
                </c:pt>
                <c:pt idx="1">
                  <c:v>2019</c:v>
                </c:pt>
                <c:pt idx="2">
                  <c:v>2020</c:v>
                </c:pt>
                <c:pt idx="3">
                  <c:v>2021</c:v>
                </c:pt>
                <c:pt idx="4">
                  <c:v>2022</c:v>
                </c:pt>
              </c:strCache>
            </c:strRef>
          </c:cat>
          <c:val>
            <c:numRef>
              <c:f>Table!$D$18:$H$18</c:f>
              <c:numCache>
                <c:formatCode>#,##0</c:formatCode>
                <c:ptCount val="5"/>
                <c:pt idx="0">
                  <c:v>7187.21</c:v>
                </c:pt>
                <c:pt idx="1">
                  <c:v>11320.44</c:v>
                </c:pt>
                <c:pt idx="2">
                  <c:v>9438.18</c:v>
                </c:pt>
                <c:pt idx="3">
                  <c:v>9471.14</c:v>
                </c:pt>
                <c:pt idx="4">
                  <c:v>8183.8</c:v>
                </c:pt>
              </c:numCache>
            </c:numRef>
          </c:val>
          <c:extLst>
            <c:ext xmlns:c16="http://schemas.microsoft.com/office/drawing/2014/chart" uri="{C3380CC4-5D6E-409C-BE32-E72D297353CC}">
              <c16:uniqueId val="{0000000A-80CB-4812-816F-75BF28693B6D}"/>
            </c:ext>
          </c:extLst>
        </c:ser>
        <c:dLbls>
          <c:showLegendKey val="0"/>
          <c:showVal val="0"/>
          <c:showCatName val="0"/>
          <c:showSerName val="0"/>
          <c:showPercent val="0"/>
          <c:showBubbleSize val="0"/>
        </c:dLbls>
        <c:gapWidth val="150"/>
        <c:overlap val="100"/>
        <c:axId val="281132848"/>
        <c:axId val="281138608"/>
      </c:barChart>
      <c:catAx>
        <c:axId val="28113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A173B"/>
                </a:solidFill>
                <a:latin typeface="+mj-lt"/>
                <a:ea typeface="+mn-ea"/>
                <a:cs typeface="+mn-cs"/>
              </a:defRPr>
            </a:pPr>
            <a:endParaRPr lang="lt-LT"/>
          </a:p>
        </c:txPr>
        <c:crossAx val="281138608"/>
        <c:crosses val="autoZero"/>
        <c:auto val="1"/>
        <c:lblAlgn val="ctr"/>
        <c:lblOffset val="100"/>
        <c:noMultiLvlLbl val="0"/>
      </c:catAx>
      <c:valAx>
        <c:axId val="281138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A173B"/>
                </a:solidFill>
                <a:latin typeface="+mj-lt"/>
                <a:ea typeface="+mn-ea"/>
                <a:cs typeface="+mn-cs"/>
              </a:defRPr>
            </a:pPr>
            <a:endParaRPr lang="lt-LT"/>
          </a:p>
        </c:txPr>
        <c:crossAx val="281132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rgbClr val="0A173B"/>
              </a:solidFill>
              <a:latin typeface="+mj-lt"/>
              <a:ea typeface="+mn-ea"/>
              <a:cs typeface="+mn-cs"/>
            </a:defRPr>
          </a:pPr>
          <a:endParaRPr lang="lt-LT"/>
        </a:p>
      </c:txPr>
    </c:legend>
    <c:plotVisOnly val="1"/>
    <c:dispBlanksAs val="gap"/>
    <c:showDLblsOverMax val="0"/>
  </c:chart>
  <c:spPr>
    <a:noFill/>
    <a:ln>
      <a:noFill/>
    </a:ln>
    <a:effectLst/>
  </c:spPr>
  <c:txPr>
    <a:bodyPr/>
    <a:lstStyle/>
    <a:p>
      <a:pPr>
        <a:defRPr sz="1400">
          <a:solidFill>
            <a:srgbClr val="0A173B"/>
          </a:solidFill>
          <a:latin typeface="+mj-lt"/>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baseline="0">
                <a:solidFill>
                  <a:srgbClr val="0A173B"/>
                </a:solidFill>
                <a:latin typeface="+mj-lt"/>
                <a:ea typeface="+mn-ea"/>
                <a:cs typeface="+mn-cs"/>
              </a:defRPr>
            </a:pPr>
            <a:r>
              <a:rPr lang="en-US" sz="3200" b="0"/>
              <a:t>Aid (ODA) by sector</a:t>
            </a:r>
            <a:r>
              <a:rPr lang="lt-LT" sz="3200" b="0"/>
              <a:t>, </a:t>
            </a:r>
            <a:r>
              <a:rPr lang="en-US" sz="3200" b="0"/>
              <a:t>2022</a:t>
            </a:r>
            <a:r>
              <a:rPr lang="lt-LT" sz="3200" b="0"/>
              <a:t>, </a:t>
            </a:r>
            <a:endParaRPr lang="en-US" sz="3200" b="0"/>
          </a:p>
        </c:rich>
      </c:tx>
      <c:overlay val="0"/>
      <c:spPr>
        <a:noFill/>
        <a:ln>
          <a:noFill/>
        </a:ln>
        <a:effectLst/>
      </c:spPr>
      <c:txPr>
        <a:bodyPr rot="0" spcFirstLastPara="1" vertOverflow="ellipsis" vert="horz" wrap="square" anchor="ctr" anchorCtr="1"/>
        <a:lstStyle/>
        <a:p>
          <a:pPr>
            <a:defRPr sz="3200" b="0" i="0" u="none" strike="noStrike" kern="1200" baseline="0">
              <a:solidFill>
                <a:srgbClr val="0A173B"/>
              </a:solidFill>
              <a:latin typeface="+mj-lt"/>
              <a:ea typeface="+mn-ea"/>
              <a:cs typeface="+mn-cs"/>
            </a:defRPr>
          </a:pPr>
          <a:endParaRPr lang="en-US"/>
        </a:p>
      </c:txPr>
    </c:title>
    <c:autoTitleDeleted val="0"/>
    <c:plotArea>
      <c:layout/>
      <c:pieChart>
        <c:varyColors val="1"/>
        <c:ser>
          <c:idx val="0"/>
          <c:order val="0"/>
          <c:tx>
            <c:strRef>
              <c:f>Table!$D$7:$D$8</c:f>
              <c:strCache>
                <c:ptCount val="2"/>
                <c:pt idx="0">
                  <c:v>2018</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961-47AA-B142-37A09810C6D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961-47AA-B142-37A09810C6D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961-47AA-B142-37A09810C6D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961-47AA-B142-37A09810C6D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961-47AA-B142-37A09810C6DA}"/>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7961-47AA-B142-37A09810C6D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7961-47AA-B142-37A09810C6DA}"/>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7961-47AA-B142-37A09810C6DA}"/>
              </c:ext>
            </c:extLst>
          </c:dPt>
          <c:dLbls>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rgbClr val="FFFFFF"/>
                    </a:solidFill>
                    <a:latin typeface="+mj-lt"/>
                    <a:ea typeface="+mn-ea"/>
                    <a:cs typeface="+mn-cs"/>
                  </a:defRPr>
                </a:pPr>
                <a:endParaRPr lang="lt-LT"/>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Table!$B$9:$C$33</c:f>
              <c:strCache>
                <c:ptCount val="8"/>
                <c:pt idx="0">
                  <c:v>Social infrastructure and services</c:v>
                </c:pt>
                <c:pt idx="1">
                  <c:v>Economic infrastructure and services</c:v>
                </c:pt>
                <c:pt idx="2">
                  <c:v>Production sectors</c:v>
                </c:pt>
                <c:pt idx="3">
                  <c:v>Multi-sector / Cross-cutting</c:v>
                </c:pt>
                <c:pt idx="4">
                  <c:v>Commodity aid / General programme assistance</c:v>
                </c:pt>
                <c:pt idx="5">
                  <c:v>Action relating to debt</c:v>
                </c:pt>
                <c:pt idx="6">
                  <c:v>Humanitarian aid</c:v>
                </c:pt>
                <c:pt idx="7">
                  <c:v>Unallocated / unspecified</c:v>
                </c:pt>
              </c:strCache>
            </c:strRef>
          </c:cat>
          <c:val>
            <c:numRef>
              <c:f>Table!$D$9:$D$33</c:f>
              <c:numCache>
                <c:formatCode>#,##0.00</c:formatCode>
                <c:ptCount val="8"/>
                <c:pt idx="0">
                  <c:v>79629.88</c:v>
                </c:pt>
                <c:pt idx="1">
                  <c:v>41083.83</c:v>
                </c:pt>
                <c:pt idx="2">
                  <c:v>16097.25</c:v>
                </c:pt>
                <c:pt idx="3">
                  <c:v>17895.939999999999</c:v>
                </c:pt>
                <c:pt idx="4">
                  <c:v>5633.57</c:v>
                </c:pt>
                <c:pt idx="5">
                  <c:v>825.35</c:v>
                </c:pt>
                <c:pt idx="6">
                  <c:v>28707.96</c:v>
                </c:pt>
                <c:pt idx="7">
                  <c:v>23734.74</c:v>
                </c:pt>
              </c:numCache>
            </c:numRef>
          </c:val>
          <c:extLst>
            <c:ext xmlns:c16="http://schemas.microsoft.com/office/drawing/2014/chart" uri="{C3380CC4-5D6E-409C-BE32-E72D297353CC}">
              <c16:uniqueId val="{00000000-4CA9-402A-83B0-62495544D5BC}"/>
            </c:ext>
          </c:extLst>
        </c:ser>
        <c:ser>
          <c:idx val="1"/>
          <c:order val="1"/>
          <c:tx>
            <c:strRef>
              <c:f>Table!$E$7:$E$8</c:f>
              <c:strCache>
                <c:ptCount val="2"/>
                <c:pt idx="0">
                  <c:v>2019</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7961-47AA-B142-37A09810C6D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7961-47AA-B142-37A09810C6D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7961-47AA-B142-37A09810C6D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7961-47AA-B142-37A09810C6D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9-7961-47AA-B142-37A09810C6DA}"/>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B-7961-47AA-B142-37A09810C6D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D-7961-47AA-B142-37A09810C6DA}"/>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F-7961-47AA-B142-37A09810C6D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rgbClr val="0A173B"/>
                    </a:solidFill>
                    <a:latin typeface="+mj-lt"/>
                    <a:ea typeface="+mn-ea"/>
                    <a:cs typeface="+mn-cs"/>
                  </a:defRPr>
                </a:pPr>
                <a:endParaRPr lang="lt-LT"/>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Table!$B$9:$C$33</c:f>
              <c:strCache>
                <c:ptCount val="8"/>
                <c:pt idx="0">
                  <c:v>Social infrastructure and services</c:v>
                </c:pt>
                <c:pt idx="1">
                  <c:v>Economic infrastructure and services</c:v>
                </c:pt>
                <c:pt idx="2">
                  <c:v>Production sectors</c:v>
                </c:pt>
                <c:pt idx="3">
                  <c:v>Multi-sector / Cross-cutting</c:v>
                </c:pt>
                <c:pt idx="4">
                  <c:v>Commodity aid / General programme assistance</c:v>
                </c:pt>
                <c:pt idx="5">
                  <c:v>Action relating to debt</c:v>
                </c:pt>
                <c:pt idx="6">
                  <c:v>Humanitarian aid</c:v>
                </c:pt>
                <c:pt idx="7">
                  <c:v>Unallocated / unspecified</c:v>
                </c:pt>
              </c:strCache>
            </c:strRef>
          </c:cat>
          <c:val>
            <c:numRef>
              <c:f>Table!$E$9:$E$33</c:f>
              <c:numCache>
                <c:formatCode>#,##0.00</c:formatCode>
                <c:ptCount val="8"/>
                <c:pt idx="0">
                  <c:v>81409.42</c:v>
                </c:pt>
                <c:pt idx="1">
                  <c:v>36008.879999999997</c:v>
                </c:pt>
                <c:pt idx="2">
                  <c:v>17990.27</c:v>
                </c:pt>
                <c:pt idx="3">
                  <c:v>17805.669999999998</c:v>
                </c:pt>
                <c:pt idx="4">
                  <c:v>7055.17</c:v>
                </c:pt>
                <c:pt idx="5">
                  <c:v>700.76</c:v>
                </c:pt>
                <c:pt idx="6">
                  <c:v>34423.14</c:v>
                </c:pt>
                <c:pt idx="7" formatCode="#\ ##0.0">
                  <c:v>21738.1</c:v>
                </c:pt>
              </c:numCache>
            </c:numRef>
          </c:val>
          <c:extLst>
            <c:ext xmlns:c16="http://schemas.microsoft.com/office/drawing/2014/chart" uri="{C3380CC4-5D6E-409C-BE32-E72D297353CC}">
              <c16:uniqueId val="{00000001-4CA9-402A-83B0-62495544D5BC}"/>
            </c:ext>
          </c:extLst>
        </c:ser>
        <c:ser>
          <c:idx val="2"/>
          <c:order val="2"/>
          <c:tx>
            <c:strRef>
              <c:f>Table!$F$7:$F$8</c:f>
              <c:strCache>
                <c:ptCount val="2"/>
                <c:pt idx="0">
                  <c:v>2020</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1-7961-47AA-B142-37A09810C6D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3-7961-47AA-B142-37A09810C6D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5-7961-47AA-B142-37A09810C6D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7-7961-47AA-B142-37A09810C6D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9-7961-47AA-B142-37A09810C6DA}"/>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B-7961-47AA-B142-37A09810C6D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D-7961-47AA-B142-37A09810C6DA}"/>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F-7961-47AA-B142-37A09810C6D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rgbClr val="0A173B"/>
                    </a:solidFill>
                    <a:latin typeface="+mj-lt"/>
                    <a:ea typeface="+mn-ea"/>
                    <a:cs typeface="+mn-cs"/>
                  </a:defRPr>
                </a:pPr>
                <a:endParaRPr lang="lt-LT"/>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Table!$B$9:$C$33</c:f>
              <c:strCache>
                <c:ptCount val="8"/>
                <c:pt idx="0">
                  <c:v>Social infrastructure and services</c:v>
                </c:pt>
                <c:pt idx="1">
                  <c:v>Economic infrastructure and services</c:v>
                </c:pt>
                <c:pt idx="2">
                  <c:v>Production sectors</c:v>
                </c:pt>
                <c:pt idx="3">
                  <c:v>Multi-sector / Cross-cutting</c:v>
                </c:pt>
                <c:pt idx="4">
                  <c:v>Commodity aid / General programme assistance</c:v>
                </c:pt>
                <c:pt idx="5">
                  <c:v>Action relating to debt</c:v>
                </c:pt>
                <c:pt idx="6">
                  <c:v>Humanitarian aid</c:v>
                </c:pt>
                <c:pt idx="7">
                  <c:v>Unallocated / unspecified</c:v>
                </c:pt>
              </c:strCache>
            </c:strRef>
          </c:cat>
          <c:val>
            <c:numRef>
              <c:f>Table!$F$9:$F$33</c:f>
              <c:numCache>
                <c:formatCode>#,##0.00</c:formatCode>
                <c:ptCount val="8"/>
                <c:pt idx="0">
                  <c:v>98219.43</c:v>
                </c:pt>
                <c:pt idx="1">
                  <c:v>44419.13</c:v>
                </c:pt>
                <c:pt idx="2">
                  <c:v>18641.48</c:v>
                </c:pt>
                <c:pt idx="3">
                  <c:v>18406.54</c:v>
                </c:pt>
                <c:pt idx="4">
                  <c:v>17201.97</c:v>
                </c:pt>
                <c:pt idx="5">
                  <c:v>1842.34</c:v>
                </c:pt>
                <c:pt idx="6">
                  <c:v>33093.839999999997</c:v>
                </c:pt>
                <c:pt idx="7">
                  <c:v>20489.34</c:v>
                </c:pt>
              </c:numCache>
            </c:numRef>
          </c:val>
          <c:extLst>
            <c:ext xmlns:c16="http://schemas.microsoft.com/office/drawing/2014/chart" uri="{C3380CC4-5D6E-409C-BE32-E72D297353CC}">
              <c16:uniqueId val="{00000002-4CA9-402A-83B0-62495544D5BC}"/>
            </c:ext>
          </c:extLst>
        </c:ser>
        <c:ser>
          <c:idx val="3"/>
          <c:order val="3"/>
          <c:tx>
            <c:strRef>
              <c:f>Table!$G$7:$G$8</c:f>
              <c:strCache>
                <c:ptCount val="2"/>
                <c:pt idx="0">
                  <c:v>2021</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31-7961-47AA-B142-37A09810C6D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33-7961-47AA-B142-37A09810C6D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35-7961-47AA-B142-37A09810C6D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37-7961-47AA-B142-37A09810C6D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39-7961-47AA-B142-37A09810C6DA}"/>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3B-7961-47AA-B142-37A09810C6D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3D-7961-47AA-B142-37A09810C6DA}"/>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3F-7961-47AA-B142-37A09810C6D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rgbClr val="0A173B"/>
                    </a:solidFill>
                    <a:latin typeface="+mj-lt"/>
                    <a:ea typeface="+mn-ea"/>
                    <a:cs typeface="+mn-cs"/>
                  </a:defRPr>
                </a:pPr>
                <a:endParaRPr lang="lt-LT"/>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Table!$B$9:$C$33</c:f>
              <c:strCache>
                <c:ptCount val="8"/>
                <c:pt idx="0">
                  <c:v>Social infrastructure and services</c:v>
                </c:pt>
                <c:pt idx="1">
                  <c:v>Economic infrastructure and services</c:v>
                </c:pt>
                <c:pt idx="2">
                  <c:v>Production sectors</c:v>
                </c:pt>
                <c:pt idx="3">
                  <c:v>Multi-sector / Cross-cutting</c:v>
                </c:pt>
                <c:pt idx="4">
                  <c:v>Commodity aid / General programme assistance</c:v>
                </c:pt>
                <c:pt idx="5">
                  <c:v>Action relating to debt</c:v>
                </c:pt>
                <c:pt idx="6">
                  <c:v>Humanitarian aid</c:v>
                </c:pt>
                <c:pt idx="7">
                  <c:v>Unallocated / unspecified</c:v>
                </c:pt>
              </c:strCache>
            </c:strRef>
          </c:cat>
          <c:val>
            <c:numRef>
              <c:f>Table!$G$9:$G$33</c:f>
              <c:numCache>
                <c:formatCode>#,##0.00</c:formatCode>
                <c:ptCount val="8"/>
                <c:pt idx="0">
                  <c:v>100093.56</c:v>
                </c:pt>
                <c:pt idx="1">
                  <c:v>32942.17</c:v>
                </c:pt>
                <c:pt idx="2">
                  <c:v>16347.59</c:v>
                </c:pt>
                <c:pt idx="3">
                  <c:v>14969.09</c:v>
                </c:pt>
                <c:pt idx="4">
                  <c:v>15102.28</c:v>
                </c:pt>
                <c:pt idx="5">
                  <c:v>695.49</c:v>
                </c:pt>
                <c:pt idx="6">
                  <c:v>39308.080000000002</c:v>
                </c:pt>
                <c:pt idx="7">
                  <c:v>20319.48</c:v>
                </c:pt>
              </c:numCache>
            </c:numRef>
          </c:val>
          <c:extLst>
            <c:ext xmlns:c16="http://schemas.microsoft.com/office/drawing/2014/chart" uri="{C3380CC4-5D6E-409C-BE32-E72D297353CC}">
              <c16:uniqueId val="{00000003-4CA9-402A-83B0-62495544D5BC}"/>
            </c:ext>
          </c:extLst>
        </c:ser>
        <c:ser>
          <c:idx val="4"/>
          <c:order val="4"/>
          <c:tx>
            <c:strRef>
              <c:f>Table!$H$7:$H$8</c:f>
              <c:strCache>
                <c:ptCount val="2"/>
                <c:pt idx="0">
                  <c:v>2022</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CA9-402A-83B0-62495544D5B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CA9-402A-83B0-62495544D5B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CA9-402A-83B0-62495544D5B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4CA9-402A-83B0-62495544D5BC}"/>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4CA9-402A-83B0-62495544D5BC}"/>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4CA9-402A-83B0-62495544D5BC}"/>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4CA9-402A-83B0-62495544D5BC}"/>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4CA9-402A-83B0-62495544D5BC}"/>
              </c:ext>
            </c:extLst>
          </c:dPt>
          <c:dLbls>
            <c:spPr>
              <a:no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3200" b="1" i="0" u="none" strike="noStrike" kern="1200" baseline="0">
                    <a:solidFill>
                      <a:srgbClr val="FFFFFF"/>
                    </a:solidFill>
                    <a:latin typeface="+mj-lt"/>
                    <a:ea typeface="+mn-ea"/>
                    <a:cs typeface="+mn-cs"/>
                  </a:defRPr>
                </a:pPr>
                <a:endParaRPr lang="lt-LT"/>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Table!$B$9:$C$33</c:f>
              <c:strCache>
                <c:ptCount val="8"/>
                <c:pt idx="0">
                  <c:v>Social infrastructure and services</c:v>
                </c:pt>
                <c:pt idx="1">
                  <c:v>Economic infrastructure and services</c:v>
                </c:pt>
                <c:pt idx="2">
                  <c:v>Production sectors</c:v>
                </c:pt>
                <c:pt idx="3">
                  <c:v>Multi-sector / Cross-cutting</c:v>
                </c:pt>
                <c:pt idx="4">
                  <c:v>Commodity aid / General programme assistance</c:v>
                </c:pt>
                <c:pt idx="5">
                  <c:v>Action relating to debt</c:v>
                </c:pt>
                <c:pt idx="6">
                  <c:v>Humanitarian aid</c:v>
                </c:pt>
                <c:pt idx="7">
                  <c:v>Unallocated / unspecified</c:v>
                </c:pt>
              </c:strCache>
            </c:strRef>
          </c:cat>
          <c:val>
            <c:numRef>
              <c:f>Table!$H$9:$H$33</c:f>
              <c:numCache>
                <c:formatCode>#,##0.00</c:formatCode>
                <c:ptCount val="8"/>
                <c:pt idx="0" formatCode="#\ ##0.0">
                  <c:v>96454.399999999994</c:v>
                </c:pt>
                <c:pt idx="1">
                  <c:v>45214.239999999998</c:v>
                </c:pt>
                <c:pt idx="2">
                  <c:v>20023.03</c:v>
                </c:pt>
                <c:pt idx="3">
                  <c:v>20010.669999999998</c:v>
                </c:pt>
                <c:pt idx="4">
                  <c:v>21353.82</c:v>
                </c:pt>
                <c:pt idx="5">
                  <c:v>149.88</c:v>
                </c:pt>
                <c:pt idx="6">
                  <c:v>48327.92</c:v>
                </c:pt>
                <c:pt idx="7">
                  <c:v>42848.79</c:v>
                </c:pt>
              </c:numCache>
            </c:numRef>
          </c:val>
          <c:extLst>
            <c:ext xmlns:c16="http://schemas.microsoft.com/office/drawing/2014/chart" uri="{C3380CC4-5D6E-409C-BE32-E72D297353CC}">
              <c16:uniqueId val="{00000014-4CA9-402A-83B0-62495544D5B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rgbClr val="0A173B"/>
              </a:solidFill>
              <a:latin typeface="+mj-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rgbClr val="0A173B"/>
          </a:solidFill>
          <a:latin typeface="+mj-lt"/>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0A173B"/>
                </a:solidFill>
                <a:latin typeface="+mj-lt"/>
                <a:ea typeface="+mn-ea"/>
                <a:cs typeface="+mn-cs"/>
              </a:defRPr>
            </a:pPr>
            <a:r>
              <a:rPr lang="lt-LT" sz="2400">
                <a:solidFill>
                  <a:srgbClr val="0A173B"/>
                </a:solidFill>
                <a:latin typeface="+mj-lt"/>
              </a:rPr>
              <a:t>Official development financing (ODF) by country and region, US dollar, Millions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rgbClr val="0A173B"/>
              </a:solidFill>
              <a:latin typeface="+mj-lt"/>
              <a:ea typeface="+mn-ea"/>
              <a:cs typeface="+mn-cs"/>
            </a:defRPr>
          </a:pPr>
          <a:endParaRPr lang="lt-LT"/>
        </a:p>
      </c:txPr>
    </c:title>
    <c:autoTitleDeleted val="0"/>
    <c:plotArea>
      <c:layout/>
      <c:barChart>
        <c:barDir val="col"/>
        <c:grouping val="stacked"/>
        <c:varyColors val="0"/>
        <c:ser>
          <c:idx val="0"/>
          <c:order val="0"/>
          <c:tx>
            <c:strRef>
              <c:f>Table!$B$7:$C$7</c:f>
              <c:strCache>
                <c:ptCount val="2"/>
                <c:pt idx="0">
                  <c:v>Europe</c:v>
                </c:pt>
              </c:strCache>
            </c:strRef>
          </c:tx>
          <c:spPr>
            <a:solidFill>
              <a:schemeClr val="accent1"/>
            </a:solidFill>
            <a:ln>
              <a:noFill/>
            </a:ln>
            <a:effectLst/>
          </c:spPr>
          <c:invertIfNegative val="0"/>
          <c:cat>
            <c:strRef>
              <c:f>Table!$D$6:$M$6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Table!$D$7:$M$7</c:f>
              <c:numCache>
                <c:formatCode>#,##0.00</c:formatCode>
                <c:ptCount val="10"/>
                <c:pt idx="0">
                  <c:v>9718.61</c:v>
                </c:pt>
                <c:pt idx="1">
                  <c:v>10846.49</c:v>
                </c:pt>
                <c:pt idx="2" formatCode="#\ ##0.0">
                  <c:v>10261.1</c:v>
                </c:pt>
                <c:pt idx="3">
                  <c:v>10467.370000000001</c:v>
                </c:pt>
                <c:pt idx="4">
                  <c:v>11036.43</c:v>
                </c:pt>
                <c:pt idx="5">
                  <c:v>7755.27</c:v>
                </c:pt>
                <c:pt idx="6" formatCode="#\ ##0.0">
                  <c:v>9131.9</c:v>
                </c:pt>
                <c:pt idx="7">
                  <c:v>11486.34</c:v>
                </c:pt>
                <c:pt idx="8">
                  <c:v>10721.48</c:v>
                </c:pt>
                <c:pt idx="9">
                  <c:v>40078.730000000003</c:v>
                </c:pt>
              </c:numCache>
            </c:numRef>
          </c:val>
          <c:extLst>
            <c:ext xmlns:c16="http://schemas.microsoft.com/office/drawing/2014/chart" uri="{C3380CC4-5D6E-409C-BE32-E72D297353CC}">
              <c16:uniqueId val="{00000000-5D6C-4B9A-B992-26E7F9291D78}"/>
            </c:ext>
          </c:extLst>
        </c:ser>
        <c:ser>
          <c:idx val="1"/>
          <c:order val="1"/>
          <c:tx>
            <c:strRef>
              <c:f>Table!$B$8:$C$8</c:f>
              <c:strCache>
                <c:ptCount val="2"/>
                <c:pt idx="0">
                  <c:v>Africa</c:v>
                </c:pt>
              </c:strCache>
            </c:strRef>
          </c:tx>
          <c:spPr>
            <a:solidFill>
              <a:schemeClr val="accent2"/>
            </a:solidFill>
            <a:ln>
              <a:noFill/>
            </a:ln>
            <a:effectLst/>
          </c:spPr>
          <c:invertIfNegative val="0"/>
          <c:cat>
            <c:strRef>
              <c:f>Table!$D$6:$M$6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Table!$D$8:$M$8</c:f>
              <c:numCache>
                <c:formatCode>#,##0.00</c:formatCode>
                <c:ptCount val="10"/>
                <c:pt idx="0">
                  <c:v>60255.73</c:v>
                </c:pt>
                <c:pt idx="1">
                  <c:v>58339.21</c:v>
                </c:pt>
                <c:pt idx="2">
                  <c:v>64417.54</c:v>
                </c:pt>
                <c:pt idx="3">
                  <c:v>63587.25</c:v>
                </c:pt>
                <c:pt idx="4">
                  <c:v>68421.39</c:v>
                </c:pt>
                <c:pt idx="5">
                  <c:v>67659.009999999995</c:v>
                </c:pt>
                <c:pt idx="6">
                  <c:v>68900.45</c:v>
                </c:pt>
                <c:pt idx="7">
                  <c:v>83593.509999999995</c:v>
                </c:pt>
                <c:pt idx="8">
                  <c:v>77307.31</c:v>
                </c:pt>
                <c:pt idx="9">
                  <c:v>78901.53</c:v>
                </c:pt>
              </c:numCache>
            </c:numRef>
          </c:val>
          <c:extLst>
            <c:ext xmlns:c16="http://schemas.microsoft.com/office/drawing/2014/chart" uri="{C3380CC4-5D6E-409C-BE32-E72D297353CC}">
              <c16:uniqueId val="{00000001-5D6C-4B9A-B992-26E7F9291D78}"/>
            </c:ext>
          </c:extLst>
        </c:ser>
        <c:ser>
          <c:idx val="2"/>
          <c:order val="2"/>
          <c:tx>
            <c:strRef>
              <c:f>Table!$B$9:$C$9</c:f>
              <c:strCache>
                <c:ptCount val="2"/>
                <c:pt idx="0">
                  <c:v>America</c:v>
                </c:pt>
              </c:strCache>
            </c:strRef>
          </c:tx>
          <c:spPr>
            <a:solidFill>
              <a:schemeClr val="accent3"/>
            </a:solidFill>
            <a:ln>
              <a:noFill/>
            </a:ln>
            <a:effectLst/>
          </c:spPr>
          <c:invertIfNegative val="0"/>
          <c:cat>
            <c:strRef>
              <c:f>Table!$D$6:$M$6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Table!$D$9:$M$9</c:f>
              <c:numCache>
                <c:formatCode>#,##0.00</c:formatCode>
                <c:ptCount val="10"/>
                <c:pt idx="0">
                  <c:v>16835.189999999999</c:v>
                </c:pt>
                <c:pt idx="1">
                  <c:v>15453.79</c:v>
                </c:pt>
                <c:pt idx="2" formatCode="#\ ##0.0">
                  <c:v>19350.2</c:v>
                </c:pt>
                <c:pt idx="3">
                  <c:v>17099.080000000002</c:v>
                </c:pt>
                <c:pt idx="4">
                  <c:v>20916.27</c:v>
                </c:pt>
                <c:pt idx="5">
                  <c:v>24259.25</c:v>
                </c:pt>
                <c:pt idx="6">
                  <c:v>21139.33</c:v>
                </c:pt>
                <c:pt idx="7">
                  <c:v>36004.89</c:v>
                </c:pt>
                <c:pt idx="8">
                  <c:v>27982.47</c:v>
                </c:pt>
                <c:pt idx="9">
                  <c:v>31038.07</c:v>
                </c:pt>
              </c:numCache>
            </c:numRef>
          </c:val>
          <c:extLst>
            <c:ext xmlns:c16="http://schemas.microsoft.com/office/drawing/2014/chart" uri="{C3380CC4-5D6E-409C-BE32-E72D297353CC}">
              <c16:uniqueId val="{00000002-5D6C-4B9A-B992-26E7F9291D78}"/>
            </c:ext>
          </c:extLst>
        </c:ser>
        <c:ser>
          <c:idx val="3"/>
          <c:order val="3"/>
          <c:tx>
            <c:strRef>
              <c:f>Table!$B$10:$C$10</c:f>
              <c:strCache>
                <c:ptCount val="2"/>
                <c:pt idx="0">
                  <c:v>Asia</c:v>
                </c:pt>
              </c:strCache>
            </c:strRef>
          </c:tx>
          <c:spPr>
            <a:solidFill>
              <a:schemeClr val="accent4"/>
            </a:solidFill>
            <a:ln>
              <a:noFill/>
            </a:ln>
            <a:effectLst/>
          </c:spPr>
          <c:invertIfNegative val="0"/>
          <c:cat>
            <c:strRef>
              <c:f>Table!$D$6:$M$6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Table!$D$10:$M$10</c:f>
              <c:numCache>
                <c:formatCode>#,##0.00</c:formatCode>
                <c:ptCount val="10"/>
                <c:pt idx="0">
                  <c:v>49364.32</c:v>
                </c:pt>
                <c:pt idx="1">
                  <c:v>60065.43</c:v>
                </c:pt>
                <c:pt idx="2">
                  <c:v>58626.42</c:v>
                </c:pt>
                <c:pt idx="3">
                  <c:v>59381.73</c:v>
                </c:pt>
                <c:pt idx="4">
                  <c:v>59922.66</c:v>
                </c:pt>
                <c:pt idx="5" formatCode="#\ ##0.0">
                  <c:v>64323.4</c:v>
                </c:pt>
                <c:pt idx="6">
                  <c:v>63813.73</c:v>
                </c:pt>
                <c:pt idx="7">
                  <c:v>84293.14</c:v>
                </c:pt>
                <c:pt idx="8">
                  <c:v>72645.58</c:v>
                </c:pt>
                <c:pt idx="9">
                  <c:v>66162.97</c:v>
                </c:pt>
              </c:numCache>
            </c:numRef>
          </c:val>
          <c:extLst>
            <c:ext xmlns:c16="http://schemas.microsoft.com/office/drawing/2014/chart" uri="{C3380CC4-5D6E-409C-BE32-E72D297353CC}">
              <c16:uniqueId val="{00000003-5D6C-4B9A-B992-26E7F9291D78}"/>
            </c:ext>
          </c:extLst>
        </c:ser>
        <c:ser>
          <c:idx val="4"/>
          <c:order val="4"/>
          <c:tx>
            <c:strRef>
              <c:f>Table!$B$11:$C$11</c:f>
              <c:strCache>
                <c:ptCount val="2"/>
                <c:pt idx="0">
                  <c:v>Oceania</c:v>
                </c:pt>
              </c:strCache>
            </c:strRef>
          </c:tx>
          <c:spPr>
            <a:solidFill>
              <a:schemeClr val="accent5"/>
            </a:solidFill>
            <a:ln>
              <a:noFill/>
            </a:ln>
            <a:effectLst/>
          </c:spPr>
          <c:invertIfNegative val="0"/>
          <c:cat>
            <c:strRef>
              <c:f>Table!$D$6:$M$6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Table!$D$11:$M$11</c:f>
              <c:numCache>
                <c:formatCode>#,##0.00</c:formatCode>
                <c:ptCount val="10"/>
                <c:pt idx="0">
                  <c:v>2562.38</c:v>
                </c:pt>
                <c:pt idx="1">
                  <c:v>2007.64</c:v>
                </c:pt>
                <c:pt idx="2">
                  <c:v>2195.85</c:v>
                </c:pt>
                <c:pt idx="3">
                  <c:v>2117.31</c:v>
                </c:pt>
                <c:pt idx="4">
                  <c:v>2169.37</c:v>
                </c:pt>
                <c:pt idx="5" formatCode="#\ ##0.0">
                  <c:v>2697.2</c:v>
                </c:pt>
                <c:pt idx="6">
                  <c:v>2528.16</c:v>
                </c:pt>
                <c:pt idx="7" formatCode="#\ ##0.0">
                  <c:v>4014.1</c:v>
                </c:pt>
                <c:pt idx="8">
                  <c:v>3738.67</c:v>
                </c:pt>
                <c:pt idx="9">
                  <c:v>3234.21</c:v>
                </c:pt>
              </c:numCache>
            </c:numRef>
          </c:val>
          <c:extLst>
            <c:ext xmlns:c16="http://schemas.microsoft.com/office/drawing/2014/chart" uri="{C3380CC4-5D6E-409C-BE32-E72D297353CC}">
              <c16:uniqueId val="{00000004-5D6C-4B9A-B992-26E7F9291D78}"/>
            </c:ext>
          </c:extLst>
        </c:ser>
        <c:ser>
          <c:idx val="5"/>
          <c:order val="5"/>
          <c:tx>
            <c:strRef>
              <c:f>Table!$B$12:$C$12</c:f>
              <c:strCache>
                <c:ptCount val="2"/>
                <c:pt idx="0">
                  <c:v>Developing countries unspecified</c:v>
                </c:pt>
              </c:strCache>
            </c:strRef>
          </c:tx>
          <c:spPr>
            <a:solidFill>
              <a:schemeClr val="accent6"/>
            </a:solidFill>
            <a:ln>
              <a:noFill/>
            </a:ln>
            <a:effectLst/>
          </c:spPr>
          <c:invertIfNegative val="0"/>
          <c:cat>
            <c:strRef>
              <c:f>Table!$D$6:$M$6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Table!$D$12:$M$12</c:f>
              <c:numCache>
                <c:formatCode>#,##0.00</c:formatCode>
                <c:ptCount val="10"/>
                <c:pt idx="0" formatCode="#\ ##0.0">
                  <c:v>31286.400000000001</c:v>
                </c:pt>
                <c:pt idx="1">
                  <c:v>33517.160000000003</c:v>
                </c:pt>
                <c:pt idx="2">
                  <c:v>40929.71</c:v>
                </c:pt>
                <c:pt idx="3">
                  <c:v>48064.67</c:v>
                </c:pt>
                <c:pt idx="4">
                  <c:v>45765.79</c:v>
                </c:pt>
                <c:pt idx="5">
                  <c:v>41933.129999999997</c:v>
                </c:pt>
                <c:pt idx="6">
                  <c:v>42092.18</c:v>
                </c:pt>
                <c:pt idx="7" formatCode="#\ ##0.0">
                  <c:v>44230.5</c:v>
                </c:pt>
                <c:pt idx="8">
                  <c:v>49926.48</c:v>
                </c:pt>
                <c:pt idx="9">
                  <c:v>78190.28</c:v>
                </c:pt>
              </c:numCache>
            </c:numRef>
          </c:val>
          <c:extLst>
            <c:ext xmlns:c16="http://schemas.microsoft.com/office/drawing/2014/chart" uri="{C3380CC4-5D6E-409C-BE32-E72D297353CC}">
              <c16:uniqueId val="{00000005-5D6C-4B9A-B992-26E7F9291D78}"/>
            </c:ext>
          </c:extLst>
        </c:ser>
        <c:dLbls>
          <c:showLegendKey val="0"/>
          <c:showVal val="0"/>
          <c:showCatName val="0"/>
          <c:showSerName val="0"/>
          <c:showPercent val="0"/>
          <c:showBubbleSize val="0"/>
        </c:dLbls>
        <c:gapWidth val="150"/>
        <c:overlap val="100"/>
        <c:axId val="363529680"/>
        <c:axId val="363530160"/>
      </c:barChart>
      <c:catAx>
        <c:axId val="36352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A173B"/>
                </a:solidFill>
                <a:latin typeface="+mn-lt"/>
                <a:ea typeface="+mn-ea"/>
                <a:cs typeface="+mn-cs"/>
              </a:defRPr>
            </a:pPr>
            <a:endParaRPr lang="lt-LT"/>
          </a:p>
        </c:txPr>
        <c:crossAx val="363530160"/>
        <c:crosses val="autoZero"/>
        <c:auto val="1"/>
        <c:lblAlgn val="ctr"/>
        <c:lblOffset val="100"/>
        <c:noMultiLvlLbl val="0"/>
      </c:catAx>
      <c:valAx>
        <c:axId val="3635301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A173B"/>
                </a:solidFill>
                <a:latin typeface="+mn-lt"/>
                <a:ea typeface="+mn-ea"/>
                <a:cs typeface="+mn-cs"/>
              </a:defRPr>
            </a:pPr>
            <a:endParaRPr lang="lt-LT"/>
          </a:p>
        </c:txPr>
        <c:crossAx val="363529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rgbClr val="0A173B"/>
              </a:solidFill>
              <a:latin typeface="+mj-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0A173B"/>
                </a:solidFill>
                <a:latin typeface="+mj-lt"/>
                <a:ea typeface="+mn-ea"/>
                <a:cs typeface="+mn-cs"/>
              </a:defRPr>
            </a:pPr>
            <a:r>
              <a:rPr lang="lt-LT" sz="2400">
                <a:solidFill>
                  <a:srgbClr val="0A173B"/>
                </a:solidFill>
                <a:latin typeface="+mj-lt"/>
              </a:rPr>
              <a:t>Official development financing (ODF) by region</a:t>
            </a:r>
            <a:r>
              <a:rPr lang="en-US" sz="2400">
                <a:solidFill>
                  <a:srgbClr val="0A173B"/>
                </a:solidFill>
                <a:latin typeface="+mj-lt"/>
              </a:rPr>
              <a:t>, 2022</a:t>
            </a:r>
            <a:endParaRPr lang="lt-LT" sz="2400">
              <a:solidFill>
                <a:srgbClr val="0A173B"/>
              </a:solidFill>
              <a:latin typeface="+mj-l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rgbClr val="0A173B"/>
              </a:solidFill>
              <a:latin typeface="+mj-lt"/>
              <a:ea typeface="+mn-ea"/>
              <a:cs typeface="+mn-cs"/>
            </a:defRPr>
          </a:pPr>
          <a:endParaRPr lang="lt-LT"/>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DB-4DF3-B704-BD423DB0E3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DB-4DF3-B704-BD423DB0E39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DB-4DF3-B704-BD423DB0E39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DB-4DF3-B704-BD423DB0E39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EDB-4DF3-B704-BD423DB0E39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EDB-4DF3-B704-BD423DB0E395}"/>
              </c:ext>
            </c:extLst>
          </c:dPt>
          <c:dLbls>
            <c:dLbl>
              <c:idx val="0"/>
              <c:layout>
                <c:manualLayout>
                  <c:x val="-6.3019644481940806E-2"/>
                  <c:y val="0.19505286191593654"/>
                </c:manualLayout>
              </c:layout>
              <c:spPr>
                <a:noFill/>
                <a:ln>
                  <a:noFill/>
                </a:ln>
                <a:effectLst/>
              </c:spPr>
              <c:txPr>
                <a:bodyPr rot="0" spcFirstLastPara="1" vertOverflow="ellipsis" vert="horz" wrap="square" lIns="38100" tIns="19050" rIns="38100" bIns="19050" anchor="ctr" anchorCtr="0">
                  <a:spAutoFit/>
                </a:bodyPr>
                <a:lstStyle/>
                <a:p>
                  <a:pPr algn="ctr">
                    <a:defRPr sz="2000" b="0" i="0" u="none" strike="noStrike" kern="1200" baseline="0">
                      <a:solidFill>
                        <a:srgbClr val="FFFFFF"/>
                      </a:solidFill>
                      <a:latin typeface="+mj-lt"/>
                      <a:ea typeface="+mn-ea"/>
                      <a:cs typeface="+mn-cs"/>
                    </a:defRPr>
                  </a:pPr>
                  <a:endParaRPr lang="lt-LT"/>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DB-4DF3-B704-BD423DB0E395}"/>
                </c:ext>
              </c:extLst>
            </c:dLbl>
            <c:dLbl>
              <c:idx val="1"/>
              <c:layout>
                <c:manualLayout>
                  <c:x val="-0.1212528174093658"/>
                  <c:y val="-3.404568064202552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DB-4DF3-B704-BD423DB0E395}"/>
                </c:ext>
              </c:extLst>
            </c:dLbl>
            <c:dLbl>
              <c:idx val="3"/>
              <c:layout>
                <c:manualLayout>
                  <c:x val="7.373151573928928E-2"/>
                  <c:y val="-0.1560398320407576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EDB-4DF3-B704-BD423DB0E395}"/>
                </c:ext>
              </c:extLst>
            </c:dLbl>
            <c:dLbl>
              <c:idx val="5"/>
              <c:layout>
                <c:manualLayout>
                  <c:x val="8.8158689194332576E-2"/>
                  <c:y val="0.11261009190905212"/>
                </c:manualLayout>
              </c:layout>
              <c:spPr>
                <a:noFill/>
                <a:ln>
                  <a:noFill/>
                </a:ln>
                <a:effectLst/>
              </c:spPr>
              <c:txPr>
                <a:bodyPr rot="0" spcFirstLastPara="1" vertOverflow="ellipsis" vert="horz" wrap="square" lIns="38100" tIns="19050" rIns="38100" bIns="19050" anchor="ctr" anchorCtr="0">
                  <a:spAutoFit/>
                </a:bodyPr>
                <a:lstStyle/>
                <a:p>
                  <a:pPr algn="ctr">
                    <a:defRPr sz="2000" b="0" i="0" u="none" strike="noStrike" kern="1200" baseline="0">
                      <a:solidFill>
                        <a:srgbClr val="FFFFFF"/>
                      </a:solidFill>
                      <a:latin typeface="+mj-lt"/>
                      <a:ea typeface="+mn-ea"/>
                      <a:cs typeface="+mn-cs"/>
                    </a:defRPr>
                  </a:pPr>
                  <a:endParaRPr lang="lt-LT"/>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EDB-4DF3-B704-BD423DB0E395}"/>
                </c:ext>
              </c:extLst>
            </c:dLbl>
            <c:spPr>
              <a:noFill/>
              <a:ln>
                <a:noFill/>
              </a:ln>
              <a:effectLst/>
            </c:spPr>
            <c:txPr>
              <a:bodyPr rot="0" spcFirstLastPara="1" vertOverflow="ellipsis" vert="horz" wrap="square" lIns="38100" tIns="19050" rIns="38100" bIns="19050" anchor="ctr" anchorCtr="0">
                <a:spAutoFit/>
              </a:bodyPr>
              <a:lstStyle/>
              <a:p>
                <a:pPr algn="ctr">
                  <a:defRPr sz="2000" b="0" i="0" u="none" strike="noStrike" kern="1200" baseline="0">
                    <a:solidFill>
                      <a:srgbClr val="0A173B"/>
                    </a:solidFill>
                    <a:latin typeface="+mj-lt"/>
                    <a:ea typeface="+mn-ea"/>
                    <a:cs typeface="+mn-cs"/>
                  </a:defRPr>
                </a:pPr>
                <a:endParaRPr lang="lt-L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Table!$C$14:$C$19</c:f>
              <c:strCache>
                <c:ptCount val="6"/>
                <c:pt idx="0">
                  <c:v>Europe</c:v>
                </c:pt>
                <c:pt idx="1">
                  <c:v>Africa</c:v>
                </c:pt>
                <c:pt idx="2">
                  <c:v>America</c:v>
                </c:pt>
                <c:pt idx="3">
                  <c:v>Asia</c:v>
                </c:pt>
                <c:pt idx="4">
                  <c:v>Oceania</c:v>
                </c:pt>
                <c:pt idx="5">
                  <c:v>Developing countries unspecified</c:v>
                </c:pt>
              </c:strCache>
            </c:strRef>
          </c:cat>
          <c:val>
            <c:numRef>
              <c:f>Table!$M$14:$M$19</c:f>
              <c:numCache>
                <c:formatCode>0%</c:formatCode>
                <c:ptCount val="6"/>
                <c:pt idx="0">
                  <c:v>0.13467053177964045</c:v>
                </c:pt>
                <c:pt idx="1">
                  <c:v>0.26512095077182468</c:v>
                </c:pt>
                <c:pt idx="2">
                  <c:v>0.10429256097470414</c:v>
                </c:pt>
                <c:pt idx="3">
                  <c:v>0.22231748246564689</c:v>
                </c:pt>
                <c:pt idx="4">
                  <c:v>1.0867429696176273E-2</c:v>
                </c:pt>
                <c:pt idx="5">
                  <c:v>0.26273104431200744</c:v>
                </c:pt>
              </c:numCache>
            </c:numRef>
          </c:val>
          <c:extLst>
            <c:ext xmlns:c16="http://schemas.microsoft.com/office/drawing/2014/chart" uri="{C3380CC4-5D6E-409C-BE32-E72D297353CC}">
              <c16:uniqueId val="{0000000C-8EDB-4DF3-B704-BD423DB0E39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0A173B"/>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0A173B"/>
                </a:solidFill>
                <a:latin typeface="+mj-lt"/>
                <a:ea typeface="+mn-ea"/>
                <a:cs typeface="+mn-cs"/>
              </a:defRPr>
            </a:pPr>
            <a:r>
              <a:rPr lang="lt-LT" sz="2400" dirty="0" err="1">
                <a:solidFill>
                  <a:srgbClr val="0A173B"/>
                </a:solidFill>
                <a:latin typeface="+mj-lt"/>
              </a:rPr>
              <a:t>Official</a:t>
            </a:r>
            <a:r>
              <a:rPr lang="lt-LT" sz="2400" dirty="0">
                <a:solidFill>
                  <a:srgbClr val="0A173B"/>
                </a:solidFill>
                <a:latin typeface="+mj-lt"/>
              </a:rPr>
              <a:t> </a:t>
            </a:r>
            <a:r>
              <a:rPr lang="lt-LT" sz="2400" dirty="0" err="1">
                <a:solidFill>
                  <a:srgbClr val="0A173B"/>
                </a:solidFill>
                <a:latin typeface="+mj-lt"/>
              </a:rPr>
              <a:t>development</a:t>
            </a:r>
            <a:r>
              <a:rPr lang="lt-LT" sz="2400" dirty="0">
                <a:solidFill>
                  <a:srgbClr val="0A173B"/>
                </a:solidFill>
                <a:latin typeface="+mj-lt"/>
              </a:rPr>
              <a:t> </a:t>
            </a:r>
            <a:r>
              <a:rPr lang="lt-LT" sz="2400" dirty="0" err="1">
                <a:solidFill>
                  <a:srgbClr val="0A173B"/>
                </a:solidFill>
                <a:latin typeface="+mj-lt"/>
              </a:rPr>
              <a:t>financing</a:t>
            </a:r>
            <a:r>
              <a:rPr lang="lt-LT" sz="2400" dirty="0">
                <a:solidFill>
                  <a:srgbClr val="0A173B"/>
                </a:solidFill>
                <a:latin typeface="+mj-lt"/>
              </a:rPr>
              <a:t> (ODF) </a:t>
            </a:r>
            <a:r>
              <a:rPr lang="lt-LT" sz="2400" dirty="0" err="1">
                <a:solidFill>
                  <a:srgbClr val="0A173B"/>
                </a:solidFill>
                <a:latin typeface="+mj-lt"/>
              </a:rPr>
              <a:t>in</a:t>
            </a:r>
            <a:r>
              <a:rPr lang="lt-LT" sz="2400" dirty="0">
                <a:solidFill>
                  <a:srgbClr val="0A173B"/>
                </a:solidFill>
                <a:latin typeface="+mj-lt"/>
              </a:rPr>
              <a:t> </a:t>
            </a:r>
            <a:r>
              <a:rPr lang="lt-LT" sz="2400" dirty="0" err="1">
                <a:solidFill>
                  <a:srgbClr val="0A173B"/>
                </a:solidFill>
                <a:latin typeface="+mj-lt"/>
              </a:rPr>
              <a:t>Africa</a:t>
            </a:r>
            <a:r>
              <a:rPr lang="lt-LT" sz="2400" dirty="0">
                <a:solidFill>
                  <a:srgbClr val="0A173B"/>
                </a:solidFill>
                <a:latin typeface="+mj-lt"/>
              </a:rPr>
              <a:t> </a:t>
            </a:r>
            <a:r>
              <a:rPr lang="lt-LT" sz="2400" dirty="0" err="1">
                <a:solidFill>
                  <a:srgbClr val="0A173B"/>
                </a:solidFill>
                <a:latin typeface="+mj-lt"/>
              </a:rPr>
              <a:t>by</a:t>
            </a:r>
            <a:r>
              <a:rPr lang="lt-LT" sz="2400" dirty="0">
                <a:solidFill>
                  <a:srgbClr val="0A173B"/>
                </a:solidFill>
                <a:latin typeface="+mj-lt"/>
              </a:rPr>
              <a:t> </a:t>
            </a:r>
            <a:r>
              <a:rPr lang="lt-LT" sz="2400" dirty="0" err="1">
                <a:solidFill>
                  <a:srgbClr val="0A173B"/>
                </a:solidFill>
                <a:latin typeface="+mj-lt"/>
              </a:rPr>
              <a:t>region</a:t>
            </a:r>
            <a:r>
              <a:rPr lang="lt-LT" sz="2400" dirty="0">
                <a:solidFill>
                  <a:srgbClr val="0A173B"/>
                </a:solidFill>
                <a:latin typeface="+mj-lt"/>
              </a:rPr>
              <a:t>, US </a:t>
            </a:r>
            <a:r>
              <a:rPr lang="lt-LT" sz="2400" dirty="0" err="1">
                <a:solidFill>
                  <a:srgbClr val="0A173B"/>
                </a:solidFill>
                <a:latin typeface="+mj-lt"/>
              </a:rPr>
              <a:t>dollar</a:t>
            </a:r>
            <a:r>
              <a:rPr lang="lt-LT" sz="2400" dirty="0">
                <a:solidFill>
                  <a:srgbClr val="0A173B"/>
                </a:solidFill>
                <a:latin typeface="+mj-lt"/>
              </a:rPr>
              <a:t>, </a:t>
            </a:r>
            <a:r>
              <a:rPr lang="lt-LT" sz="2400" dirty="0" err="1">
                <a:solidFill>
                  <a:srgbClr val="0A173B"/>
                </a:solidFill>
                <a:latin typeface="+mj-lt"/>
              </a:rPr>
              <a:t>Millions</a:t>
            </a:r>
            <a:endParaRPr lang="lt-LT" sz="2400" dirty="0">
              <a:solidFill>
                <a:srgbClr val="0A173B"/>
              </a:solidFill>
              <a:latin typeface="+mj-lt"/>
            </a:endParaRPr>
          </a:p>
        </c:rich>
      </c:tx>
      <c:layout>
        <c:manualLayout>
          <c:xMode val="edge"/>
          <c:yMode val="edge"/>
          <c:x val="0.11369907878098821"/>
          <c:y val="2.2160378673758918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rgbClr val="0A173B"/>
              </a:solidFill>
              <a:latin typeface="+mj-lt"/>
              <a:ea typeface="+mn-ea"/>
              <a:cs typeface="+mn-cs"/>
            </a:defRPr>
          </a:pPr>
          <a:endParaRPr lang="lt-LT"/>
        </a:p>
      </c:txPr>
    </c:title>
    <c:autoTitleDeleted val="0"/>
    <c:plotArea>
      <c:layout/>
      <c:barChart>
        <c:barDir val="col"/>
        <c:grouping val="stacked"/>
        <c:varyColors val="0"/>
        <c:ser>
          <c:idx val="0"/>
          <c:order val="0"/>
          <c:tx>
            <c:strRef>
              <c:f>Sheet1!$B$8:$C$8</c:f>
              <c:strCache>
                <c:ptCount val="2"/>
                <c:pt idx="0">
                  <c:v>Northern Africa</c:v>
                </c:pt>
              </c:strCache>
            </c:strRef>
          </c:tx>
          <c:spPr>
            <a:solidFill>
              <a:schemeClr val="accent1"/>
            </a:solidFill>
            <a:ln>
              <a:noFill/>
            </a:ln>
            <a:effectLst/>
          </c:spPr>
          <c:invertIfNegative val="0"/>
          <c:cat>
            <c:strRef>
              <c:f>Sheet1!$D$7:$M$7</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Sheet1!$D$8:$M$8</c:f>
              <c:numCache>
                <c:formatCode>#,##0.00</c:formatCode>
                <c:ptCount val="10"/>
                <c:pt idx="0">
                  <c:v>10041.129999999999</c:v>
                </c:pt>
                <c:pt idx="1">
                  <c:v>8156.75</c:v>
                </c:pt>
                <c:pt idx="2">
                  <c:v>12437.55</c:v>
                </c:pt>
                <c:pt idx="3">
                  <c:v>12044.81</c:v>
                </c:pt>
                <c:pt idx="4">
                  <c:v>8825.7099999999991</c:v>
                </c:pt>
                <c:pt idx="5">
                  <c:v>9444.89</c:v>
                </c:pt>
                <c:pt idx="6">
                  <c:v>8160.95</c:v>
                </c:pt>
                <c:pt idx="7">
                  <c:v>9272.91</c:v>
                </c:pt>
                <c:pt idx="8" formatCode="#\ ##0.0">
                  <c:v>11516.4</c:v>
                </c:pt>
                <c:pt idx="9">
                  <c:v>12580.14</c:v>
                </c:pt>
              </c:numCache>
            </c:numRef>
          </c:val>
          <c:extLst>
            <c:ext xmlns:c16="http://schemas.microsoft.com/office/drawing/2014/chart" uri="{C3380CC4-5D6E-409C-BE32-E72D297353CC}">
              <c16:uniqueId val="{00000000-BD55-428C-BAF4-EAFF2B5EC005}"/>
            </c:ext>
          </c:extLst>
        </c:ser>
        <c:ser>
          <c:idx val="2"/>
          <c:order val="2"/>
          <c:tx>
            <c:strRef>
              <c:f>Sheet1!$B$10:$C$10</c:f>
              <c:strCache>
                <c:ptCount val="2"/>
                <c:pt idx="0">
                  <c:v>Sub-Saharan Africa</c:v>
                </c:pt>
              </c:strCache>
            </c:strRef>
          </c:tx>
          <c:spPr>
            <a:solidFill>
              <a:schemeClr val="accent3"/>
            </a:solidFill>
            <a:ln>
              <a:noFill/>
            </a:ln>
            <a:effectLst/>
          </c:spPr>
          <c:invertIfNegative val="0"/>
          <c:cat>
            <c:strRef>
              <c:f>Sheet1!$D$7:$M$7</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Sheet1!$D$10:$M$10</c:f>
              <c:numCache>
                <c:formatCode>#,##0.00</c:formatCode>
                <c:ptCount val="10"/>
                <c:pt idx="0" formatCode="#\ ##0.0">
                  <c:v>48117.599999999999</c:v>
                </c:pt>
                <c:pt idx="1">
                  <c:v>47171.02</c:v>
                </c:pt>
                <c:pt idx="2">
                  <c:v>49393.77</c:v>
                </c:pt>
                <c:pt idx="3">
                  <c:v>48326.46</c:v>
                </c:pt>
                <c:pt idx="4">
                  <c:v>55909.84</c:v>
                </c:pt>
                <c:pt idx="5">
                  <c:v>53641.29</c:v>
                </c:pt>
                <c:pt idx="6">
                  <c:v>56652.25</c:v>
                </c:pt>
                <c:pt idx="7">
                  <c:v>70033.59</c:v>
                </c:pt>
                <c:pt idx="8">
                  <c:v>60933.13</c:v>
                </c:pt>
                <c:pt idx="9">
                  <c:v>63398.25</c:v>
                </c:pt>
              </c:numCache>
            </c:numRef>
          </c:val>
          <c:extLst>
            <c:ext xmlns:c16="http://schemas.microsoft.com/office/drawing/2014/chart" uri="{C3380CC4-5D6E-409C-BE32-E72D297353CC}">
              <c16:uniqueId val="{00000001-BD55-428C-BAF4-EAFF2B5EC005}"/>
            </c:ext>
          </c:extLst>
        </c:ser>
        <c:ser>
          <c:idx val="4"/>
          <c:order val="4"/>
          <c:tx>
            <c:strRef>
              <c:f>Sheet1!$B$12:$C$12</c:f>
              <c:strCache>
                <c:ptCount val="2"/>
                <c:pt idx="0">
                  <c:v>Africa unspecified</c:v>
                </c:pt>
              </c:strCache>
            </c:strRef>
          </c:tx>
          <c:spPr>
            <a:solidFill>
              <a:schemeClr val="accent5"/>
            </a:solidFill>
            <a:ln>
              <a:noFill/>
            </a:ln>
            <a:effectLst/>
          </c:spPr>
          <c:invertIfNegative val="0"/>
          <c:cat>
            <c:strRef>
              <c:f>Sheet1!$D$7:$M$7</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Sheet1!$D$12:$M$12</c:f>
              <c:numCache>
                <c:formatCode>#,##0.00</c:formatCode>
                <c:ptCount val="10"/>
                <c:pt idx="0" formatCode="#,##0">
                  <c:v>2097</c:v>
                </c:pt>
                <c:pt idx="1">
                  <c:v>3011.43</c:v>
                </c:pt>
                <c:pt idx="2">
                  <c:v>2586.2199999999998</c:v>
                </c:pt>
                <c:pt idx="3">
                  <c:v>3215.98</c:v>
                </c:pt>
                <c:pt idx="4">
                  <c:v>3685.84</c:v>
                </c:pt>
                <c:pt idx="5">
                  <c:v>4572.83</c:v>
                </c:pt>
                <c:pt idx="6">
                  <c:v>4087.25</c:v>
                </c:pt>
                <c:pt idx="7">
                  <c:v>4287.01</c:v>
                </c:pt>
                <c:pt idx="8">
                  <c:v>4857.78</c:v>
                </c:pt>
                <c:pt idx="9">
                  <c:v>2923.14</c:v>
                </c:pt>
              </c:numCache>
            </c:numRef>
          </c:val>
          <c:extLst>
            <c:ext xmlns:c16="http://schemas.microsoft.com/office/drawing/2014/chart" uri="{C3380CC4-5D6E-409C-BE32-E72D297353CC}">
              <c16:uniqueId val="{00000002-BD55-428C-BAF4-EAFF2B5EC005}"/>
            </c:ext>
          </c:extLst>
        </c:ser>
        <c:dLbls>
          <c:showLegendKey val="0"/>
          <c:showVal val="0"/>
          <c:showCatName val="0"/>
          <c:showSerName val="0"/>
          <c:showPercent val="0"/>
          <c:showBubbleSize val="0"/>
        </c:dLbls>
        <c:gapWidth val="150"/>
        <c:overlap val="100"/>
        <c:axId val="256934992"/>
        <c:axId val="256948912"/>
        <c:extLst>
          <c:ext xmlns:c15="http://schemas.microsoft.com/office/drawing/2012/chart" uri="{02D57815-91ED-43cb-92C2-25804820EDAC}">
            <c15:filteredBarSeries>
              <c15:ser>
                <c:idx val="1"/>
                <c:order val="1"/>
                <c:tx>
                  <c:strRef>
                    <c:extLst>
                      <c:ext uri="{02D57815-91ED-43cb-92C2-25804820EDAC}">
                        <c15:formulaRef>
                          <c15:sqref>Sheet1!$B$9:$C$9</c15:sqref>
                        </c15:formulaRef>
                      </c:ext>
                    </c:extLst>
                    <c:strCache>
                      <c:ptCount val="2"/>
                      <c:pt idx="0">
                        <c:v>Northern Africa</c:v>
                      </c:pt>
                    </c:strCache>
                  </c:strRef>
                </c:tx>
                <c:spPr>
                  <a:solidFill>
                    <a:schemeClr val="accent2"/>
                  </a:solidFill>
                  <a:ln>
                    <a:noFill/>
                  </a:ln>
                  <a:effectLst/>
                </c:spPr>
                <c:invertIfNegative val="0"/>
                <c:cat>
                  <c:strRef>
                    <c:extLst>
                      <c:ext uri="{02D57815-91ED-43cb-92C2-25804820EDAC}">
                        <c15:formulaRef>
                          <c15:sqref>Sheet1!$D$7:$M$7</c15:sqref>
                        </c15:formulaRef>
                      </c:ext>
                    </c:extLst>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extLst>
                      <c:ext uri="{02D57815-91ED-43cb-92C2-25804820EDAC}">
                        <c15:formulaRef>
                          <c15:sqref>Sheet1!$D$9:$M$9</c15:sqref>
                        </c15:formulaRef>
                      </c:ext>
                    </c:extLst>
                    <c:numCache>
                      <c:formatCode>General</c:formatCode>
                      <c:ptCount val="10"/>
                      <c:pt idx="9">
                        <c:v>0</c:v>
                      </c:pt>
                    </c:numCache>
                  </c:numRef>
                </c:val>
                <c:extLst>
                  <c:ext xmlns:c16="http://schemas.microsoft.com/office/drawing/2014/chart" uri="{C3380CC4-5D6E-409C-BE32-E72D297353CC}">
                    <c16:uniqueId val="{00000003-BD55-428C-BAF4-EAFF2B5EC00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Sheet1!$B$11:$C$11</c15:sqref>
                        </c15:formulaRef>
                      </c:ext>
                    </c:extLst>
                    <c:strCache>
                      <c:ptCount val="2"/>
                      <c:pt idx="0">
                        <c:v>Sub-Saharan Africa</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Sheet1!$D$7:$M$7</c15:sqref>
                        </c15:formulaRef>
                      </c:ext>
                    </c:extLst>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extLst xmlns:c15="http://schemas.microsoft.com/office/drawing/2012/chart">
                      <c:ext xmlns:c15="http://schemas.microsoft.com/office/drawing/2012/chart" uri="{02D57815-91ED-43cb-92C2-25804820EDAC}">
                        <c15:formulaRef>
                          <c15:sqref>Sheet1!$D$11:$M$11</c15:sqref>
                        </c15:formulaRef>
                      </c:ext>
                    </c:extLst>
                    <c:numCache>
                      <c:formatCode>General</c:formatCode>
                      <c:ptCount val="10"/>
                      <c:pt idx="9">
                        <c:v>0</c:v>
                      </c:pt>
                    </c:numCache>
                  </c:numRef>
                </c:val>
                <c:extLst xmlns:c15="http://schemas.microsoft.com/office/drawing/2012/chart">
                  <c:ext xmlns:c16="http://schemas.microsoft.com/office/drawing/2014/chart" uri="{C3380CC4-5D6E-409C-BE32-E72D297353CC}">
                    <c16:uniqueId val="{00000004-BD55-428C-BAF4-EAFF2B5EC005}"/>
                  </c:ext>
                </c:extLst>
              </c15:ser>
            </c15:filteredBarSeries>
          </c:ext>
        </c:extLst>
      </c:barChart>
      <c:catAx>
        <c:axId val="25693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256948912"/>
        <c:crosses val="autoZero"/>
        <c:auto val="1"/>
        <c:lblAlgn val="ctr"/>
        <c:lblOffset val="100"/>
        <c:noMultiLvlLbl val="0"/>
      </c:catAx>
      <c:valAx>
        <c:axId val="2569489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256934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0A173B"/>
              </a:solidFill>
              <a:latin typeface="+mj-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rgbClr val="0A173B"/>
                </a:solidFill>
                <a:latin typeface="+mj-lt"/>
                <a:ea typeface="+mn-ea"/>
                <a:cs typeface="+mn-cs"/>
              </a:defRPr>
            </a:pPr>
            <a:r>
              <a:rPr lang="lt-LT" sz="3600"/>
              <a:t>Official development financing (ODF) in Asia by region, US dollar, Millions</a:t>
            </a:r>
          </a:p>
        </c:rich>
      </c:tx>
      <c:layout>
        <c:manualLayout>
          <c:xMode val="edge"/>
          <c:yMode val="edge"/>
          <c:x val="0.11828455818022747"/>
          <c:y val="2.7777777777777776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rgbClr val="0A173B"/>
              </a:solidFill>
              <a:latin typeface="+mj-lt"/>
              <a:ea typeface="+mn-ea"/>
              <a:cs typeface="+mn-cs"/>
            </a:defRPr>
          </a:pPr>
          <a:endParaRPr lang="lt-LT"/>
        </a:p>
      </c:txPr>
    </c:title>
    <c:autoTitleDeleted val="0"/>
    <c:plotArea>
      <c:layout/>
      <c:barChart>
        <c:barDir val="col"/>
        <c:grouping val="stacked"/>
        <c:varyColors val="0"/>
        <c:ser>
          <c:idx val="0"/>
          <c:order val="0"/>
          <c:tx>
            <c:strRef>
              <c:f>Table!$B$7</c:f>
              <c:strCache>
                <c:ptCount val="1"/>
                <c:pt idx="0">
                  <c:v>Recipient: Developing countries</c:v>
                </c:pt>
              </c:strCache>
            </c:strRef>
          </c:tx>
          <c:spPr>
            <a:solidFill>
              <a:schemeClr val="accent1"/>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Table!$C$7:$L$7</c:f>
            </c:numRef>
          </c:val>
          <c:extLst>
            <c:ext xmlns:c16="http://schemas.microsoft.com/office/drawing/2014/chart" uri="{C3380CC4-5D6E-409C-BE32-E72D297353CC}">
              <c16:uniqueId val="{00000000-A3D5-4860-ADF7-B8DBC881E3F2}"/>
            </c:ext>
          </c:extLst>
        </c:ser>
        <c:ser>
          <c:idx val="1"/>
          <c:order val="1"/>
          <c:tx>
            <c:strRef>
              <c:f>Table!$B$8</c:f>
              <c:strCache>
                <c:ptCount val="1"/>
                <c:pt idx="0">
                  <c:v>Official donors</c:v>
                </c:pt>
              </c:strCache>
            </c:strRef>
          </c:tx>
          <c:spPr>
            <a:solidFill>
              <a:schemeClr val="accent2"/>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Table!$C$8:$L$8</c:f>
            </c:numRef>
          </c:val>
          <c:extLst>
            <c:ext xmlns:c16="http://schemas.microsoft.com/office/drawing/2014/chart" uri="{C3380CC4-5D6E-409C-BE32-E72D297353CC}">
              <c16:uniqueId val="{00000001-A3D5-4860-ADF7-B8DBC881E3F2}"/>
            </c:ext>
          </c:extLst>
        </c:ser>
        <c:ser>
          <c:idx val="2"/>
          <c:order val="2"/>
          <c:tx>
            <c:strRef>
              <c:f>Table!$B$9</c:f>
              <c:strCache>
                <c:ptCount val="1"/>
                <c:pt idx="0">
                  <c:v>Recipient: Asia</c:v>
                </c:pt>
              </c:strCache>
            </c:strRef>
          </c:tx>
          <c:spPr>
            <a:solidFill>
              <a:schemeClr val="accent3"/>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Table!$C$9:$L$9</c:f>
            </c:numRef>
          </c:val>
          <c:extLst>
            <c:ext xmlns:c16="http://schemas.microsoft.com/office/drawing/2014/chart" uri="{C3380CC4-5D6E-409C-BE32-E72D297353CC}">
              <c16:uniqueId val="{00000002-A3D5-4860-ADF7-B8DBC881E3F2}"/>
            </c:ext>
          </c:extLst>
        </c:ser>
        <c:ser>
          <c:idx val="3"/>
          <c:order val="3"/>
          <c:tx>
            <c:strRef>
              <c:f>Table!$B$10</c:f>
              <c:strCache>
                <c:ptCount val="1"/>
                <c:pt idx="0">
                  <c:v>Official donors</c:v>
                </c:pt>
              </c:strCache>
            </c:strRef>
          </c:tx>
          <c:spPr>
            <a:solidFill>
              <a:schemeClr val="accent4"/>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Table!$C$10:$L$10</c:f>
            </c:numRef>
          </c:val>
          <c:extLst>
            <c:ext xmlns:c16="http://schemas.microsoft.com/office/drawing/2014/chart" uri="{C3380CC4-5D6E-409C-BE32-E72D297353CC}">
              <c16:uniqueId val="{00000003-A3D5-4860-ADF7-B8DBC881E3F2}"/>
            </c:ext>
          </c:extLst>
        </c:ser>
        <c:ser>
          <c:idx val="5"/>
          <c:order val="5"/>
          <c:tx>
            <c:strRef>
              <c:f>Table!$B$12</c:f>
              <c:strCache>
                <c:ptCount val="1"/>
                <c:pt idx="0">
                  <c:v>Southern and Central Asia</c:v>
                </c:pt>
              </c:strCache>
            </c:strRef>
          </c:tx>
          <c:spPr>
            <a:solidFill>
              <a:schemeClr val="accent6"/>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Table!$C$12:$L$12</c:f>
              <c:numCache>
                <c:formatCode>#,##0</c:formatCode>
                <c:ptCount val="10"/>
                <c:pt idx="0">
                  <c:v>22822.52</c:v>
                </c:pt>
                <c:pt idx="1">
                  <c:v>23992.58</c:v>
                </c:pt>
                <c:pt idx="2">
                  <c:v>27405.68</c:v>
                </c:pt>
                <c:pt idx="3">
                  <c:v>26247.72</c:v>
                </c:pt>
                <c:pt idx="4">
                  <c:v>25295.23</c:v>
                </c:pt>
                <c:pt idx="5">
                  <c:v>22235.46</c:v>
                </c:pt>
                <c:pt idx="6">
                  <c:v>28340.53</c:v>
                </c:pt>
                <c:pt idx="7">
                  <c:v>40237.18</c:v>
                </c:pt>
                <c:pt idx="8">
                  <c:v>33407.699999999997</c:v>
                </c:pt>
                <c:pt idx="9">
                  <c:v>33329.019999999997</c:v>
                </c:pt>
              </c:numCache>
            </c:numRef>
          </c:val>
          <c:extLst>
            <c:ext xmlns:c16="http://schemas.microsoft.com/office/drawing/2014/chart" uri="{C3380CC4-5D6E-409C-BE32-E72D297353CC}">
              <c16:uniqueId val="{00000004-A3D5-4860-ADF7-B8DBC881E3F2}"/>
            </c:ext>
          </c:extLst>
        </c:ser>
        <c:ser>
          <c:idx val="6"/>
          <c:order val="6"/>
          <c:tx>
            <c:strRef>
              <c:f>Table!$B$13</c:f>
              <c:strCache>
                <c:ptCount val="1"/>
                <c:pt idx="0">
                  <c:v>Middle East</c:v>
                </c:pt>
              </c:strCache>
            </c:strRef>
          </c:tx>
          <c:spPr>
            <a:solidFill>
              <a:schemeClr val="accent1">
                <a:lumMod val="60000"/>
              </a:schemeClr>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Table!$C$13:$L$13</c:f>
              <c:numCache>
                <c:formatCode>#,##0</c:formatCode>
                <c:ptCount val="10"/>
                <c:pt idx="0">
                  <c:v>16402.43</c:v>
                </c:pt>
                <c:pt idx="1">
                  <c:v>23874.65</c:v>
                </c:pt>
                <c:pt idx="2">
                  <c:v>16090.27</c:v>
                </c:pt>
                <c:pt idx="3">
                  <c:v>22674.720000000001</c:v>
                </c:pt>
                <c:pt idx="4">
                  <c:v>24486.81</c:v>
                </c:pt>
                <c:pt idx="5">
                  <c:v>29333.32</c:v>
                </c:pt>
                <c:pt idx="6">
                  <c:v>25804.959999999999</c:v>
                </c:pt>
                <c:pt idx="7">
                  <c:v>23888.27</c:v>
                </c:pt>
                <c:pt idx="8">
                  <c:v>23744</c:v>
                </c:pt>
                <c:pt idx="9">
                  <c:v>19891.8</c:v>
                </c:pt>
              </c:numCache>
            </c:numRef>
          </c:val>
          <c:extLst>
            <c:ext xmlns:c16="http://schemas.microsoft.com/office/drawing/2014/chart" uri="{C3380CC4-5D6E-409C-BE32-E72D297353CC}">
              <c16:uniqueId val="{00000005-A3D5-4860-ADF7-B8DBC881E3F2}"/>
            </c:ext>
          </c:extLst>
        </c:ser>
        <c:ser>
          <c:idx val="7"/>
          <c:order val="7"/>
          <c:tx>
            <c:strRef>
              <c:f>Table!$B$14</c:f>
              <c:strCache>
                <c:ptCount val="1"/>
                <c:pt idx="0">
                  <c:v>Asia unspecified</c:v>
                </c:pt>
              </c:strCache>
            </c:strRef>
          </c:tx>
          <c:spPr>
            <a:solidFill>
              <a:schemeClr val="accent2">
                <a:lumMod val="60000"/>
              </a:schemeClr>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Table!$C$14:$L$14</c:f>
              <c:numCache>
                <c:formatCode>#,##0</c:formatCode>
                <c:ptCount val="10"/>
                <c:pt idx="0">
                  <c:v>1400.92</c:v>
                </c:pt>
                <c:pt idx="1">
                  <c:v>2969.46</c:v>
                </c:pt>
                <c:pt idx="2">
                  <c:v>1640.39</c:v>
                </c:pt>
                <c:pt idx="3">
                  <c:v>1377.98</c:v>
                </c:pt>
                <c:pt idx="4">
                  <c:v>1966.09</c:v>
                </c:pt>
                <c:pt idx="5">
                  <c:v>2084.09</c:v>
                </c:pt>
                <c:pt idx="6">
                  <c:v>1217.68</c:v>
                </c:pt>
                <c:pt idx="7">
                  <c:v>1476.27</c:v>
                </c:pt>
                <c:pt idx="8">
                  <c:v>1721.42</c:v>
                </c:pt>
                <c:pt idx="9">
                  <c:v>1728.11</c:v>
                </c:pt>
              </c:numCache>
            </c:numRef>
          </c:val>
          <c:extLst>
            <c:ext xmlns:c16="http://schemas.microsoft.com/office/drawing/2014/chart" uri="{C3380CC4-5D6E-409C-BE32-E72D297353CC}">
              <c16:uniqueId val="{00000006-A3D5-4860-ADF7-B8DBC881E3F2}"/>
            </c:ext>
          </c:extLst>
        </c:ser>
        <c:ser>
          <c:idx val="4"/>
          <c:order val="4"/>
          <c:tx>
            <c:strRef>
              <c:f>Table!$B$11</c:f>
              <c:strCache>
                <c:ptCount val="1"/>
                <c:pt idx="0">
                  <c:v>Far East Asia</c:v>
                </c:pt>
              </c:strCache>
            </c:strRef>
          </c:tx>
          <c:spPr>
            <a:solidFill>
              <a:schemeClr val="accent5"/>
            </a:solidFill>
            <a:ln>
              <a:noFill/>
            </a:ln>
            <a:effectLst/>
          </c:spPr>
          <c:invertIfNegative val="0"/>
          <c:cat>
            <c:strRef>
              <c:f>Table!$C$6:$L$6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Table!$C$11:$L$11</c:f>
              <c:numCache>
                <c:formatCode>#,##0</c:formatCode>
                <c:ptCount val="10"/>
                <c:pt idx="0">
                  <c:v>8738.4500000000007</c:v>
                </c:pt>
                <c:pt idx="1">
                  <c:v>9228.74</c:v>
                </c:pt>
                <c:pt idx="2">
                  <c:v>13490.08</c:v>
                </c:pt>
                <c:pt idx="3">
                  <c:v>9081.32</c:v>
                </c:pt>
                <c:pt idx="4">
                  <c:v>8174.53</c:v>
                </c:pt>
                <c:pt idx="5">
                  <c:v>10670.53</c:v>
                </c:pt>
                <c:pt idx="6">
                  <c:v>8450.57</c:v>
                </c:pt>
                <c:pt idx="7">
                  <c:v>18691.419999999998</c:v>
                </c:pt>
                <c:pt idx="8">
                  <c:v>13772.46</c:v>
                </c:pt>
                <c:pt idx="9">
                  <c:v>11214.03</c:v>
                </c:pt>
              </c:numCache>
            </c:numRef>
          </c:val>
          <c:extLst>
            <c:ext xmlns:c16="http://schemas.microsoft.com/office/drawing/2014/chart" uri="{C3380CC4-5D6E-409C-BE32-E72D297353CC}">
              <c16:uniqueId val="{00000007-A3D5-4860-ADF7-B8DBC881E3F2}"/>
            </c:ext>
          </c:extLst>
        </c:ser>
        <c:dLbls>
          <c:showLegendKey val="0"/>
          <c:showVal val="0"/>
          <c:showCatName val="0"/>
          <c:showSerName val="0"/>
          <c:showPercent val="0"/>
          <c:showBubbleSize val="0"/>
        </c:dLbls>
        <c:gapWidth val="150"/>
        <c:overlap val="100"/>
        <c:axId val="483893360"/>
        <c:axId val="483888560"/>
      </c:barChart>
      <c:catAx>
        <c:axId val="48389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483888560"/>
        <c:crosses val="autoZero"/>
        <c:auto val="1"/>
        <c:lblAlgn val="ctr"/>
        <c:lblOffset val="100"/>
        <c:noMultiLvlLbl val="0"/>
      </c:catAx>
      <c:valAx>
        <c:axId val="483888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A173B"/>
                </a:solidFill>
                <a:latin typeface="+mj-lt"/>
                <a:ea typeface="+mn-ea"/>
                <a:cs typeface="+mn-cs"/>
              </a:defRPr>
            </a:pPr>
            <a:endParaRPr lang="lt-LT"/>
          </a:p>
        </c:txPr>
        <c:crossAx val="48389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0A173B"/>
              </a:solidFill>
              <a:latin typeface="+mj-lt"/>
              <a:ea typeface="+mn-ea"/>
              <a:cs typeface="+mn-cs"/>
            </a:defRPr>
          </a:pPr>
          <a:endParaRPr lang="lt-LT"/>
        </a:p>
      </c:txPr>
    </c:legend>
    <c:plotVisOnly val="1"/>
    <c:dispBlanksAs val="gap"/>
    <c:showDLblsOverMax val="0"/>
  </c:chart>
  <c:spPr>
    <a:noFill/>
    <a:ln>
      <a:noFill/>
    </a:ln>
    <a:effectLst/>
  </c:spPr>
  <c:txPr>
    <a:bodyPr/>
    <a:lstStyle/>
    <a:p>
      <a:pPr>
        <a:defRPr sz="1400">
          <a:solidFill>
            <a:srgbClr val="0A173B"/>
          </a:solidFill>
          <a:latin typeface="+mj-lt"/>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CCBCBB-BFEE-41B6-8347-427A7EE1B491}" type="doc">
      <dgm:prSet loTypeId="urn:microsoft.com/office/officeart/2008/layout/SquareAccentList" loCatId="list" qsTypeId="urn:microsoft.com/office/officeart/2005/8/quickstyle/simple1" qsCatId="simple" csTypeId="urn:microsoft.com/office/officeart/2005/8/colors/colorful2" csCatId="colorful" phldr="1"/>
      <dgm:spPr/>
      <dgm:t>
        <a:bodyPr/>
        <a:lstStyle/>
        <a:p>
          <a:endParaRPr lang="lt-LT"/>
        </a:p>
      </dgm:t>
    </dgm:pt>
    <dgm:pt modelId="{BFD21CF2-842D-4F92-9A87-BFA7674FD38E}">
      <dgm:prSet phldrT="[Text]" custT="1"/>
      <dgm:spPr/>
      <dgm:t>
        <a:bodyPr/>
        <a:lstStyle/>
        <a:p>
          <a:r>
            <a:rPr lang="lt-LT" sz="2000" dirty="0">
              <a:latin typeface="Verdana" panose="020B0604030504040204" pitchFamily="34" charset="0"/>
              <a:ea typeface="Verdana" panose="020B0604030504040204" pitchFamily="34" charset="0"/>
            </a:rPr>
            <a:t>Vokietija</a:t>
          </a:r>
        </a:p>
      </dgm:t>
    </dgm:pt>
    <dgm:pt modelId="{29509131-5C94-4977-8A65-8E65AE3B6C7A}" type="parTrans" cxnId="{28497FAB-EA72-4425-82A0-F1D3B256CE6F}">
      <dgm:prSet/>
      <dgm:spPr/>
      <dgm:t>
        <a:bodyPr/>
        <a:lstStyle/>
        <a:p>
          <a:endParaRPr lang="lt-LT" sz="2000">
            <a:latin typeface="Verdana" panose="020B0604030504040204" pitchFamily="34" charset="0"/>
            <a:ea typeface="Verdana" panose="020B0604030504040204" pitchFamily="34" charset="0"/>
          </a:endParaRPr>
        </a:p>
      </dgm:t>
    </dgm:pt>
    <dgm:pt modelId="{E486F3F5-F203-4ED2-99FB-11580FC6C2BC}" type="sibTrans" cxnId="{28497FAB-EA72-4425-82A0-F1D3B256CE6F}">
      <dgm:prSet/>
      <dgm:spPr/>
      <dgm:t>
        <a:bodyPr/>
        <a:lstStyle/>
        <a:p>
          <a:endParaRPr lang="lt-LT" sz="2000">
            <a:latin typeface="Verdana" panose="020B0604030504040204" pitchFamily="34" charset="0"/>
            <a:ea typeface="Verdana" panose="020B0604030504040204" pitchFamily="34" charset="0"/>
          </a:endParaRPr>
        </a:p>
      </dgm:t>
    </dgm:pt>
    <dgm:pt modelId="{ADB0AB15-A5D9-4BF2-825E-9020277F89DD}">
      <dgm:prSet phldrT="[Text]" custT="1"/>
      <dgm:spPr/>
      <dgm:t>
        <a:bodyPr/>
        <a:lstStyle/>
        <a:p>
          <a:pPr>
            <a:buFont typeface="Arial"/>
            <a:buChar char="•"/>
          </a:pPr>
          <a:r>
            <a:rPr lang="lt-LT" sz="2000" dirty="0">
              <a:latin typeface="Verdana" panose="020B0604030504040204" pitchFamily="34" charset="0"/>
              <a:ea typeface="Verdana" panose="020B0604030504040204" pitchFamily="34" charset="0"/>
              <a:cs typeface="Times New Roman"/>
            </a:rPr>
            <a:t>Lyčių lygybė</a:t>
          </a:r>
          <a:endParaRPr lang="lt-LT" sz="2000" dirty="0">
            <a:latin typeface="Verdana" panose="020B0604030504040204" pitchFamily="34" charset="0"/>
            <a:ea typeface="Verdana" panose="020B0604030504040204" pitchFamily="34" charset="0"/>
          </a:endParaRPr>
        </a:p>
      </dgm:t>
    </dgm:pt>
    <dgm:pt modelId="{13591B14-CCAA-48F0-BF22-B7720EFC608E}" type="parTrans" cxnId="{5F6E0FFA-105F-4367-ABD1-FCCD2AEC371F}">
      <dgm:prSet/>
      <dgm:spPr/>
      <dgm:t>
        <a:bodyPr/>
        <a:lstStyle/>
        <a:p>
          <a:endParaRPr lang="lt-LT" sz="2000">
            <a:latin typeface="Verdana" panose="020B0604030504040204" pitchFamily="34" charset="0"/>
            <a:ea typeface="Verdana" panose="020B0604030504040204" pitchFamily="34" charset="0"/>
          </a:endParaRPr>
        </a:p>
      </dgm:t>
    </dgm:pt>
    <dgm:pt modelId="{31C3D722-F481-4523-9A14-9A5595302DD2}" type="sibTrans" cxnId="{5F6E0FFA-105F-4367-ABD1-FCCD2AEC371F}">
      <dgm:prSet/>
      <dgm:spPr/>
      <dgm:t>
        <a:bodyPr/>
        <a:lstStyle/>
        <a:p>
          <a:endParaRPr lang="lt-LT" sz="2000">
            <a:latin typeface="Verdana" panose="020B0604030504040204" pitchFamily="34" charset="0"/>
            <a:ea typeface="Verdana" panose="020B0604030504040204" pitchFamily="34" charset="0"/>
          </a:endParaRPr>
        </a:p>
      </dgm:t>
    </dgm:pt>
    <dgm:pt modelId="{FFC8C16B-C12E-4FC6-9576-93E50747AAAE}">
      <dgm:prSet phldrT="[Text]" custT="1"/>
      <dgm:spPr/>
      <dgm:t>
        <a:bodyPr/>
        <a:lstStyle/>
        <a:p>
          <a:r>
            <a:rPr lang="lt-LT" sz="2000" dirty="0">
              <a:latin typeface="Verdana" panose="020B0604030504040204" pitchFamily="34" charset="0"/>
              <a:ea typeface="Verdana" panose="020B0604030504040204" pitchFamily="34" charset="0"/>
            </a:rPr>
            <a:t>Suomija</a:t>
          </a:r>
        </a:p>
      </dgm:t>
    </dgm:pt>
    <dgm:pt modelId="{B61DEEE0-EAA4-4444-833A-1BD69E62D2F2}" type="parTrans" cxnId="{B6C87247-E564-4BAC-A92B-553BAB33397F}">
      <dgm:prSet/>
      <dgm:spPr/>
      <dgm:t>
        <a:bodyPr/>
        <a:lstStyle/>
        <a:p>
          <a:endParaRPr lang="lt-LT" sz="2000">
            <a:latin typeface="Verdana" panose="020B0604030504040204" pitchFamily="34" charset="0"/>
            <a:ea typeface="Verdana" panose="020B0604030504040204" pitchFamily="34" charset="0"/>
          </a:endParaRPr>
        </a:p>
      </dgm:t>
    </dgm:pt>
    <dgm:pt modelId="{1594847F-67B1-4475-A21E-12094737F795}" type="sibTrans" cxnId="{B6C87247-E564-4BAC-A92B-553BAB33397F}">
      <dgm:prSet/>
      <dgm:spPr/>
      <dgm:t>
        <a:bodyPr/>
        <a:lstStyle/>
        <a:p>
          <a:endParaRPr lang="lt-LT" sz="2000">
            <a:latin typeface="Verdana" panose="020B0604030504040204" pitchFamily="34" charset="0"/>
            <a:ea typeface="Verdana" panose="020B0604030504040204" pitchFamily="34" charset="0"/>
          </a:endParaRPr>
        </a:p>
      </dgm:t>
    </dgm:pt>
    <dgm:pt modelId="{41E39F4F-64BF-4707-8DCE-3A5C249EE0FF}">
      <dgm:prSet phldrT="[Text]" custT="1"/>
      <dgm:spPr/>
      <dgm:t>
        <a:bodyPr/>
        <a:lstStyle/>
        <a:p>
          <a:r>
            <a:rPr lang="lt-LT" sz="2000" dirty="0">
              <a:latin typeface="Verdana" panose="020B0604030504040204" pitchFamily="34" charset="0"/>
              <a:ea typeface="Verdana" panose="020B0604030504040204" pitchFamily="34" charset="0"/>
            </a:rPr>
            <a:t>Estija</a:t>
          </a:r>
        </a:p>
      </dgm:t>
    </dgm:pt>
    <dgm:pt modelId="{F31A0FBB-45CD-4374-B33B-7096C10B6656}" type="parTrans" cxnId="{EB2B83BE-8A1C-46A6-B628-28CB660DE02F}">
      <dgm:prSet/>
      <dgm:spPr/>
      <dgm:t>
        <a:bodyPr/>
        <a:lstStyle/>
        <a:p>
          <a:endParaRPr lang="lt-LT" sz="2000">
            <a:latin typeface="Verdana" panose="020B0604030504040204" pitchFamily="34" charset="0"/>
            <a:ea typeface="Verdana" panose="020B0604030504040204" pitchFamily="34" charset="0"/>
          </a:endParaRPr>
        </a:p>
      </dgm:t>
    </dgm:pt>
    <dgm:pt modelId="{A8C3D034-4588-45FB-8731-5D666E7A86CF}" type="sibTrans" cxnId="{EB2B83BE-8A1C-46A6-B628-28CB660DE02F}">
      <dgm:prSet/>
      <dgm:spPr/>
      <dgm:t>
        <a:bodyPr/>
        <a:lstStyle/>
        <a:p>
          <a:endParaRPr lang="lt-LT" sz="2000">
            <a:latin typeface="Verdana" panose="020B0604030504040204" pitchFamily="34" charset="0"/>
            <a:ea typeface="Verdana" panose="020B0604030504040204" pitchFamily="34" charset="0"/>
          </a:endParaRPr>
        </a:p>
      </dgm:t>
    </dgm:pt>
    <dgm:pt modelId="{63245D6C-579B-48D9-B889-496DFA187CCB}">
      <dgm:prSet phldrT="[Text]" custT="1"/>
      <dgm:spPr/>
      <dgm:t>
        <a:bodyPr/>
        <a:lstStyle/>
        <a:p>
          <a:r>
            <a:rPr lang="lt-LT" sz="2000" dirty="0">
              <a:latin typeface="Verdana" panose="020B0604030504040204" pitchFamily="34" charset="0"/>
              <a:ea typeface="Verdana" panose="020B0604030504040204" pitchFamily="34" charset="0"/>
              <a:cs typeface="Times New Roman"/>
            </a:rPr>
            <a:t>Demokratijos ir pilietinės visuomenės stiprinimas</a:t>
          </a:r>
          <a:endParaRPr lang="lt-LT" sz="2000" dirty="0">
            <a:latin typeface="Verdana" panose="020B0604030504040204" pitchFamily="34" charset="0"/>
            <a:ea typeface="Verdana" panose="020B0604030504040204" pitchFamily="34" charset="0"/>
          </a:endParaRPr>
        </a:p>
      </dgm:t>
    </dgm:pt>
    <dgm:pt modelId="{B77B8547-2D55-4573-A32E-EF68162EB906}" type="parTrans" cxnId="{4CEAF0E3-4084-4685-BB18-8556722A3780}">
      <dgm:prSet/>
      <dgm:spPr/>
      <dgm:t>
        <a:bodyPr/>
        <a:lstStyle/>
        <a:p>
          <a:endParaRPr lang="lt-LT" sz="2000">
            <a:latin typeface="Verdana" panose="020B0604030504040204" pitchFamily="34" charset="0"/>
            <a:ea typeface="Verdana" panose="020B0604030504040204" pitchFamily="34" charset="0"/>
          </a:endParaRPr>
        </a:p>
      </dgm:t>
    </dgm:pt>
    <dgm:pt modelId="{C68E09D8-1009-48D9-8FB8-5A629E38A248}" type="sibTrans" cxnId="{4CEAF0E3-4084-4685-BB18-8556722A3780}">
      <dgm:prSet/>
      <dgm:spPr/>
      <dgm:t>
        <a:bodyPr/>
        <a:lstStyle/>
        <a:p>
          <a:endParaRPr lang="lt-LT" sz="2000">
            <a:latin typeface="Verdana" panose="020B0604030504040204" pitchFamily="34" charset="0"/>
            <a:ea typeface="Verdana" panose="020B0604030504040204" pitchFamily="34" charset="0"/>
          </a:endParaRPr>
        </a:p>
      </dgm:t>
    </dgm:pt>
    <dgm:pt modelId="{F89F8879-AD13-45EB-B864-8F3614533F28}">
      <dgm:prSet phldrT="[Text]" custT="1"/>
      <dgm:spPr/>
      <dgm:t>
        <a:bodyPr/>
        <a:lstStyle/>
        <a:p>
          <a:r>
            <a:rPr lang="lt-LT" sz="2000" dirty="0">
              <a:latin typeface="Verdana" panose="020B0604030504040204" pitchFamily="34" charset="0"/>
              <a:ea typeface="Verdana" panose="020B0604030504040204" pitchFamily="34" charset="0"/>
            </a:rPr>
            <a:t>Verslumas</a:t>
          </a:r>
        </a:p>
      </dgm:t>
    </dgm:pt>
    <dgm:pt modelId="{FDDB01AF-E84C-4C6C-BCCE-1734880ACE13}" type="parTrans" cxnId="{88BC83CF-174F-4521-9D25-82533340E9AC}">
      <dgm:prSet/>
      <dgm:spPr/>
      <dgm:t>
        <a:bodyPr/>
        <a:lstStyle/>
        <a:p>
          <a:endParaRPr lang="lt-LT" sz="2000">
            <a:latin typeface="Verdana" panose="020B0604030504040204" pitchFamily="34" charset="0"/>
            <a:ea typeface="Verdana" panose="020B0604030504040204" pitchFamily="34" charset="0"/>
          </a:endParaRPr>
        </a:p>
      </dgm:t>
    </dgm:pt>
    <dgm:pt modelId="{91219426-8EA9-4619-B049-E34C6F43422B}" type="sibTrans" cxnId="{88BC83CF-174F-4521-9D25-82533340E9AC}">
      <dgm:prSet/>
      <dgm:spPr/>
      <dgm:t>
        <a:bodyPr/>
        <a:lstStyle/>
        <a:p>
          <a:endParaRPr lang="lt-LT" sz="2000">
            <a:latin typeface="Verdana" panose="020B0604030504040204" pitchFamily="34" charset="0"/>
            <a:ea typeface="Verdana" panose="020B0604030504040204" pitchFamily="34" charset="0"/>
          </a:endParaRPr>
        </a:p>
      </dgm:t>
    </dgm:pt>
    <dgm:pt modelId="{1D995F11-598E-4331-B881-3DBADECFA87F}">
      <dgm:prSet custT="1"/>
      <dgm:spPr/>
      <dgm:t>
        <a:bodyPr/>
        <a:lstStyle/>
        <a:p>
          <a:r>
            <a:rPr lang="lt-LT" sz="2000" dirty="0">
              <a:latin typeface="Verdana" panose="020B0604030504040204" pitchFamily="34" charset="0"/>
              <a:ea typeface="Verdana" panose="020B0604030504040204" pitchFamily="34" charset="0"/>
              <a:cs typeface="+mn-lt"/>
            </a:rPr>
            <a:t>Tvarus vystymasis</a:t>
          </a:r>
        </a:p>
      </dgm:t>
    </dgm:pt>
    <dgm:pt modelId="{5E381BDA-62A7-4C47-8E93-0FF205291652}" type="parTrans" cxnId="{AFE6881E-284F-4594-A1A0-5F8C613AA0AE}">
      <dgm:prSet/>
      <dgm:spPr/>
      <dgm:t>
        <a:bodyPr/>
        <a:lstStyle/>
        <a:p>
          <a:endParaRPr lang="lt-LT" sz="2000">
            <a:latin typeface="Verdana" panose="020B0604030504040204" pitchFamily="34" charset="0"/>
            <a:ea typeface="Verdana" panose="020B0604030504040204" pitchFamily="34" charset="0"/>
          </a:endParaRPr>
        </a:p>
      </dgm:t>
    </dgm:pt>
    <dgm:pt modelId="{FA492C9F-FC1E-4D33-8323-718EAA691D12}" type="sibTrans" cxnId="{AFE6881E-284F-4594-A1A0-5F8C613AA0AE}">
      <dgm:prSet/>
      <dgm:spPr/>
      <dgm:t>
        <a:bodyPr/>
        <a:lstStyle/>
        <a:p>
          <a:endParaRPr lang="lt-LT" sz="2000">
            <a:latin typeface="Verdana" panose="020B0604030504040204" pitchFamily="34" charset="0"/>
            <a:ea typeface="Verdana" panose="020B0604030504040204" pitchFamily="34" charset="0"/>
          </a:endParaRPr>
        </a:p>
      </dgm:t>
    </dgm:pt>
    <dgm:pt modelId="{342FA97C-0B70-452B-9404-361D3B14B520}">
      <dgm:prSet custT="1"/>
      <dgm:spPr/>
      <dgm:t>
        <a:bodyPr/>
        <a:lstStyle/>
        <a:p>
          <a:r>
            <a:rPr lang="lt-LT" sz="2000">
              <a:latin typeface="Verdana" panose="020B0604030504040204" pitchFamily="34" charset="0"/>
              <a:ea typeface="Verdana" panose="020B0604030504040204" pitchFamily="34" charset="0"/>
              <a:cs typeface="Times New Roman"/>
            </a:rPr>
            <a:t>Sveikatos priežiūra </a:t>
          </a:r>
          <a:endParaRPr lang="lt-LT" sz="2000" dirty="0">
            <a:latin typeface="Verdana" panose="020B0604030504040204" pitchFamily="34" charset="0"/>
            <a:ea typeface="Verdana" panose="020B0604030504040204" pitchFamily="34" charset="0"/>
          </a:endParaRPr>
        </a:p>
      </dgm:t>
    </dgm:pt>
    <dgm:pt modelId="{4F2D432C-909C-48B4-BF70-15EC2468AAC1}" type="parTrans" cxnId="{EC912E60-E8C0-44B2-AD8C-431217454648}">
      <dgm:prSet/>
      <dgm:spPr/>
      <dgm:t>
        <a:bodyPr/>
        <a:lstStyle/>
        <a:p>
          <a:endParaRPr lang="lt-LT" sz="2000">
            <a:latin typeface="Verdana" panose="020B0604030504040204" pitchFamily="34" charset="0"/>
            <a:ea typeface="Verdana" panose="020B0604030504040204" pitchFamily="34" charset="0"/>
          </a:endParaRPr>
        </a:p>
      </dgm:t>
    </dgm:pt>
    <dgm:pt modelId="{5B46F986-8679-40AC-BD8F-6D70E37C7327}" type="sibTrans" cxnId="{EC912E60-E8C0-44B2-AD8C-431217454648}">
      <dgm:prSet/>
      <dgm:spPr/>
      <dgm:t>
        <a:bodyPr/>
        <a:lstStyle/>
        <a:p>
          <a:endParaRPr lang="lt-LT" sz="2000">
            <a:latin typeface="Verdana" panose="020B0604030504040204" pitchFamily="34" charset="0"/>
            <a:ea typeface="Verdana" panose="020B0604030504040204" pitchFamily="34" charset="0"/>
          </a:endParaRPr>
        </a:p>
      </dgm:t>
    </dgm:pt>
    <dgm:pt modelId="{AF6CA465-80E9-4C71-9008-A2BA7B0C0FA3}">
      <dgm:prSet custT="1"/>
      <dgm:spPr/>
      <dgm:t>
        <a:bodyPr/>
        <a:lstStyle/>
        <a:p>
          <a:r>
            <a:rPr lang="lt-LT" sz="2000">
              <a:latin typeface="Verdana" panose="020B0604030504040204" pitchFamily="34" charset="0"/>
              <a:ea typeface="Verdana" panose="020B0604030504040204" pitchFamily="34" charset="0"/>
              <a:cs typeface="Times New Roman"/>
            </a:rPr>
            <a:t>Ekonominė plėtra</a:t>
          </a:r>
          <a:endParaRPr lang="lt-LT" sz="2000" dirty="0">
            <a:latin typeface="Verdana" panose="020B0604030504040204" pitchFamily="34" charset="0"/>
            <a:ea typeface="Verdana" panose="020B0604030504040204" pitchFamily="34" charset="0"/>
            <a:cs typeface="Times New Roman"/>
          </a:endParaRPr>
        </a:p>
      </dgm:t>
    </dgm:pt>
    <dgm:pt modelId="{154E8516-C5E8-4791-8A0E-4232B0C466DD}" type="parTrans" cxnId="{ADF9D5CE-7237-41E6-8BF8-7AEB3C8D3D83}">
      <dgm:prSet/>
      <dgm:spPr/>
      <dgm:t>
        <a:bodyPr/>
        <a:lstStyle/>
        <a:p>
          <a:endParaRPr lang="lt-LT" sz="2000">
            <a:latin typeface="Verdana" panose="020B0604030504040204" pitchFamily="34" charset="0"/>
            <a:ea typeface="Verdana" panose="020B0604030504040204" pitchFamily="34" charset="0"/>
          </a:endParaRPr>
        </a:p>
      </dgm:t>
    </dgm:pt>
    <dgm:pt modelId="{505EB8A3-24AE-4873-932E-A84AE3E4E0F1}" type="sibTrans" cxnId="{ADF9D5CE-7237-41E6-8BF8-7AEB3C8D3D83}">
      <dgm:prSet/>
      <dgm:spPr/>
      <dgm:t>
        <a:bodyPr/>
        <a:lstStyle/>
        <a:p>
          <a:endParaRPr lang="lt-LT" sz="2000">
            <a:latin typeface="Verdana" panose="020B0604030504040204" pitchFamily="34" charset="0"/>
            <a:ea typeface="Verdana" panose="020B0604030504040204" pitchFamily="34" charset="0"/>
          </a:endParaRPr>
        </a:p>
      </dgm:t>
    </dgm:pt>
    <dgm:pt modelId="{D933D774-36AB-4768-8F21-A9B377E60C0D}">
      <dgm:prSet custT="1"/>
      <dgm:spPr/>
      <dgm:t>
        <a:bodyPr/>
        <a:lstStyle/>
        <a:p>
          <a:r>
            <a:rPr lang="lt-LT" sz="2000">
              <a:latin typeface="Verdana" panose="020B0604030504040204" pitchFamily="34" charset="0"/>
              <a:ea typeface="Verdana" panose="020B0604030504040204" pitchFamily="34" charset="0"/>
              <a:cs typeface="+mn-lt"/>
            </a:rPr>
            <a:t>Klimato kaita ir aplinkos apsauga</a:t>
          </a:r>
          <a:endParaRPr lang="lt-LT" sz="2000" dirty="0">
            <a:latin typeface="Verdana" panose="020B0604030504040204" pitchFamily="34" charset="0"/>
            <a:ea typeface="Verdana" panose="020B0604030504040204" pitchFamily="34" charset="0"/>
          </a:endParaRPr>
        </a:p>
      </dgm:t>
    </dgm:pt>
    <dgm:pt modelId="{2019F1E9-F3AB-4B0B-B03A-A50A68241926}" type="parTrans" cxnId="{A0FA6C78-ADE2-4CA8-BC7B-2E5DAE1EF175}">
      <dgm:prSet/>
      <dgm:spPr/>
      <dgm:t>
        <a:bodyPr/>
        <a:lstStyle/>
        <a:p>
          <a:endParaRPr lang="lt-LT" sz="2000">
            <a:latin typeface="Verdana" panose="020B0604030504040204" pitchFamily="34" charset="0"/>
            <a:ea typeface="Verdana" panose="020B0604030504040204" pitchFamily="34" charset="0"/>
          </a:endParaRPr>
        </a:p>
      </dgm:t>
    </dgm:pt>
    <dgm:pt modelId="{6117FDA4-87E3-4087-B7D0-5339B6081ED9}" type="sibTrans" cxnId="{A0FA6C78-ADE2-4CA8-BC7B-2E5DAE1EF175}">
      <dgm:prSet/>
      <dgm:spPr/>
      <dgm:t>
        <a:bodyPr/>
        <a:lstStyle/>
        <a:p>
          <a:endParaRPr lang="lt-LT" sz="2000">
            <a:latin typeface="Verdana" panose="020B0604030504040204" pitchFamily="34" charset="0"/>
            <a:ea typeface="Verdana" panose="020B0604030504040204" pitchFamily="34" charset="0"/>
          </a:endParaRPr>
        </a:p>
      </dgm:t>
    </dgm:pt>
    <dgm:pt modelId="{2429D1A7-71F0-430F-B8D3-2C71CDA0B54E}">
      <dgm:prSet custT="1"/>
      <dgm:spPr/>
      <dgm:t>
        <a:bodyPr/>
        <a:lstStyle/>
        <a:p>
          <a:r>
            <a:rPr lang="lt-LT" sz="2000" dirty="0">
              <a:latin typeface="Verdana" panose="020B0604030504040204" pitchFamily="34" charset="0"/>
              <a:ea typeface="Verdana" panose="020B0604030504040204" pitchFamily="34" charset="0"/>
              <a:cs typeface="+mn-lt"/>
            </a:rPr>
            <a:t>Žemės ūkis ir aprūpinimas maistu</a:t>
          </a:r>
          <a:endParaRPr lang="lt-LT" sz="2000" dirty="0">
            <a:latin typeface="Verdana" panose="020B0604030504040204" pitchFamily="34" charset="0"/>
            <a:ea typeface="Verdana" panose="020B0604030504040204" pitchFamily="34" charset="0"/>
          </a:endParaRPr>
        </a:p>
      </dgm:t>
    </dgm:pt>
    <dgm:pt modelId="{1BCA621B-A16C-4B8B-8942-3F43AEF1823C}" type="parTrans" cxnId="{100B7586-81E3-4389-9AA0-313F939A4AE1}">
      <dgm:prSet/>
      <dgm:spPr/>
      <dgm:t>
        <a:bodyPr/>
        <a:lstStyle/>
        <a:p>
          <a:endParaRPr lang="lt-LT" sz="2000">
            <a:latin typeface="Verdana" panose="020B0604030504040204" pitchFamily="34" charset="0"/>
            <a:ea typeface="Verdana" panose="020B0604030504040204" pitchFamily="34" charset="0"/>
          </a:endParaRPr>
        </a:p>
      </dgm:t>
    </dgm:pt>
    <dgm:pt modelId="{4EB7EC90-7ECB-4F14-A030-F5CD35068C18}" type="sibTrans" cxnId="{100B7586-81E3-4389-9AA0-313F939A4AE1}">
      <dgm:prSet/>
      <dgm:spPr/>
      <dgm:t>
        <a:bodyPr/>
        <a:lstStyle/>
        <a:p>
          <a:endParaRPr lang="lt-LT" sz="2000">
            <a:latin typeface="Verdana" panose="020B0604030504040204" pitchFamily="34" charset="0"/>
            <a:ea typeface="Verdana" panose="020B0604030504040204" pitchFamily="34" charset="0"/>
          </a:endParaRPr>
        </a:p>
      </dgm:t>
    </dgm:pt>
    <dgm:pt modelId="{98FA2D6F-C0A9-4FD9-AD45-31549CD08706}">
      <dgm:prSet custT="1"/>
      <dgm:spPr/>
      <dgm:t>
        <a:bodyPr/>
        <a:lstStyle/>
        <a:p>
          <a:r>
            <a:rPr lang="lt-LT" sz="2000" dirty="0">
              <a:latin typeface="Verdana" panose="020B0604030504040204" pitchFamily="34" charset="0"/>
              <a:ea typeface="Verdana" panose="020B0604030504040204" pitchFamily="34" charset="0"/>
            </a:rPr>
            <a:t>Sveikata ir vandens, sanitarijos bei higiena</a:t>
          </a:r>
        </a:p>
      </dgm:t>
    </dgm:pt>
    <dgm:pt modelId="{A182E36B-B07E-452E-B1A5-8EA78E4DE8D0}" type="parTrans" cxnId="{5DF3BDD1-F39F-4408-AA8F-0CAE83C9199F}">
      <dgm:prSet/>
      <dgm:spPr/>
      <dgm:t>
        <a:bodyPr/>
        <a:lstStyle/>
        <a:p>
          <a:endParaRPr lang="lt-LT" sz="2000">
            <a:latin typeface="Verdana" panose="020B0604030504040204" pitchFamily="34" charset="0"/>
            <a:ea typeface="Verdana" panose="020B0604030504040204" pitchFamily="34" charset="0"/>
          </a:endParaRPr>
        </a:p>
      </dgm:t>
    </dgm:pt>
    <dgm:pt modelId="{058DABF8-6B24-4591-9000-B2F295488A35}" type="sibTrans" cxnId="{5DF3BDD1-F39F-4408-AA8F-0CAE83C9199F}">
      <dgm:prSet/>
      <dgm:spPr/>
      <dgm:t>
        <a:bodyPr/>
        <a:lstStyle/>
        <a:p>
          <a:endParaRPr lang="lt-LT" sz="2000">
            <a:latin typeface="Verdana" panose="020B0604030504040204" pitchFamily="34" charset="0"/>
            <a:ea typeface="Verdana" panose="020B0604030504040204" pitchFamily="34" charset="0"/>
          </a:endParaRPr>
        </a:p>
      </dgm:t>
    </dgm:pt>
    <dgm:pt modelId="{2D26C8E2-1449-4E69-9FC4-FBDAEFC96ADB}">
      <dgm:prSet custT="1"/>
      <dgm:spPr/>
      <dgm:t>
        <a:bodyPr/>
        <a:lstStyle/>
        <a:p>
          <a:r>
            <a:rPr lang="lt-LT" sz="2000" dirty="0">
              <a:latin typeface="Verdana" panose="020B0604030504040204" pitchFamily="34" charset="0"/>
              <a:ea typeface="Verdana" panose="020B0604030504040204" pitchFamily="34" charset="0"/>
            </a:rPr>
            <a:t>Klimato kaita ir aplinkosauga</a:t>
          </a:r>
        </a:p>
      </dgm:t>
    </dgm:pt>
    <dgm:pt modelId="{DD62A636-90A7-41AE-B3C5-8ABBF1D4949F}" type="parTrans" cxnId="{3C6707E9-BD2E-4591-882B-DED9F1568B1B}">
      <dgm:prSet/>
      <dgm:spPr/>
      <dgm:t>
        <a:bodyPr/>
        <a:lstStyle/>
        <a:p>
          <a:endParaRPr lang="lt-LT" sz="2000">
            <a:latin typeface="Verdana" panose="020B0604030504040204" pitchFamily="34" charset="0"/>
            <a:ea typeface="Verdana" panose="020B0604030504040204" pitchFamily="34" charset="0"/>
          </a:endParaRPr>
        </a:p>
      </dgm:t>
    </dgm:pt>
    <dgm:pt modelId="{AA8AB332-DE26-454C-8A72-448A1A6AC098}" type="sibTrans" cxnId="{3C6707E9-BD2E-4591-882B-DED9F1568B1B}">
      <dgm:prSet/>
      <dgm:spPr/>
      <dgm:t>
        <a:bodyPr/>
        <a:lstStyle/>
        <a:p>
          <a:endParaRPr lang="lt-LT" sz="2000">
            <a:latin typeface="Verdana" panose="020B0604030504040204" pitchFamily="34" charset="0"/>
            <a:ea typeface="Verdana" panose="020B0604030504040204" pitchFamily="34" charset="0"/>
          </a:endParaRPr>
        </a:p>
      </dgm:t>
    </dgm:pt>
    <dgm:pt modelId="{098EF4A0-9278-4FEE-8EA6-4D51C22ED7F8}">
      <dgm:prSet custT="1"/>
      <dgm:spPr/>
      <dgm:t>
        <a:bodyPr/>
        <a:lstStyle/>
        <a:p>
          <a:r>
            <a:rPr lang="lt-LT" sz="2000" dirty="0">
              <a:latin typeface="Verdana" panose="020B0604030504040204" pitchFamily="34" charset="0"/>
              <a:ea typeface="Verdana" panose="020B0604030504040204" pitchFamily="34" charset="0"/>
            </a:rPr>
            <a:t>Lyčių lygybė</a:t>
          </a:r>
        </a:p>
      </dgm:t>
    </dgm:pt>
    <dgm:pt modelId="{1E2AB581-D5DA-425A-AFE2-28467247A6B9}" type="parTrans" cxnId="{19418AD7-7C26-4981-A3B4-79DAEF120930}">
      <dgm:prSet/>
      <dgm:spPr/>
      <dgm:t>
        <a:bodyPr/>
        <a:lstStyle/>
        <a:p>
          <a:endParaRPr lang="lt-LT" sz="2000">
            <a:latin typeface="Verdana" panose="020B0604030504040204" pitchFamily="34" charset="0"/>
            <a:ea typeface="Verdana" panose="020B0604030504040204" pitchFamily="34" charset="0"/>
          </a:endParaRPr>
        </a:p>
      </dgm:t>
    </dgm:pt>
    <dgm:pt modelId="{27A55A84-8219-4481-BEF3-08D99E426972}" type="sibTrans" cxnId="{19418AD7-7C26-4981-A3B4-79DAEF120930}">
      <dgm:prSet/>
      <dgm:spPr/>
      <dgm:t>
        <a:bodyPr/>
        <a:lstStyle/>
        <a:p>
          <a:endParaRPr lang="lt-LT" sz="2000">
            <a:latin typeface="Verdana" panose="020B0604030504040204" pitchFamily="34" charset="0"/>
            <a:ea typeface="Verdana" panose="020B0604030504040204" pitchFamily="34" charset="0"/>
          </a:endParaRPr>
        </a:p>
      </dgm:t>
    </dgm:pt>
    <dgm:pt modelId="{C935B860-1E1A-404A-8A99-9A02BCF8934A}">
      <dgm:prSet custT="1"/>
      <dgm:spPr/>
      <dgm:t>
        <a:bodyPr/>
        <a:lstStyle/>
        <a:p>
          <a:r>
            <a:rPr lang="lt-LT" sz="2000" dirty="0">
              <a:latin typeface="Verdana" panose="020B0604030504040204" pitchFamily="34" charset="0"/>
              <a:ea typeface="Verdana" panose="020B0604030504040204" pitchFamily="34" charset="0"/>
            </a:rPr>
            <a:t>Ekonominė plėtra ir užimtumas</a:t>
          </a:r>
        </a:p>
      </dgm:t>
    </dgm:pt>
    <dgm:pt modelId="{D75C2592-70D3-4496-BAA5-968D8062C669}" type="parTrans" cxnId="{1651E14E-735D-4C05-B794-3BDD845E49E3}">
      <dgm:prSet/>
      <dgm:spPr/>
      <dgm:t>
        <a:bodyPr/>
        <a:lstStyle/>
        <a:p>
          <a:endParaRPr lang="lt-LT" sz="2000">
            <a:latin typeface="Verdana" panose="020B0604030504040204" pitchFamily="34" charset="0"/>
            <a:ea typeface="Verdana" panose="020B0604030504040204" pitchFamily="34" charset="0"/>
          </a:endParaRPr>
        </a:p>
      </dgm:t>
    </dgm:pt>
    <dgm:pt modelId="{9A250CC7-8DB3-432F-9CF0-B3E79916B4C1}" type="sibTrans" cxnId="{1651E14E-735D-4C05-B794-3BDD845E49E3}">
      <dgm:prSet/>
      <dgm:spPr/>
      <dgm:t>
        <a:bodyPr/>
        <a:lstStyle/>
        <a:p>
          <a:endParaRPr lang="lt-LT" sz="2000">
            <a:latin typeface="Verdana" panose="020B0604030504040204" pitchFamily="34" charset="0"/>
            <a:ea typeface="Verdana" panose="020B0604030504040204" pitchFamily="34" charset="0"/>
          </a:endParaRPr>
        </a:p>
      </dgm:t>
    </dgm:pt>
    <dgm:pt modelId="{26DB5E4B-A68D-4C98-BA0F-E7DE4DA4014C}">
      <dgm:prSet custT="1"/>
      <dgm:spPr/>
      <dgm:t>
        <a:bodyPr/>
        <a:lstStyle/>
        <a:p>
          <a:r>
            <a:rPr lang="lt-LT" sz="2000" dirty="0">
              <a:latin typeface="Verdana" panose="020B0604030504040204" pitchFamily="34" charset="0"/>
              <a:ea typeface="Verdana" panose="020B0604030504040204" pitchFamily="34" charset="0"/>
            </a:rPr>
            <a:t>Žmogaus teisės</a:t>
          </a:r>
        </a:p>
      </dgm:t>
    </dgm:pt>
    <dgm:pt modelId="{75EBD40A-424F-4CBB-B9AD-DA11DA1CDA58}" type="parTrans" cxnId="{B36F654D-11CF-42D6-B1AA-162EA4817CCD}">
      <dgm:prSet/>
      <dgm:spPr/>
      <dgm:t>
        <a:bodyPr/>
        <a:lstStyle/>
        <a:p>
          <a:endParaRPr lang="lt-LT" sz="2000">
            <a:latin typeface="Verdana" panose="020B0604030504040204" pitchFamily="34" charset="0"/>
            <a:ea typeface="Verdana" panose="020B0604030504040204" pitchFamily="34" charset="0"/>
          </a:endParaRPr>
        </a:p>
      </dgm:t>
    </dgm:pt>
    <dgm:pt modelId="{FBAF059A-4ABD-4959-9F81-702CE978B109}" type="sibTrans" cxnId="{B36F654D-11CF-42D6-B1AA-162EA4817CCD}">
      <dgm:prSet/>
      <dgm:spPr/>
      <dgm:t>
        <a:bodyPr/>
        <a:lstStyle/>
        <a:p>
          <a:endParaRPr lang="lt-LT" sz="2000">
            <a:latin typeface="Verdana" panose="020B0604030504040204" pitchFamily="34" charset="0"/>
            <a:ea typeface="Verdana" panose="020B0604030504040204" pitchFamily="34" charset="0"/>
          </a:endParaRPr>
        </a:p>
      </dgm:t>
    </dgm:pt>
    <dgm:pt modelId="{0E6F7344-4402-4E5F-A6A3-8D9C5EE998D7}">
      <dgm:prSet custT="1"/>
      <dgm:spPr/>
      <dgm:t>
        <a:bodyPr/>
        <a:lstStyle/>
        <a:p>
          <a:r>
            <a:rPr lang="lt-LT" sz="2000" dirty="0">
              <a:latin typeface="Verdana" panose="020B0604030504040204" pitchFamily="34" charset="0"/>
              <a:ea typeface="Verdana" panose="020B0604030504040204" pitchFamily="34" charset="0"/>
              <a:cs typeface="Times New Roman"/>
            </a:rPr>
            <a:t>Taika ir demokratijos ir pilietinės visuomenės stiprinimas</a:t>
          </a:r>
          <a:endParaRPr lang="lt-LT" sz="2000" dirty="0">
            <a:latin typeface="Verdana" panose="020B0604030504040204" pitchFamily="34" charset="0"/>
            <a:ea typeface="Verdana" panose="020B0604030504040204" pitchFamily="34" charset="0"/>
          </a:endParaRPr>
        </a:p>
      </dgm:t>
    </dgm:pt>
    <dgm:pt modelId="{650A45F7-4D7B-4668-9137-8AE9E1832F07}" type="parTrans" cxnId="{AB62D307-9CB2-495B-AC6E-1C0C4746D948}">
      <dgm:prSet/>
      <dgm:spPr/>
      <dgm:t>
        <a:bodyPr/>
        <a:lstStyle/>
        <a:p>
          <a:endParaRPr lang="lt-LT" sz="2000">
            <a:latin typeface="Verdana" panose="020B0604030504040204" pitchFamily="34" charset="0"/>
            <a:ea typeface="Verdana" panose="020B0604030504040204" pitchFamily="34" charset="0"/>
          </a:endParaRPr>
        </a:p>
      </dgm:t>
    </dgm:pt>
    <dgm:pt modelId="{61A15BC2-0BCF-4142-BB9A-121A80B47142}" type="sibTrans" cxnId="{AB62D307-9CB2-495B-AC6E-1C0C4746D948}">
      <dgm:prSet/>
      <dgm:spPr/>
      <dgm:t>
        <a:bodyPr/>
        <a:lstStyle/>
        <a:p>
          <a:endParaRPr lang="lt-LT" sz="2000">
            <a:latin typeface="Verdana" panose="020B0604030504040204" pitchFamily="34" charset="0"/>
            <a:ea typeface="Verdana" panose="020B0604030504040204" pitchFamily="34" charset="0"/>
          </a:endParaRPr>
        </a:p>
      </dgm:t>
    </dgm:pt>
    <dgm:pt modelId="{CB9C8027-CED1-473E-8ADC-11AEB29A6B89}">
      <dgm:prSet phldrT="[Text]" custT="1"/>
      <dgm:spPr/>
      <dgm:t>
        <a:bodyPr/>
        <a:lstStyle/>
        <a:p>
          <a:r>
            <a:rPr lang="lt-LT" sz="2000" dirty="0">
              <a:latin typeface="Verdana" panose="020B0604030504040204" pitchFamily="34" charset="0"/>
              <a:ea typeface="Verdana" panose="020B0604030504040204" pitchFamily="34" charset="0"/>
            </a:rPr>
            <a:t>Skaitmeninė plėtra</a:t>
          </a:r>
        </a:p>
      </dgm:t>
    </dgm:pt>
    <dgm:pt modelId="{3804BD55-1B69-4BC1-97EA-DB5EFA109699}" type="parTrans" cxnId="{39E8C090-9B0D-4427-9CD5-E3035CEEC9D3}">
      <dgm:prSet/>
      <dgm:spPr/>
      <dgm:t>
        <a:bodyPr/>
        <a:lstStyle/>
        <a:p>
          <a:endParaRPr lang="lt-LT" sz="2000">
            <a:latin typeface="Verdana" panose="020B0604030504040204" pitchFamily="34" charset="0"/>
            <a:ea typeface="Verdana" panose="020B0604030504040204" pitchFamily="34" charset="0"/>
          </a:endParaRPr>
        </a:p>
      </dgm:t>
    </dgm:pt>
    <dgm:pt modelId="{B6C8A20E-8B95-497C-8CA5-D53B19EF97FE}" type="sibTrans" cxnId="{39E8C090-9B0D-4427-9CD5-E3035CEEC9D3}">
      <dgm:prSet/>
      <dgm:spPr/>
      <dgm:t>
        <a:bodyPr/>
        <a:lstStyle/>
        <a:p>
          <a:endParaRPr lang="lt-LT" sz="2000">
            <a:latin typeface="Verdana" panose="020B0604030504040204" pitchFamily="34" charset="0"/>
            <a:ea typeface="Verdana" panose="020B0604030504040204" pitchFamily="34" charset="0"/>
          </a:endParaRPr>
        </a:p>
      </dgm:t>
    </dgm:pt>
    <dgm:pt modelId="{BDAC740A-7EBF-4326-894C-16FD8A8CE3AE}">
      <dgm:prSet custT="1"/>
      <dgm:spPr/>
      <dgm:t>
        <a:bodyPr/>
        <a:lstStyle/>
        <a:p>
          <a:r>
            <a:rPr lang="lt-LT" sz="2000" dirty="0">
              <a:latin typeface="Verdana" panose="020B0604030504040204" pitchFamily="34" charset="0"/>
              <a:ea typeface="Verdana" panose="020B0604030504040204" pitchFamily="34" charset="0"/>
              <a:cs typeface="+mn-lt"/>
            </a:rPr>
            <a:t>Švietimas ir profesinis mokymas</a:t>
          </a:r>
        </a:p>
      </dgm:t>
    </dgm:pt>
    <dgm:pt modelId="{A45324F7-83DE-4AFB-929C-247DEF589CE9}" type="parTrans" cxnId="{CF10D873-253F-4D4D-84C1-B44925C025CE}">
      <dgm:prSet/>
      <dgm:spPr/>
      <dgm:t>
        <a:bodyPr/>
        <a:lstStyle/>
        <a:p>
          <a:endParaRPr lang="lt-LT"/>
        </a:p>
      </dgm:t>
    </dgm:pt>
    <dgm:pt modelId="{C7FE4AE4-2411-452A-B5ED-C2C5E9A0098F}" type="sibTrans" cxnId="{CF10D873-253F-4D4D-84C1-B44925C025CE}">
      <dgm:prSet/>
      <dgm:spPr/>
      <dgm:t>
        <a:bodyPr/>
        <a:lstStyle/>
        <a:p>
          <a:endParaRPr lang="lt-LT"/>
        </a:p>
      </dgm:t>
    </dgm:pt>
    <dgm:pt modelId="{D5A63004-AA9A-4775-88FD-D70863F727E9}">
      <dgm:prSet phldrT="[Text]" custT="1"/>
      <dgm:spPr/>
      <dgm:t>
        <a:bodyPr/>
        <a:lstStyle/>
        <a:p>
          <a:r>
            <a:rPr lang="lt-LT" sz="2000">
              <a:latin typeface="Verdana" panose="020B0604030504040204" pitchFamily="34" charset="0"/>
              <a:ea typeface="Verdana" panose="020B0604030504040204" pitchFamily="34" charset="0"/>
            </a:rPr>
            <a:t>Švietimas</a:t>
          </a:r>
          <a:endParaRPr lang="lt-LT" sz="2000" dirty="0">
            <a:latin typeface="Verdana" panose="020B0604030504040204" pitchFamily="34" charset="0"/>
            <a:ea typeface="Verdana" panose="020B0604030504040204" pitchFamily="34" charset="0"/>
          </a:endParaRPr>
        </a:p>
      </dgm:t>
    </dgm:pt>
    <dgm:pt modelId="{A0A14D56-F91E-4200-865A-CB6549B1974D}" type="parTrans" cxnId="{F9417308-F2F6-469F-9CB6-560A5A1EBD5D}">
      <dgm:prSet/>
      <dgm:spPr/>
      <dgm:t>
        <a:bodyPr/>
        <a:lstStyle/>
        <a:p>
          <a:endParaRPr lang="lt-LT"/>
        </a:p>
      </dgm:t>
    </dgm:pt>
    <dgm:pt modelId="{9D2CEFD8-3FCC-481B-AFB4-EFD8085534CF}" type="sibTrans" cxnId="{F9417308-F2F6-469F-9CB6-560A5A1EBD5D}">
      <dgm:prSet/>
      <dgm:spPr/>
      <dgm:t>
        <a:bodyPr/>
        <a:lstStyle/>
        <a:p>
          <a:endParaRPr lang="lt-LT"/>
        </a:p>
      </dgm:t>
    </dgm:pt>
    <dgm:pt modelId="{8154E30A-7F0B-4E44-B8E9-87D5DA552D54}">
      <dgm:prSet phldrT="[Text]" custT="1"/>
      <dgm:spPr/>
      <dgm:t>
        <a:bodyPr/>
        <a:lstStyle/>
        <a:p>
          <a:r>
            <a:rPr lang="lt-LT" sz="2000" dirty="0">
              <a:latin typeface="Verdana" panose="020B0604030504040204" pitchFamily="34" charset="0"/>
              <a:ea typeface="Verdana" panose="020B0604030504040204" pitchFamily="34" charset="0"/>
            </a:rPr>
            <a:t>Švietimas</a:t>
          </a:r>
        </a:p>
      </dgm:t>
    </dgm:pt>
    <dgm:pt modelId="{2CBCB918-99A6-4985-97AC-8956F225EF75}" type="parTrans" cxnId="{1BAAAE6D-2433-4191-A373-706C987CE413}">
      <dgm:prSet/>
      <dgm:spPr/>
      <dgm:t>
        <a:bodyPr/>
        <a:lstStyle/>
        <a:p>
          <a:endParaRPr lang="lt-LT"/>
        </a:p>
      </dgm:t>
    </dgm:pt>
    <dgm:pt modelId="{27A3E507-FEED-4448-97C1-B7330CFCD77F}" type="sibTrans" cxnId="{1BAAAE6D-2433-4191-A373-706C987CE413}">
      <dgm:prSet/>
      <dgm:spPr/>
      <dgm:t>
        <a:bodyPr/>
        <a:lstStyle/>
        <a:p>
          <a:endParaRPr lang="lt-LT"/>
        </a:p>
      </dgm:t>
    </dgm:pt>
    <dgm:pt modelId="{9E80543E-88C7-4AD8-8B2C-2A6A0DFA1A99}">
      <dgm:prSet custT="1"/>
      <dgm:spPr/>
      <dgm:t>
        <a:bodyPr/>
        <a:lstStyle/>
        <a:p>
          <a:r>
            <a:rPr lang="lt-LT" sz="2000" dirty="0">
              <a:latin typeface="Verdana" panose="020B0604030504040204" pitchFamily="34" charset="0"/>
              <a:ea typeface="Verdana" panose="020B0604030504040204" pitchFamily="34" charset="0"/>
            </a:rPr>
            <a:t>Taika ir demokratinės visuomenės</a:t>
          </a:r>
        </a:p>
      </dgm:t>
    </dgm:pt>
    <dgm:pt modelId="{8D03102A-D895-4308-93D2-BC16C77934A3}" type="parTrans" cxnId="{46376DBD-DC89-4792-BE45-592485C3690D}">
      <dgm:prSet/>
      <dgm:spPr/>
      <dgm:t>
        <a:bodyPr/>
        <a:lstStyle/>
        <a:p>
          <a:endParaRPr lang="lt-LT"/>
        </a:p>
      </dgm:t>
    </dgm:pt>
    <dgm:pt modelId="{2417946C-87B8-49BB-8D7A-299B52E06C10}" type="sibTrans" cxnId="{46376DBD-DC89-4792-BE45-592485C3690D}">
      <dgm:prSet/>
      <dgm:spPr/>
      <dgm:t>
        <a:bodyPr/>
        <a:lstStyle/>
        <a:p>
          <a:endParaRPr lang="lt-LT"/>
        </a:p>
      </dgm:t>
    </dgm:pt>
    <dgm:pt modelId="{B1490621-B346-4FF4-971D-D02047A2113B}">
      <dgm:prSet custT="1"/>
      <dgm:spPr/>
      <dgm:t>
        <a:bodyPr/>
        <a:lstStyle/>
        <a:p>
          <a:r>
            <a:rPr lang="lt-LT" sz="2000" dirty="0">
              <a:latin typeface="Verdana" panose="020B0604030504040204" pitchFamily="34" charset="0"/>
              <a:ea typeface="Verdana" panose="020B0604030504040204" pitchFamily="34" charset="0"/>
              <a:cs typeface="Times New Roman"/>
            </a:rPr>
            <a:t>Skurdo mažinimas</a:t>
          </a:r>
          <a:endParaRPr lang="lt-LT" sz="2000" dirty="0">
            <a:latin typeface="Verdana" panose="020B0604030504040204" pitchFamily="34" charset="0"/>
            <a:ea typeface="Verdana" panose="020B0604030504040204" pitchFamily="34" charset="0"/>
          </a:endParaRPr>
        </a:p>
      </dgm:t>
    </dgm:pt>
    <dgm:pt modelId="{9F43BD96-CA80-4510-9576-EDCDDC778E23}" type="parTrans" cxnId="{54052B05-285E-4E99-A3DE-E9356B39ED3A}">
      <dgm:prSet/>
      <dgm:spPr/>
      <dgm:t>
        <a:bodyPr/>
        <a:lstStyle/>
        <a:p>
          <a:endParaRPr lang="lt-LT"/>
        </a:p>
      </dgm:t>
    </dgm:pt>
    <dgm:pt modelId="{EA144F28-D232-4B7F-BEFB-1539AF9B32FA}" type="sibTrans" cxnId="{54052B05-285E-4E99-A3DE-E9356B39ED3A}">
      <dgm:prSet/>
      <dgm:spPr/>
      <dgm:t>
        <a:bodyPr/>
        <a:lstStyle/>
        <a:p>
          <a:endParaRPr lang="lt-LT"/>
        </a:p>
      </dgm:t>
    </dgm:pt>
    <dgm:pt modelId="{2320B552-E37B-404A-8F16-9D8B86F7B50F}">
      <dgm:prSet phldrT="[Text]" custT="1"/>
      <dgm:spPr/>
      <dgm:t>
        <a:bodyPr/>
        <a:lstStyle/>
        <a:p>
          <a:r>
            <a:rPr lang="lt-LT" sz="2000">
              <a:latin typeface="Verdana" panose="020B0604030504040204" pitchFamily="34" charset="0"/>
              <a:ea typeface="Verdana" panose="020B0604030504040204" pitchFamily="34" charset="0"/>
            </a:rPr>
            <a:t>Skurdo mažinimas</a:t>
          </a:r>
          <a:endParaRPr lang="lt-LT" sz="2000" dirty="0">
            <a:latin typeface="Verdana" panose="020B0604030504040204" pitchFamily="34" charset="0"/>
            <a:ea typeface="Verdana" panose="020B0604030504040204" pitchFamily="34" charset="0"/>
          </a:endParaRPr>
        </a:p>
      </dgm:t>
    </dgm:pt>
    <dgm:pt modelId="{2CD142A9-4D1B-4F84-BA1C-C852C9DC2F95}" type="parTrans" cxnId="{95A4F531-11CF-41ED-80BA-66EC601229EA}">
      <dgm:prSet/>
      <dgm:spPr/>
      <dgm:t>
        <a:bodyPr/>
        <a:lstStyle/>
        <a:p>
          <a:endParaRPr lang="lt-LT"/>
        </a:p>
      </dgm:t>
    </dgm:pt>
    <dgm:pt modelId="{3E096806-AF67-42B5-8187-C1692DD6943C}" type="sibTrans" cxnId="{95A4F531-11CF-41ED-80BA-66EC601229EA}">
      <dgm:prSet/>
      <dgm:spPr/>
      <dgm:t>
        <a:bodyPr/>
        <a:lstStyle/>
        <a:p>
          <a:endParaRPr lang="lt-LT"/>
        </a:p>
      </dgm:t>
    </dgm:pt>
    <dgm:pt modelId="{A929B990-ED4F-481F-A148-D0481EE2A05F}" type="pres">
      <dgm:prSet presAssocID="{EFCCBCBB-BFEE-41B6-8347-427A7EE1B491}" presName="layout" presStyleCnt="0">
        <dgm:presLayoutVars>
          <dgm:chMax/>
          <dgm:chPref/>
          <dgm:dir/>
          <dgm:resizeHandles/>
        </dgm:presLayoutVars>
      </dgm:prSet>
      <dgm:spPr/>
    </dgm:pt>
    <dgm:pt modelId="{C611A71D-362C-401E-80B2-B84F8CF99931}" type="pres">
      <dgm:prSet presAssocID="{BFD21CF2-842D-4F92-9A87-BFA7674FD38E}" presName="root" presStyleCnt="0">
        <dgm:presLayoutVars>
          <dgm:chMax/>
          <dgm:chPref/>
        </dgm:presLayoutVars>
      </dgm:prSet>
      <dgm:spPr/>
    </dgm:pt>
    <dgm:pt modelId="{DF6B9F2E-7FD3-4014-B7A3-26A973DD337D}" type="pres">
      <dgm:prSet presAssocID="{BFD21CF2-842D-4F92-9A87-BFA7674FD38E}" presName="rootComposite" presStyleCnt="0">
        <dgm:presLayoutVars/>
      </dgm:prSet>
      <dgm:spPr/>
    </dgm:pt>
    <dgm:pt modelId="{8AEB8C8E-3F56-4CDC-97D9-DC497251E705}" type="pres">
      <dgm:prSet presAssocID="{BFD21CF2-842D-4F92-9A87-BFA7674FD38E}" presName="ParentAccent" presStyleLbl="alignNode1" presStyleIdx="0" presStyleCnt="3"/>
      <dgm:spPr>
        <a:solidFill>
          <a:schemeClr val="accent2">
            <a:lumMod val="40000"/>
            <a:lumOff val="60000"/>
          </a:schemeClr>
        </a:solidFill>
        <a:ln>
          <a:solidFill>
            <a:schemeClr val="accent2">
              <a:lumMod val="20000"/>
              <a:lumOff val="80000"/>
            </a:schemeClr>
          </a:solidFill>
        </a:ln>
      </dgm:spPr>
    </dgm:pt>
    <dgm:pt modelId="{F8C86AE8-CB8D-4974-8E53-C8A16F086AE8}" type="pres">
      <dgm:prSet presAssocID="{BFD21CF2-842D-4F92-9A87-BFA7674FD38E}" presName="ParentSmallAccent" presStyleLbl="fgAcc1" presStyleIdx="0" presStyleCnt="3" custScaleX="59796" custScaleY="69295"/>
      <dgm:spPr>
        <a:solidFill>
          <a:schemeClr val="tx2">
            <a:lumMod val="20000"/>
            <a:lumOff val="80000"/>
            <a:alpha val="90000"/>
          </a:schemeClr>
        </a:solidFill>
        <a:ln>
          <a:solidFill>
            <a:schemeClr val="tx2">
              <a:lumMod val="20000"/>
              <a:lumOff val="80000"/>
            </a:schemeClr>
          </a:solidFill>
        </a:ln>
      </dgm:spPr>
    </dgm:pt>
    <dgm:pt modelId="{39C1CB7F-A12D-42F1-9962-9515710A320A}" type="pres">
      <dgm:prSet presAssocID="{BFD21CF2-842D-4F92-9A87-BFA7674FD38E}" presName="Parent" presStyleLbl="revTx" presStyleIdx="0" presStyleCnt="24">
        <dgm:presLayoutVars>
          <dgm:chMax/>
          <dgm:chPref val="4"/>
          <dgm:bulletEnabled val="1"/>
        </dgm:presLayoutVars>
      </dgm:prSet>
      <dgm:spPr/>
    </dgm:pt>
    <dgm:pt modelId="{F08BB611-8773-4292-A95C-0EFFF68AF9B4}" type="pres">
      <dgm:prSet presAssocID="{BFD21CF2-842D-4F92-9A87-BFA7674FD38E}" presName="childShape" presStyleCnt="0">
        <dgm:presLayoutVars>
          <dgm:chMax val="0"/>
          <dgm:chPref val="0"/>
        </dgm:presLayoutVars>
      </dgm:prSet>
      <dgm:spPr/>
    </dgm:pt>
    <dgm:pt modelId="{F13A8569-0993-4EAA-8617-45A3DAE34988}" type="pres">
      <dgm:prSet presAssocID="{0E6F7344-4402-4E5F-A6A3-8D9C5EE998D7}" presName="childComposite" presStyleCnt="0">
        <dgm:presLayoutVars>
          <dgm:chMax val="0"/>
          <dgm:chPref val="0"/>
        </dgm:presLayoutVars>
      </dgm:prSet>
      <dgm:spPr/>
    </dgm:pt>
    <dgm:pt modelId="{09880DB3-C3D3-441A-AD46-6E7406B63CF5}" type="pres">
      <dgm:prSet presAssocID="{0E6F7344-4402-4E5F-A6A3-8D9C5EE998D7}" presName="ChildAccent" presStyleLbl="solidFgAcc1" presStyleIdx="0" presStyleCnt="21" custScaleX="59796" custScaleY="69295"/>
      <dgm:spPr>
        <a:solidFill>
          <a:schemeClr val="tx2">
            <a:lumMod val="20000"/>
            <a:lumOff val="80000"/>
          </a:schemeClr>
        </a:solidFill>
        <a:ln>
          <a:solidFill>
            <a:schemeClr val="tx2">
              <a:lumMod val="20000"/>
              <a:lumOff val="80000"/>
            </a:schemeClr>
          </a:solidFill>
        </a:ln>
      </dgm:spPr>
    </dgm:pt>
    <dgm:pt modelId="{D7C8F31B-4E53-4564-BCEC-95E147AE0577}" type="pres">
      <dgm:prSet presAssocID="{0E6F7344-4402-4E5F-A6A3-8D9C5EE998D7}" presName="Child" presStyleLbl="revTx" presStyleIdx="1" presStyleCnt="24">
        <dgm:presLayoutVars>
          <dgm:chMax val="0"/>
          <dgm:chPref val="0"/>
          <dgm:bulletEnabled val="1"/>
        </dgm:presLayoutVars>
      </dgm:prSet>
      <dgm:spPr/>
    </dgm:pt>
    <dgm:pt modelId="{9BBA9297-35DC-492C-B959-26325188643A}" type="pres">
      <dgm:prSet presAssocID="{B1490621-B346-4FF4-971D-D02047A2113B}" presName="childComposite" presStyleCnt="0">
        <dgm:presLayoutVars>
          <dgm:chMax val="0"/>
          <dgm:chPref val="0"/>
        </dgm:presLayoutVars>
      </dgm:prSet>
      <dgm:spPr/>
    </dgm:pt>
    <dgm:pt modelId="{48EB6E72-3C86-4AF7-B922-ECA5DE95B90D}" type="pres">
      <dgm:prSet presAssocID="{B1490621-B346-4FF4-971D-D02047A2113B}" presName="ChildAccent" presStyleLbl="solidFgAcc1" presStyleIdx="1" presStyleCnt="21" custScaleX="59796" custScaleY="69295"/>
      <dgm:spPr>
        <a:solidFill>
          <a:schemeClr val="tx2">
            <a:lumMod val="20000"/>
            <a:lumOff val="80000"/>
          </a:schemeClr>
        </a:solidFill>
        <a:ln>
          <a:solidFill>
            <a:schemeClr val="tx2">
              <a:lumMod val="20000"/>
              <a:lumOff val="80000"/>
            </a:schemeClr>
          </a:solidFill>
        </a:ln>
      </dgm:spPr>
    </dgm:pt>
    <dgm:pt modelId="{80B79ED0-7309-4A4F-AE56-EDD90C4FA4EE}" type="pres">
      <dgm:prSet presAssocID="{B1490621-B346-4FF4-971D-D02047A2113B}" presName="Child" presStyleLbl="revTx" presStyleIdx="2" presStyleCnt="24">
        <dgm:presLayoutVars>
          <dgm:chMax val="0"/>
          <dgm:chPref val="0"/>
          <dgm:bulletEnabled val="1"/>
        </dgm:presLayoutVars>
      </dgm:prSet>
      <dgm:spPr/>
    </dgm:pt>
    <dgm:pt modelId="{B4159C89-D9E8-4A98-B5CE-2578CD0DFD55}" type="pres">
      <dgm:prSet presAssocID="{ADB0AB15-A5D9-4BF2-825E-9020277F89DD}" presName="childComposite" presStyleCnt="0">
        <dgm:presLayoutVars>
          <dgm:chMax val="0"/>
          <dgm:chPref val="0"/>
        </dgm:presLayoutVars>
      </dgm:prSet>
      <dgm:spPr/>
    </dgm:pt>
    <dgm:pt modelId="{3C535038-47DD-4C58-AC09-9F2A49EEA036}" type="pres">
      <dgm:prSet presAssocID="{ADB0AB15-A5D9-4BF2-825E-9020277F89DD}" presName="ChildAccent" presStyleLbl="solidFgAcc1" presStyleIdx="2" presStyleCnt="21" custScaleX="59796" custScaleY="69295"/>
      <dgm:spPr>
        <a:solidFill>
          <a:schemeClr val="tx2">
            <a:lumMod val="20000"/>
            <a:lumOff val="80000"/>
          </a:schemeClr>
        </a:solidFill>
        <a:ln>
          <a:solidFill>
            <a:schemeClr val="tx2">
              <a:lumMod val="20000"/>
              <a:lumOff val="80000"/>
            </a:schemeClr>
          </a:solidFill>
        </a:ln>
      </dgm:spPr>
    </dgm:pt>
    <dgm:pt modelId="{3DE2E397-286C-4CC0-AC33-42C799374FCB}" type="pres">
      <dgm:prSet presAssocID="{ADB0AB15-A5D9-4BF2-825E-9020277F89DD}" presName="Child" presStyleLbl="revTx" presStyleIdx="3" presStyleCnt="24">
        <dgm:presLayoutVars>
          <dgm:chMax val="0"/>
          <dgm:chPref val="0"/>
          <dgm:bulletEnabled val="1"/>
        </dgm:presLayoutVars>
      </dgm:prSet>
      <dgm:spPr/>
    </dgm:pt>
    <dgm:pt modelId="{7147A6F7-4E27-4D20-B5A9-D256FE5E2FB2}" type="pres">
      <dgm:prSet presAssocID="{BDAC740A-7EBF-4326-894C-16FD8A8CE3AE}" presName="childComposite" presStyleCnt="0">
        <dgm:presLayoutVars>
          <dgm:chMax val="0"/>
          <dgm:chPref val="0"/>
        </dgm:presLayoutVars>
      </dgm:prSet>
      <dgm:spPr/>
    </dgm:pt>
    <dgm:pt modelId="{E0F9825C-0611-43A2-93CB-A75166F9DE62}" type="pres">
      <dgm:prSet presAssocID="{BDAC740A-7EBF-4326-894C-16FD8A8CE3AE}" presName="ChildAccent" presStyleLbl="solidFgAcc1" presStyleIdx="3" presStyleCnt="21" custScaleX="59796" custScaleY="69295"/>
      <dgm:spPr>
        <a:solidFill>
          <a:schemeClr val="tx2">
            <a:lumMod val="20000"/>
            <a:lumOff val="80000"/>
          </a:schemeClr>
        </a:solidFill>
        <a:ln>
          <a:solidFill>
            <a:schemeClr val="tx2">
              <a:lumMod val="20000"/>
              <a:lumOff val="80000"/>
            </a:schemeClr>
          </a:solidFill>
        </a:ln>
      </dgm:spPr>
    </dgm:pt>
    <dgm:pt modelId="{F7734C8A-2078-462C-84E7-AC8E132CC818}" type="pres">
      <dgm:prSet presAssocID="{BDAC740A-7EBF-4326-894C-16FD8A8CE3AE}" presName="Child" presStyleLbl="revTx" presStyleIdx="4" presStyleCnt="24">
        <dgm:presLayoutVars>
          <dgm:chMax val="0"/>
          <dgm:chPref val="0"/>
          <dgm:bulletEnabled val="1"/>
        </dgm:presLayoutVars>
      </dgm:prSet>
      <dgm:spPr/>
    </dgm:pt>
    <dgm:pt modelId="{E8DDE3D5-CA4D-457E-9D69-309F33DB5F28}" type="pres">
      <dgm:prSet presAssocID="{1D995F11-598E-4331-B881-3DBADECFA87F}" presName="childComposite" presStyleCnt="0">
        <dgm:presLayoutVars>
          <dgm:chMax val="0"/>
          <dgm:chPref val="0"/>
        </dgm:presLayoutVars>
      </dgm:prSet>
      <dgm:spPr/>
    </dgm:pt>
    <dgm:pt modelId="{22B43FCC-9201-47C7-B845-523425C4138E}" type="pres">
      <dgm:prSet presAssocID="{1D995F11-598E-4331-B881-3DBADECFA87F}" presName="ChildAccent" presStyleLbl="solidFgAcc1" presStyleIdx="4" presStyleCnt="21" custScaleX="59796" custScaleY="69295"/>
      <dgm:spPr>
        <a:solidFill>
          <a:schemeClr val="tx2">
            <a:lumMod val="20000"/>
            <a:lumOff val="80000"/>
          </a:schemeClr>
        </a:solidFill>
        <a:ln>
          <a:solidFill>
            <a:schemeClr val="tx2">
              <a:lumMod val="20000"/>
              <a:lumOff val="80000"/>
            </a:schemeClr>
          </a:solidFill>
        </a:ln>
      </dgm:spPr>
    </dgm:pt>
    <dgm:pt modelId="{E6E92B55-1669-4687-A0D2-5374A6404A03}" type="pres">
      <dgm:prSet presAssocID="{1D995F11-598E-4331-B881-3DBADECFA87F}" presName="Child" presStyleLbl="revTx" presStyleIdx="5" presStyleCnt="24">
        <dgm:presLayoutVars>
          <dgm:chMax val="0"/>
          <dgm:chPref val="0"/>
          <dgm:bulletEnabled val="1"/>
        </dgm:presLayoutVars>
      </dgm:prSet>
      <dgm:spPr/>
    </dgm:pt>
    <dgm:pt modelId="{1B19C0C0-D29B-4FED-A079-B5ADFB337FC4}" type="pres">
      <dgm:prSet presAssocID="{342FA97C-0B70-452B-9404-361D3B14B520}" presName="childComposite" presStyleCnt="0">
        <dgm:presLayoutVars>
          <dgm:chMax val="0"/>
          <dgm:chPref val="0"/>
        </dgm:presLayoutVars>
      </dgm:prSet>
      <dgm:spPr/>
    </dgm:pt>
    <dgm:pt modelId="{EF115A3F-E545-4A1E-9B36-FBF01AF99879}" type="pres">
      <dgm:prSet presAssocID="{342FA97C-0B70-452B-9404-361D3B14B520}" presName="ChildAccent" presStyleLbl="solidFgAcc1" presStyleIdx="5" presStyleCnt="21" custScaleX="59796" custScaleY="69295"/>
      <dgm:spPr>
        <a:solidFill>
          <a:schemeClr val="tx2">
            <a:lumMod val="20000"/>
            <a:lumOff val="80000"/>
          </a:schemeClr>
        </a:solidFill>
        <a:ln>
          <a:solidFill>
            <a:schemeClr val="tx2">
              <a:lumMod val="20000"/>
              <a:lumOff val="80000"/>
            </a:schemeClr>
          </a:solidFill>
        </a:ln>
      </dgm:spPr>
    </dgm:pt>
    <dgm:pt modelId="{46D77E84-7B92-4762-A6DE-B7E894DA6BC8}" type="pres">
      <dgm:prSet presAssocID="{342FA97C-0B70-452B-9404-361D3B14B520}" presName="Child" presStyleLbl="revTx" presStyleIdx="6" presStyleCnt="24">
        <dgm:presLayoutVars>
          <dgm:chMax val="0"/>
          <dgm:chPref val="0"/>
          <dgm:bulletEnabled val="1"/>
        </dgm:presLayoutVars>
      </dgm:prSet>
      <dgm:spPr/>
    </dgm:pt>
    <dgm:pt modelId="{6D2D31AE-D8C8-412E-8F99-414118FF9ACD}" type="pres">
      <dgm:prSet presAssocID="{AF6CA465-80E9-4C71-9008-A2BA7B0C0FA3}" presName="childComposite" presStyleCnt="0">
        <dgm:presLayoutVars>
          <dgm:chMax val="0"/>
          <dgm:chPref val="0"/>
        </dgm:presLayoutVars>
      </dgm:prSet>
      <dgm:spPr/>
    </dgm:pt>
    <dgm:pt modelId="{173B1191-D0CE-4122-BD25-2B59EE6880B8}" type="pres">
      <dgm:prSet presAssocID="{AF6CA465-80E9-4C71-9008-A2BA7B0C0FA3}" presName="ChildAccent" presStyleLbl="solidFgAcc1" presStyleIdx="6" presStyleCnt="21" custScaleX="59796" custScaleY="69295"/>
      <dgm:spPr>
        <a:solidFill>
          <a:schemeClr val="tx2">
            <a:lumMod val="20000"/>
            <a:lumOff val="80000"/>
          </a:schemeClr>
        </a:solidFill>
        <a:ln>
          <a:solidFill>
            <a:schemeClr val="tx2">
              <a:lumMod val="20000"/>
              <a:lumOff val="80000"/>
            </a:schemeClr>
          </a:solidFill>
        </a:ln>
      </dgm:spPr>
    </dgm:pt>
    <dgm:pt modelId="{40670D66-192F-4339-8326-6979298D08AE}" type="pres">
      <dgm:prSet presAssocID="{AF6CA465-80E9-4C71-9008-A2BA7B0C0FA3}" presName="Child" presStyleLbl="revTx" presStyleIdx="7" presStyleCnt="24">
        <dgm:presLayoutVars>
          <dgm:chMax val="0"/>
          <dgm:chPref val="0"/>
          <dgm:bulletEnabled val="1"/>
        </dgm:presLayoutVars>
      </dgm:prSet>
      <dgm:spPr/>
    </dgm:pt>
    <dgm:pt modelId="{1B19E07B-CFE0-454F-8358-364340C1DDBB}" type="pres">
      <dgm:prSet presAssocID="{D933D774-36AB-4768-8F21-A9B377E60C0D}" presName="childComposite" presStyleCnt="0">
        <dgm:presLayoutVars>
          <dgm:chMax val="0"/>
          <dgm:chPref val="0"/>
        </dgm:presLayoutVars>
      </dgm:prSet>
      <dgm:spPr/>
    </dgm:pt>
    <dgm:pt modelId="{F7F21BE0-77CD-434B-895F-07E98E152D9E}" type="pres">
      <dgm:prSet presAssocID="{D933D774-36AB-4768-8F21-A9B377E60C0D}" presName="ChildAccent" presStyleLbl="solidFgAcc1" presStyleIdx="7" presStyleCnt="21" custScaleX="59796" custScaleY="69295"/>
      <dgm:spPr>
        <a:solidFill>
          <a:schemeClr val="tx2">
            <a:lumMod val="20000"/>
            <a:lumOff val="80000"/>
          </a:schemeClr>
        </a:solidFill>
        <a:ln>
          <a:solidFill>
            <a:schemeClr val="tx2">
              <a:lumMod val="20000"/>
              <a:lumOff val="80000"/>
            </a:schemeClr>
          </a:solidFill>
        </a:ln>
      </dgm:spPr>
    </dgm:pt>
    <dgm:pt modelId="{49032A43-C131-4E77-BD5A-D8FFED4F4C60}" type="pres">
      <dgm:prSet presAssocID="{D933D774-36AB-4768-8F21-A9B377E60C0D}" presName="Child" presStyleLbl="revTx" presStyleIdx="8" presStyleCnt="24">
        <dgm:presLayoutVars>
          <dgm:chMax val="0"/>
          <dgm:chPref val="0"/>
          <dgm:bulletEnabled val="1"/>
        </dgm:presLayoutVars>
      </dgm:prSet>
      <dgm:spPr/>
    </dgm:pt>
    <dgm:pt modelId="{598511BA-1F4F-4762-8B2D-396CB56BD2E6}" type="pres">
      <dgm:prSet presAssocID="{2429D1A7-71F0-430F-B8D3-2C71CDA0B54E}" presName="childComposite" presStyleCnt="0">
        <dgm:presLayoutVars>
          <dgm:chMax val="0"/>
          <dgm:chPref val="0"/>
        </dgm:presLayoutVars>
      </dgm:prSet>
      <dgm:spPr/>
    </dgm:pt>
    <dgm:pt modelId="{3AF1A02E-D637-469F-8064-0199112B44F5}" type="pres">
      <dgm:prSet presAssocID="{2429D1A7-71F0-430F-B8D3-2C71CDA0B54E}" presName="ChildAccent" presStyleLbl="solidFgAcc1" presStyleIdx="8" presStyleCnt="21" custScaleX="59796" custScaleY="69295"/>
      <dgm:spPr>
        <a:solidFill>
          <a:schemeClr val="tx2">
            <a:lumMod val="20000"/>
            <a:lumOff val="80000"/>
          </a:schemeClr>
        </a:solidFill>
        <a:ln>
          <a:solidFill>
            <a:schemeClr val="tx2">
              <a:lumMod val="20000"/>
              <a:lumOff val="80000"/>
            </a:schemeClr>
          </a:solidFill>
        </a:ln>
      </dgm:spPr>
    </dgm:pt>
    <dgm:pt modelId="{326F5BAC-4020-4CA7-9F36-E4ED52C5BD89}" type="pres">
      <dgm:prSet presAssocID="{2429D1A7-71F0-430F-B8D3-2C71CDA0B54E}" presName="Child" presStyleLbl="revTx" presStyleIdx="9" presStyleCnt="24">
        <dgm:presLayoutVars>
          <dgm:chMax val="0"/>
          <dgm:chPref val="0"/>
          <dgm:bulletEnabled val="1"/>
        </dgm:presLayoutVars>
      </dgm:prSet>
      <dgm:spPr/>
    </dgm:pt>
    <dgm:pt modelId="{AB4423A2-8599-488A-8201-E60234C7552C}" type="pres">
      <dgm:prSet presAssocID="{FFC8C16B-C12E-4FC6-9576-93E50747AAAE}" presName="root" presStyleCnt="0">
        <dgm:presLayoutVars>
          <dgm:chMax/>
          <dgm:chPref/>
        </dgm:presLayoutVars>
      </dgm:prSet>
      <dgm:spPr/>
    </dgm:pt>
    <dgm:pt modelId="{F816486A-9A51-485F-9767-3A471D799B9E}" type="pres">
      <dgm:prSet presAssocID="{FFC8C16B-C12E-4FC6-9576-93E50747AAAE}" presName="rootComposite" presStyleCnt="0">
        <dgm:presLayoutVars/>
      </dgm:prSet>
      <dgm:spPr/>
    </dgm:pt>
    <dgm:pt modelId="{2EA13635-321A-4AAC-B481-759634300427}" type="pres">
      <dgm:prSet presAssocID="{FFC8C16B-C12E-4FC6-9576-93E50747AAAE}" presName="ParentAccent" presStyleLbl="alignNode1" presStyleIdx="1" presStyleCnt="3"/>
      <dgm:spPr>
        <a:solidFill>
          <a:schemeClr val="accent3">
            <a:lumMod val="40000"/>
            <a:lumOff val="60000"/>
          </a:schemeClr>
        </a:solidFill>
        <a:ln>
          <a:solidFill>
            <a:schemeClr val="accent3">
              <a:lumMod val="40000"/>
              <a:lumOff val="60000"/>
            </a:schemeClr>
          </a:solidFill>
        </a:ln>
      </dgm:spPr>
    </dgm:pt>
    <dgm:pt modelId="{6FD7B65B-2F0D-4B31-A935-A56477FF15C3}" type="pres">
      <dgm:prSet presAssocID="{FFC8C16B-C12E-4FC6-9576-93E50747AAAE}" presName="ParentSmallAccent" presStyleLbl="fgAcc1" presStyleIdx="1" presStyleCnt="3" custScaleX="59796" custScaleY="69295"/>
      <dgm:spPr>
        <a:solidFill>
          <a:schemeClr val="tx2">
            <a:lumMod val="20000"/>
            <a:lumOff val="80000"/>
          </a:schemeClr>
        </a:solidFill>
        <a:ln>
          <a:solidFill>
            <a:schemeClr val="tx2">
              <a:lumMod val="20000"/>
              <a:lumOff val="80000"/>
            </a:schemeClr>
          </a:solidFill>
        </a:ln>
      </dgm:spPr>
    </dgm:pt>
    <dgm:pt modelId="{8B1C923D-AA9F-49A5-BDFC-27F1103A711C}" type="pres">
      <dgm:prSet presAssocID="{FFC8C16B-C12E-4FC6-9576-93E50747AAAE}" presName="Parent" presStyleLbl="revTx" presStyleIdx="10" presStyleCnt="24">
        <dgm:presLayoutVars>
          <dgm:chMax/>
          <dgm:chPref val="4"/>
          <dgm:bulletEnabled val="1"/>
        </dgm:presLayoutVars>
      </dgm:prSet>
      <dgm:spPr/>
    </dgm:pt>
    <dgm:pt modelId="{99DE5D14-5C5F-4FB4-B663-40BE53EF486F}" type="pres">
      <dgm:prSet presAssocID="{FFC8C16B-C12E-4FC6-9576-93E50747AAAE}" presName="childShape" presStyleCnt="0">
        <dgm:presLayoutVars>
          <dgm:chMax val="0"/>
          <dgm:chPref val="0"/>
        </dgm:presLayoutVars>
      </dgm:prSet>
      <dgm:spPr/>
    </dgm:pt>
    <dgm:pt modelId="{6645D738-9548-4F92-8089-E2DC73D1C68B}" type="pres">
      <dgm:prSet presAssocID="{9E80543E-88C7-4AD8-8B2C-2A6A0DFA1A99}" presName="childComposite" presStyleCnt="0">
        <dgm:presLayoutVars>
          <dgm:chMax val="0"/>
          <dgm:chPref val="0"/>
        </dgm:presLayoutVars>
      </dgm:prSet>
      <dgm:spPr/>
    </dgm:pt>
    <dgm:pt modelId="{1D1CB94B-22E7-4BB8-AC97-3BE5AA56D827}" type="pres">
      <dgm:prSet presAssocID="{9E80543E-88C7-4AD8-8B2C-2A6A0DFA1A99}" presName="ChildAccent" presStyleLbl="solidFgAcc1" presStyleIdx="9" presStyleCnt="21" custScaleX="59796" custScaleY="69295"/>
      <dgm:spPr>
        <a:solidFill>
          <a:schemeClr val="tx2">
            <a:lumMod val="20000"/>
            <a:lumOff val="80000"/>
          </a:schemeClr>
        </a:solidFill>
        <a:ln>
          <a:solidFill>
            <a:schemeClr val="tx2">
              <a:lumMod val="20000"/>
              <a:lumOff val="80000"/>
            </a:schemeClr>
          </a:solidFill>
        </a:ln>
      </dgm:spPr>
    </dgm:pt>
    <dgm:pt modelId="{BE0600E7-6324-496C-8F66-E293B5A39DFC}" type="pres">
      <dgm:prSet presAssocID="{9E80543E-88C7-4AD8-8B2C-2A6A0DFA1A99}" presName="Child" presStyleLbl="revTx" presStyleIdx="11" presStyleCnt="24">
        <dgm:presLayoutVars>
          <dgm:chMax val="0"/>
          <dgm:chPref val="0"/>
          <dgm:bulletEnabled val="1"/>
        </dgm:presLayoutVars>
      </dgm:prSet>
      <dgm:spPr/>
    </dgm:pt>
    <dgm:pt modelId="{A6AE09A2-040B-42FE-8529-C621D4916430}" type="pres">
      <dgm:prSet presAssocID="{98FA2D6F-C0A9-4FD9-AD45-31549CD08706}" presName="childComposite" presStyleCnt="0">
        <dgm:presLayoutVars>
          <dgm:chMax val="0"/>
          <dgm:chPref val="0"/>
        </dgm:presLayoutVars>
      </dgm:prSet>
      <dgm:spPr/>
    </dgm:pt>
    <dgm:pt modelId="{26830E25-3765-48AF-80FE-2B2AD5972DF4}" type="pres">
      <dgm:prSet presAssocID="{98FA2D6F-C0A9-4FD9-AD45-31549CD08706}" presName="ChildAccent" presStyleLbl="solidFgAcc1" presStyleIdx="10" presStyleCnt="21" custScaleX="59796" custScaleY="69295"/>
      <dgm:spPr>
        <a:solidFill>
          <a:schemeClr val="tx2">
            <a:lumMod val="20000"/>
            <a:lumOff val="80000"/>
          </a:schemeClr>
        </a:solidFill>
        <a:ln>
          <a:solidFill>
            <a:schemeClr val="tx2">
              <a:lumMod val="20000"/>
              <a:lumOff val="80000"/>
            </a:schemeClr>
          </a:solidFill>
        </a:ln>
      </dgm:spPr>
    </dgm:pt>
    <dgm:pt modelId="{34CDE3DF-94A6-4605-A407-2596EC7E62D9}" type="pres">
      <dgm:prSet presAssocID="{98FA2D6F-C0A9-4FD9-AD45-31549CD08706}" presName="Child" presStyleLbl="revTx" presStyleIdx="12" presStyleCnt="24">
        <dgm:presLayoutVars>
          <dgm:chMax val="0"/>
          <dgm:chPref val="0"/>
          <dgm:bulletEnabled val="1"/>
        </dgm:presLayoutVars>
      </dgm:prSet>
      <dgm:spPr/>
    </dgm:pt>
    <dgm:pt modelId="{0192C6BC-63EB-40BC-9EE5-0A1AAF9AC6D5}" type="pres">
      <dgm:prSet presAssocID="{D5A63004-AA9A-4775-88FD-D70863F727E9}" presName="childComposite" presStyleCnt="0">
        <dgm:presLayoutVars>
          <dgm:chMax val="0"/>
          <dgm:chPref val="0"/>
        </dgm:presLayoutVars>
      </dgm:prSet>
      <dgm:spPr/>
    </dgm:pt>
    <dgm:pt modelId="{AB80749D-55B9-4EB1-8DB1-81149B30C952}" type="pres">
      <dgm:prSet presAssocID="{D5A63004-AA9A-4775-88FD-D70863F727E9}" presName="ChildAccent" presStyleLbl="solidFgAcc1" presStyleIdx="11" presStyleCnt="21" custScaleX="59796" custScaleY="69295"/>
      <dgm:spPr>
        <a:solidFill>
          <a:schemeClr val="tx2">
            <a:lumMod val="20000"/>
            <a:lumOff val="80000"/>
          </a:schemeClr>
        </a:solidFill>
        <a:ln>
          <a:solidFill>
            <a:schemeClr val="tx2">
              <a:lumMod val="20000"/>
              <a:lumOff val="80000"/>
            </a:schemeClr>
          </a:solidFill>
        </a:ln>
      </dgm:spPr>
    </dgm:pt>
    <dgm:pt modelId="{06A22A0E-47FA-4C66-AB7F-B1B4F4A156CC}" type="pres">
      <dgm:prSet presAssocID="{D5A63004-AA9A-4775-88FD-D70863F727E9}" presName="Child" presStyleLbl="revTx" presStyleIdx="13" presStyleCnt="24">
        <dgm:presLayoutVars>
          <dgm:chMax val="0"/>
          <dgm:chPref val="0"/>
          <dgm:bulletEnabled val="1"/>
        </dgm:presLayoutVars>
      </dgm:prSet>
      <dgm:spPr/>
    </dgm:pt>
    <dgm:pt modelId="{1E59AE31-334C-4775-8970-1E56D053A1AE}" type="pres">
      <dgm:prSet presAssocID="{2D26C8E2-1449-4E69-9FC4-FBDAEFC96ADB}" presName="childComposite" presStyleCnt="0">
        <dgm:presLayoutVars>
          <dgm:chMax val="0"/>
          <dgm:chPref val="0"/>
        </dgm:presLayoutVars>
      </dgm:prSet>
      <dgm:spPr/>
    </dgm:pt>
    <dgm:pt modelId="{3DE5C6C6-A747-434E-AD54-DD302ABA1BAF}" type="pres">
      <dgm:prSet presAssocID="{2D26C8E2-1449-4E69-9FC4-FBDAEFC96ADB}" presName="ChildAccent" presStyleLbl="solidFgAcc1" presStyleIdx="12" presStyleCnt="21" custScaleX="59796" custScaleY="69295"/>
      <dgm:spPr>
        <a:solidFill>
          <a:schemeClr val="tx2">
            <a:lumMod val="20000"/>
            <a:lumOff val="80000"/>
          </a:schemeClr>
        </a:solidFill>
        <a:ln>
          <a:solidFill>
            <a:schemeClr val="tx2">
              <a:lumMod val="20000"/>
              <a:lumOff val="80000"/>
            </a:schemeClr>
          </a:solidFill>
        </a:ln>
      </dgm:spPr>
    </dgm:pt>
    <dgm:pt modelId="{3806B1AA-E786-4545-B090-667227D18F1B}" type="pres">
      <dgm:prSet presAssocID="{2D26C8E2-1449-4E69-9FC4-FBDAEFC96ADB}" presName="Child" presStyleLbl="revTx" presStyleIdx="14" presStyleCnt="24">
        <dgm:presLayoutVars>
          <dgm:chMax val="0"/>
          <dgm:chPref val="0"/>
          <dgm:bulletEnabled val="1"/>
        </dgm:presLayoutVars>
      </dgm:prSet>
      <dgm:spPr/>
    </dgm:pt>
    <dgm:pt modelId="{DBF31EED-C6B1-454C-AC3C-3C1525CFAEE7}" type="pres">
      <dgm:prSet presAssocID="{098EF4A0-9278-4FEE-8EA6-4D51C22ED7F8}" presName="childComposite" presStyleCnt="0">
        <dgm:presLayoutVars>
          <dgm:chMax val="0"/>
          <dgm:chPref val="0"/>
        </dgm:presLayoutVars>
      </dgm:prSet>
      <dgm:spPr/>
    </dgm:pt>
    <dgm:pt modelId="{280FD14A-2753-4683-9D9A-B332F2233574}" type="pres">
      <dgm:prSet presAssocID="{098EF4A0-9278-4FEE-8EA6-4D51C22ED7F8}" presName="ChildAccent" presStyleLbl="solidFgAcc1" presStyleIdx="13" presStyleCnt="21" custScaleX="59796" custScaleY="69295"/>
      <dgm:spPr>
        <a:solidFill>
          <a:schemeClr val="tx2">
            <a:lumMod val="20000"/>
            <a:lumOff val="80000"/>
          </a:schemeClr>
        </a:solidFill>
        <a:ln>
          <a:solidFill>
            <a:schemeClr val="tx2">
              <a:lumMod val="20000"/>
              <a:lumOff val="80000"/>
            </a:schemeClr>
          </a:solidFill>
        </a:ln>
      </dgm:spPr>
    </dgm:pt>
    <dgm:pt modelId="{C08CE125-1373-4B1B-8294-802EC17C2789}" type="pres">
      <dgm:prSet presAssocID="{098EF4A0-9278-4FEE-8EA6-4D51C22ED7F8}" presName="Child" presStyleLbl="revTx" presStyleIdx="15" presStyleCnt="24">
        <dgm:presLayoutVars>
          <dgm:chMax val="0"/>
          <dgm:chPref val="0"/>
          <dgm:bulletEnabled val="1"/>
        </dgm:presLayoutVars>
      </dgm:prSet>
      <dgm:spPr/>
    </dgm:pt>
    <dgm:pt modelId="{474168E8-0C1A-41DB-8883-1F7095C816FB}" type="pres">
      <dgm:prSet presAssocID="{C935B860-1E1A-404A-8A99-9A02BCF8934A}" presName="childComposite" presStyleCnt="0">
        <dgm:presLayoutVars>
          <dgm:chMax val="0"/>
          <dgm:chPref val="0"/>
        </dgm:presLayoutVars>
      </dgm:prSet>
      <dgm:spPr/>
    </dgm:pt>
    <dgm:pt modelId="{435E27F6-48C9-4844-AAB7-3F9F6AC569C5}" type="pres">
      <dgm:prSet presAssocID="{C935B860-1E1A-404A-8A99-9A02BCF8934A}" presName="ChildAccent" presStyleLbl="solidFgAcc1" presStyleIdx="14" presStyleCnt="21" custScaleX="59796" custScaleY="69295"/>
      <dgm:spPr>
        <a:solidFill>
          <a:schemeClr val="tx2">
            <a:lumMod val="20000"/>
            <a:lumOff val="80000"/>
          </a:schemeClr>
        </a:solidFill>
        <a:ln>
          <a:solidFill>
            <a:schemeClr val="tx2">
              <a:lumMod val="20000"/>
              <a:lumOff val="80000"/>
            </a:schemeClr>
          </a:solidFill>
        </a:ln>
      </dgm:spPr>
    </dgm:pt>
    <dgm:pt modelId="{71A90CE6-2899-477A-A5C1-CBCDC9488782}" type="pres">
      <dgm:prSet presAssocID="{C935B860-1E1A-404A-8A99-9A02BCF8934A}" presName="Child" presStyleLbl="revTx" presStyleIdx="16" presStyleCnt="24">
        <dgm:presLayoutVars>
          <dgm:chMax val="0"/>
          <dgm:chPref val="0"/>
          <dgm:bulletEnabled val="1"/>
        </dgm:presLayoutVars>
      </dgm:prSet>
      <dgm:spPr/>
    </dgm:pt>
    <dgm:pt modelId="{C72DA133-AA8D-493C-80B2-2BD40ECDF3E1}" type="pres">
      <dgm:prSet presAssocID="{26DB5E4B-A68D-4C98-BA0F-E7DE4DA4014C}" presName="childComposite" presStyleCnt="0">
        <dgm:presLayoutVars>
          <dgm:chMax val="0"/>
          <dgm:chPref val="0"/>
        </dgm:presLayoutVars>
      </dgm:prSet>
      <dgm:spPr/>
    </dgm:pt>
    <dgm:pt modelId="{88C06C29-F023-46BC-9FC3-E8D196BFA922}" type="pres">
      <dgm:prSet presAssocID="{26DB5E4B-A68D-4C98-BA0F-E7DE4DA4014C}" presName="ChildAccent" presStyleLbl="solidFgAcc1" presStyleIdx="15" presStyleCnt="21" custScaleX="59796" custScaleY="69295"/>
      <dgm:spPr>
        <a:solidFill>
          <a:schemeClr val="tx2">
            <a:lumMod val="20000"/>
            <a:lumOff val="80000"/>
          </a:schemeClr>
        </a:solidFill>
        <a:ln>
          <a:solidFill>
            <a:schemeClr val="tx2">
              <a:lumMod val="20000"/>
              <a:lumOff val="80000"/>
            </a:schemeClr>
          </a:solidFill>
        </a:ln>
      </dgm:spPr>
    </dgm:pt>
    <dgm:pt modelId="{3CB040A7-6259-44C9-83B3-3E57FBA83543}" type="pres">
      <dgm:prSet presAssocID="{26DB5E4B-A68D-4C98-BA0F-E7DE4DA4014C}" presName="Child" presStyleLbl="revTx" presStyleIdx="17" presStyleCnt="24">
        <dgm:presLayoutVars>
          <dgm:chMax val="0"/>
          <dgm:chPref val="0"/>
          <dgm:bulletEnabled val="1"/>
        </dgm:presLayoutVars>
      </dgm:prSet>
      <dgm:spPr/>
    </dgm:pt>
    <dgm:pt modelId="{ACC79233-1430-4C9E-9E67-42E84EFC5E68}" type="pres">
      <dgm:prSet presAssocID="{41E39F4F-64BF-4707-8DCE-3A5C249EE0FF}" presName="root" presStyleCnt="0">
        <dgm:presLayoutVars>
          <dgm:chMax/>
          <dgm:chPref/>
        </dgm:presLayoutVars>
      </dgm:prSet>
      <dgm:spPr/>
    </dgm:pt>
    <dgm:pt modelId="{921C7972-0193-41C2-A010-C7757327CF41}" type="pres">
      <dgm:prSet presAssocID="{41E39F4F-64BF-4707-8DCE-3A5C249EE0FF}" presName="rootComposite" presStyleCnt="0">
        <dgm:presLayoutVars/>
      </dgm:prSet>
      <dgm:spPr/>
    </dgm:pt>
    <dgm:pt modelId="{C5D00B71-209E-4096-BF60-B883549CFCEE}" type="pres">
      <dgm:prSet presAssocID="{41E39F4F-64BF-4707-8DCE-3A5C249EE0FF}" presName="ParentAccent" presStyleLbl="alignNode1" presStyleIdx="2" presStyleCnt="3"/>
      <dgm:spPr>
        <a:solidFill>
          <a:srgbClr val="F2F2B1"/>
        </a:solidFill>
        <a:ln>
          <a:solidFill>
            <a:schemeClr val="accent5">
              <a:lumMod val="20000"/>
              <a:lumOff val="80000"/>
            </a:schemeClr>
          </a:solidFill>
        </a:ln>
      </dgm:spPr>
    </dgm:pt>
    <dgm:pt modelId="{93634F43-ABE3-4288-B6D0-EDF30CFEEBDB}" type="pres">
      <dgm:prSet presAssocID="{41E39F4F-64BF-4707-8DCE-3A5C249EE0FF}" presName="ParentSmallAccent" presStyleLbl="fgAcc1" presStyleIdx="2" presStyleCnt="3" custScaleX="59796" custScaleY="69295"/>
      <dgm:spPr>
        <a:solidFill>
          <a:schemeClr val="tx2">
            <a:lumMod val="20000"/>
            <a:lumOff val="80000"/>
          </a:schemeClr>
        </a:solidFill>
        <a:ln>
          <a:solidFill>
            <a:schemeClr val="tx2">
              <a:lumMod val="20000"/>
              <a:lumOff val="80000"/>
            </a:schemeClr>
          </a:solidFill>
        </a:ln>
      </dgm:spPr>
    </dgm:pt>
    <dgm:pt modelId="{7410A5AB-065D-4159-8CC6-9054D2CE7238}" type="pres">
      <dgm:prSet presAssocID="{41E39F4F-64BF-4707-8DCE-3A5C249EE0FF}" presName="Parent" presStyleLbl="revTx" presStyleIdx="18" presStyleCnt="24">
        <dgm:presLayoutVars>
          <dgm:chMax/>
          <dgm:chPref val="4"/>
          <dgm:bulletEnabled val="1"/>
        </dgm:presLayoutVars>
      </dgm:prSet>
      <dgm:spPr/>
    </dgm:pt>
    <dgm:pt modelId="{56ED9299-821C-406B-B86C-BE1F257F7C0F}" type="pres">
      <dgm:prSet presAssocID="{41E39F4F-64BF-4707-8DCE-3A5C249EE0FF}" presName="childShape" presStyleCnt="0">
        <dgm:presLayoutVars>
          <dgm:chMax val="0"/>
          <dgm:chPref val="0"/>
        </dgm:presLayoutVars>
      </dgm:prSet>
      <dgm:spPr/>
    </dgm:pt>
    <dgm:pt modelId="{80417A38-8C63-4725-B44D-382AD854B549}" type="pres">
      <dgm:prSet presAssocID="{63245D6C-579B-48D9-B889-496DFA187CCB}" presName="childComposite" presStyleCnt="0">
        <dgm:presLayoutVars>
          <dgm:chMax val="0"/>
          <dgm:chPref val="0"/>
        </dgm:presLayoutVars>
      </dgm:prSet>
      <dgm:spPr/>
    </dgm:pt>
    <dgm:pt modelId="{B6D74250-2915-4E43-919B-D39263BCB745}" type="pres">
      <dgm:prSet presAssocID="{63245D6C-579B-48D9-B889-496DFA187CCB}" presName="ChildAccent" presStyleLbl="solidFgAcc1" presStyleIdx="16" presStyleCnt="21" custScaleX="59796" custScaleY="69295"/>
      <dgm:spPr>
        <a:solidFill>
          <a:schemeClr val="tx2">
            <a:lumMod val="20000"/>
            <a:lumOff val="80000"/>
          </a:schemeClr>
        </a:solidFill>
        <a:ln>
          <a:solidFill>
            <a:schemeClr val="tx2">
              <a:lumMod val="20000"/>
              <a:lumOff val="80000"/>
            </a:schemeClr>
          </a:solidFill>
        </a:ln>
      </dgm:spPr>
    </dgm:pt>
    <dgm:pt modelId="{5B394726-FD1E-4399-B3F3-3126433BD293}" type="pres">
      <dgm:prSet presAssocID="{63245D6C-579B-48D9-B889-496DFA187CCB}" presName="Child" presStyleLbl="revTx" presStyleIdx="19" presStyleCnt="24">
        <dgm:presLayoutVars>
          <dgm:chMax val="0"/>
          <dgm:chPref val="0"/>
          <dgm:bulletEnabled val="1"/>
        </dgm:presLayoutVars>
      </dgm:prSet>
      <dgm:spPr/>
    </dgm:pt>
    <dgm:pt modelId="{E7EC6871-EE4D-4F14-AC75-6CA1B527D73B}" type="pres">
      <dgm:prSet presAssocID="{2320B552-E37B-404A-8F16-9D8B86F7B50F}" presName="childComposite" presStyleCnt="0">
        <dgm:presLayoutVars>
          <dgm:chMax val="0"/>
          <dgm:chPref val="0"/>
        </dgm:presLayoutVars>
      </dgm:prSet>
      <dgm:spPr/>
    </dgm:pt>
    <dgm:pt modelId="{B237E0FE-C9D1-4AEC-B6BC-7E5830052F92}" type="pres">
      <dgm:prSet presAssocID="{2320B552-E37B-404A-8F16-9D8B86F7B50F}" presName="ChildAccent" presStyleLbl="solidFgAcc1" presStyleIdx="17" presStyleCnt="21" custScaleX="59796" custScaleY="69295"/>
      <dgm:spPr>
        <a:solidFill>
          <a:schemeClr val="tx2">
            <a:lumMod val="20000"/>
            <a:lumOff val="80000"/>
          </a:schemeClr>
        </a:solidFill>
        <a:ln>
          <a:solidFill>
            <a:schemeClr val="tx2">
              <a:lumMod val="20000"/>
              <a:lumOff val="80000"/>
            </a:schemeClr>
          </a:solidFill>
        </a:ln>
      </dgm:spPr>
    </dgm:pt>
    <dgm:pt modelId="{1E4D1B03-CFBD-43F3-A472-8E5D30E064B7}" type="pres">
      <dgm:prSet presAssocID="{2320B552-E37B-404A-8F16-9D8B86F7B50F}" presName="Child" presStyleLbl="revTx" presStyleIdx="20" presStyleCnt="24">
        <dgm:presLayoutVars>
          <dgm:chMax val="0"/>
          <dgm:chPref val="0"/>
          <dgm:bulletEnabled val="1"/>
        </dgm:presLayoutVars>
      </dgm:prSet>
      <dgm:spPr/>
    </dgm:pt>
    <dgm:pt modelId="{09175224-55ED-48E0-840D-509EEEA30D0F}" type="pres">
      <dgm:prSet presAssocID="{8154E30A-7F0B-4E44-B8E9-87D5DA552D54}" presName="childComposite" presStyleCnt="0">
        <dgm:presLayoutVars>
          <dgm:chMax val="0"/>
          <dgm:chPref val="0"/>
        </dgm:presLayoutVars>
      </dgm:prSet>
      <dgm:spPr/>
    </dgm:pt>
    <dgm:pt modelId="{A880B245-FFDE-4746-83F9-634D89F9CFA4}" type="pres">
      <dgm:prSet presAssocID="{8154E30A-7F0B-4E44-B8E9-87D5DA552D54}" presName="ChildAccent" presStyleLbl="solidFgAcc1" presStyleIdx="18" presStyleCnt="21" custScaleX="59796" custScaleY="69295"/>
      <dgm:spPr>
        <a:solidFill>
          <a:schemeClr val="tx2">
            <a:lumMod val="20000"/>
            <a:lumOff val="80000"/>
          </a:schemeClr>
        </a:solidFill>
        <a:ln>
          <a:solidFill>
            <a:schemeClr val="tx2">
              <a:lumMod val="20000"/>
              <a:lumOff val="80000"/>
            </a:schemeClr>
          </a:solidFill>
        </a:ln>
      </dgm:spPr>
    </dgm:pt>
    <dgm:pt modelId="{0E095948-1BFC-45CA-9495-6108C1E9B7D3}" type="pres">
      <dgm:prSet presAssocID="{8154E30A-7F0B-4E44-B8E9-87D5DA552D54}" presName="Child" presStyleLbl="revTx" presStyleIdx="21" presStyleCnt="24">
        <dgm:presLayoutVars>
          <dgm:chMax val="0"/>
          <dgm:chPref val="0"/>
          <dgm:bulletEnabled val="1"/>
        </dgm:presLayoutVars>
      </dgm:prSet>
      <dgm:spPr/>
    </dgm:pt>
    <dgm:pt modelId="{9D9E170E-6B8D-4C11-838F-1DEAF1A87678}" type="pres">
      <dgm:prSet presAssocID="{F89F8879-AD13-45EB-B864-8F3614533F28}" presName="childComposite" presStyleCnt="0">
        <dgm:presLayoutVars>
          <dgm:chMax val="0"/>
          <dgm:chPref val="0"/>
        </dgm:presLayoutVars>
      </dgm:prSet>
      <dgm:spPr/>
    </dgm:pt>
    <dgm:pt modelId="{022D0509-DE89-4D6A-AA89-FFDBC867D590}" type="pres">
      <dgm:prSet presAssocID="{F89F8879-AD13-45EB-B864-8F3614533F28}" presName="ChildAccent" presStyleLbl="solidFgAcc1" presStyleIdx="19" presStyleCnt="21" custScaleX="59796" custScaleY="69295"/>
      <dgm:spPr>
        <a:solidFill>
          <a:schemeClr val="tx2">
            <a:lumMod val="20000"/>
            <a:lumOff val="80000"/>
          </a:schemeClr>
        </a:solidFill>
        <a:ln>
          <a:solidFill>
            <a:schemeClr val="tx2">
              <a:lumMod val="20000"/>
              <a:lumOff val="80000"/>
            </a:schemeClr>
          </a:solidFill>
        </a:ln>
      </dgm:spPr>
    </dgm:pt>
    <dgm:pt modelId="{94C2BC12-1A03-4C66-BB15-AF49BD2363C0}" type="pres">
      <dgm:prSet presAssocID="{F89F8879-AD13-45EB-B864-8F3614533F28}" presName="Child" presStyleLbl="revTx" presStyleIdx="22" presStyleCnt="24">
        <dgm:presLayoutVars>
          <dgm:chMax val="0"/>
          <dgm:chPref val="0"/>
          <dgm:bulletEnabled val="1"/>
        </dgm:presLayoutVars>
      </dgm:prSet>
      <dgm:spPr/>
    </dgm:pt>
    <dgm:pt modelId="{D0659D29-3AE3-4E31-97D6-533B52481487}" type="pres">
      <dgm:prSet presAssocID="{CB9C8027-CED1-473E-8ADC-11AEB29A6B89}" presName="childComposite" presStyleCnt="0">
        <dgm:presLayoutVars>
          <dgm:chMax val="0"/>
          <dgm:chPref val="0"/>
        </dgm:presLayoutVars>
      </dgm:prSet>
      <dgm:spPr/>
    </dgm:pt>
    <dgm:pt modelId="{1664F2F3-284E-4B7E-B46D-35E5BA15D1DE}" type="pres">
      <dgm:prSet presAssocID="{CB9C8027-CED1-473E-8ADC-11AEB29A6B89}" presName="ChildAccent" presStyleLbl="solidFgAcc1" presStyleIdx="20" presStyleCnt="21" custScaleX="59796" custScaleY="69295"/>
      <dgm:spPr>
        <a:solidFill>
          <a:schemeClr val="tx2">
            <a:lumMod val="20000"/>
            <a:lumOff val="80000"/>
          </a:schemeClr>
        </a:solidFill>
        <a:ln>
          <a:solidFill>
            <a:schemeClr val="tx2">
              <a:lumMod val="20000"/>
              <a:lumOff val="80000"/>
            </a:schemeClr>
          </a:solidFill>
        </a:ln>
      </dgm:spPr>
    </dgm:pt>
    <dgm:pt modelId="{163343CE-25B5-4AFD-B13A-8ECB61FFD542}" type="pres">
      <dgm:prSet presAssocID="{CB9C8027-CED1-473E-8ADC-11AEB29A6B89}" presName="Child" presStyleLbl="revTx" presStyleIdx="23" presStyleCnt="24">
        <dgm:presLayoutVars>
          <dgm:chMax val="0"/>
          <dgm:chPref val="0"/>
          <dgm:bulletEnabled val="1"/>
        </dgm:presLayoutVars>
      </dgm:prSet>
      <dgm:spPr/>
    </dgm:pt>
  </dgm:ptLst>
  <dgm:cxnLst>
    <dgm:cxn modelId="{54052B05-285E-4E99-A3DE-E9356B39ED3A}" srcId="{BFD21CF2-842D-4F92-9A87-BFA7674FD38E}" destId="{B1490621-B346-4FF4-971D-D02047A2113B}" srcOrd="1" destOrd="0" parTransId="{9F43BD96-CA80-4510-9576-EDCDDC778E23}" sibTransId="{EA144F28-D232-4B7F-BEFB-1539AF9B32FA}"/>
    <dgm:cxn modelId="{AB62D307-9CB2-495B-AC6E-1C0C4746D948}" srcId="{BFD21CF2-842D-4F92-9A87-BFA7674FD38E}" destId="{0E6F7344-4402-4E5F-A6A3-8D9C5EE998D7}" srcOrd="0" destOrd="0" parTransId="{650A45F7-4D7B-4668-9137-8AE9E1832F07}" sibTransId="{61A15BC2-0BCF-4142-BB9A-121A80B47142}"/>
    <dgm:cxn modelId="{F9417308-F2F6-469F-9CB6-560A5A1EBD5D}" srcId="{FFC8C16B-C12E-4FC6-9576-93E50747AAAE}" destId="{D5A63004-AA9A-4775-88FD-D70863F727E9}" srcOrd="2" destOrd="0" parTransId="{A0A14D56-F91E-4200-865A-CB6549B1974D}" sibTransId="{9D2CEFD8-3FCC-481B-AFB4-EFD8085534CF}"/>
    <dgm:cxn modelId="{3C883E0F-51AC-42D0-945F-4567339304E0}" type="presOf" srcId="{F89F8879-AD13-45EB-B864-8F3614533F28}" destId="{94C2BC12-1A03-4C66-BB15-AF49BD2363C0}" srcOrd="0" destOrd="0" presId="urn:microsoft.com/office/officeart/2008/layout/SquareAccentList"/>
    <dgm:cxn modelId="{2B852414-E8CC-470F-92DC-5889CF76E220}" type="presOf" srcId="{BFD21CF2-842D-4F92-9A87-BFA7674FD38E}" destId="{39C1CB7F-A12D-42F1-9962-9515710A320A}" srcOrd="0" destOrd="0" presId="urn:microsoft.com/office/officeart/2008/layout/SquareAccentList"/>
    <dgm:cxn modelId="{14DC0517-8AC0-4ABD-A96A-E23BDB7E560F}" type="presOf" srcId="{BDAC740A-7EBF-4326-894C-16FD8A8CE3AE}" destId="{F7734C8A-2078-462C-84E7-AC8E132CC818}" srcOrd="0" destOrd="0" presId="urn:microsoft.com/office/officeart/2008/layout/SquareAccentList"/>
    <dgm:cxn modelId="{AFE6881E-284F-4594-A1A0-5F8C613AA0AE}" srcId="{BFD21CF2-842D-4F92-9A87-BFA7674FD38E}" destId="{1D995F11-598E-4331-B881-3DBADECFA87F}" srcOrd="4" destOrd="0" parTransId="{5E381BDA-62A7-4C47-8E93-0FF205291652}" sibTransId="{FA492C9F-FC1E-4D33-8323-718EAA691D12}"/>
    <dgm:cxn modelId="{BFCBD625-B295-4F4D-BEBD-DC282D7BB040}" type="presOf" srcId="{FFC8C16B-C12E-4FC6-9576-93E50747AAAE}" destId="{8B1C923D-AA9F-49A5-BDFC-27F1103A711C}" srcOrd="0" destOrd="0" presId="urn:microsoft.com/office/officeart/2008/layout/SquareAccentList"/>
    <dgm:cxn modelId="{5E793028-8389-402A-AD7A-3E4213E98A19}" type="presOf" srcId="{98FA2D6F-C0A9-4FD9-AD45-31549CD08706}" destId="{34CDE3DF-94A6-4605-A407-2596EC7E62D9}" srcOrd="0" destOrd="0" presId="urn:microsoft.com/office/officeart/2008/layout/SquareAccentList"/>
    <dgm:cxn modelId="{95A4F531-11CF-41ED-80BA-66EC601229EA}" srcId="{41E39F4F-64BF-4707-8DCE-3A5C249EE0FF}" destId="{2320B552-E37B-404A-8F16-9D8B86F7B50F}" srcOrd="1" destOrd="0" parTransId="{2CD142A9-4D1B-4F84-BA1C-C852C9DC2F95}" sibTransId="{3E096806-AF67-42B5-8187-C1692DD6943C}"/>
    <dgm:cxn modelId="{2EFF815F-FFF3-4E08-AAD4-2AF1A572782A}" type="presOf" srcId="{098EF4A0-9278-4FEE-8EA6-4D51C22ED7F8}" destId="{C08CE125-1373-4B1B-8294-802EC17C2789}" srcOrd="0" destOrd="0" presId="urn:microsoft.com/office/officeart/2008/layout/SquareAccentList"/>
    <dgm:cxn modelId="{EC912E60-E8C0-44B2-AD8C-431217454648}" srcId="{BFD21CF2-842D-4F92-9A87-BFA7674FD38E}" destId="{342FA97C-0B70-452B-9404-361D3B14B520}" srcOrd="5" destOrd="0" parTransId="{4F2D432C-909C-48B4-BF70-15EC2468AAC1}" sibTransId="{5B46F986-8679-40AC-BD8F-6D70E37C7327}"/>
    <dgm:cxn modelId="{7A53FF60-A14B-45A8-B76B-4CF5F52F6386}" type="presOf" srcId="{CB9C8027-CED1-473E-8ADC-11AEB29A6B89}" destId="{163343CE-25B5-4AFD-B13A-8ECB61FFD542}" srcOrd="0" destOrd="0" presId="urn:microsoft.com/office/officeart/2008/layout/SquareAccentList"/>
    <dgm:cxn modelId="{0EFB2C43-A8F5-4DA7-BC76-9E5E748C19EF}" type="presOf" srcId="{B1490621-B346-4FF4-971D-D02047A2113B}" destId="{80B79ED0-7309-4A4F-AE56-EDD90C4FA4EE}" srcOrd="0" destOrd="0" presId="urn:microsoft.com/office/officeart/2008/layout/SquareAccentList"/>
    <dgm:cxn modelId="{AB997844-EF73-4C45-8427-E9A6E21EE75F}" type="presOf" srcId="{63245D6C-579B-48D9-B889-496DFA187CCB}" destId="{5B394726-FD1E-4399-B3F3-3126433BD293}" srcOrd="0" destOrd="0" presId="urn:microsoft.com/office/officeart/2008/layout/SquareAccentList"/>
    <dgm:cxn modelId="{B6C87247-E564-4BAC-A92B-553BAB33397F}" srcId="{EFCCBCBB-BFEE-41B6-8347-427A7EE1B491}" destId="{FFC8C16B-C12E-4FC6-9576-93E50747AAAE}" srcOrd="1" destOrd="0" parTransId="{B61DEEE0-EAA4-4444-833A-1BD69E62D2F2}" sibTransId="{1594847F-67B1-4475-A21E-12094737F795}"/>
    <dgm:cxn modelId="{57B3DC4C-874D-4EF0-BA9F-18B1532D9530}" type="presOf" srcId="{AF6CA465-80E9-4C71-9008-A2BA7B0C0FA3}" destId="{40670D66-192F-4339-8326-6979298D08AE}" srcOrd="0" destOrd="0" presId="urn:microsoft.com/office/officeart/2008/layout/SquareAccentList"/>
    <dgm:cxn modelId="{B36F654D-11CF-42D6-B1AA-162EA4817CCD}" srcId="{FFC8C16B-C12E-4FC6-9576-93E50747AAAE}" destId="{26DB5E4B-A68D-4C98-BA0F-E7DE4DA4014C}" srcOrd="6" destOrd="0" parTransId="{75EBD40A-424F-4CBB-B9AD-DA11DA1CDA58}" sibTransId="{FBAF059A-4ABD-4959-9F81-702CE978B109}"/>
    <dgm:cxn modelId="{1BAAAE6D-2433-4191-A373-706C987CE413}" srcId="{41E39F4F-64BF-4707-8DCE-3A5C249EE0FF}" destId="{8154E30A-7F0B-4E44-B8E9-87D5DA552D54}" srcOrd="2" destOrd="0" parTransId="{2CBCB918-99A6-4985-97AC-8956F225EF75}" sibTransId="{27A3E507-FEED-4448-97C1-B7330CFCD77F}"/>
    <dgm:cxn modelId="{1651E14E-735D-4C05-B794-3BDD845E49E3}" srcId="{FFC8C16B-C12E-4FC6-9576-93E50747AAAE}" destId="{C935B860-1E1A-404A-8A99-9A02BCF8934A}" srcOrd="5" destOrd="0" parTransId="{D75C2592-70D3-4496-BAA5-968D8062C669}" sibTransId="{9A250CC7-8DB3-432F-9CF0-B3E79916B4C1}"/>
    <dgm:cxn modelId="{BA15BF6F-C46B-4A66-8875-3D7674473E57}" type="presOf" srcId="{D933D774-36AB-4768-8F21-A9B377E60C0D}" destId="{49032A43-C131-4E77-BD5A-D8FFED4F4C60}" srcOrd="0" destOrd="0" presId="urn:microsoft.com/office/officeart/2008/layout/SquareAccentList"/>
    <dgm:cxn modelId="{7B4CFB4F-7804-4BF3-9A55-1E2D049A59FC}" type="presOf" srcId="{26DB5E4B-A68D-4C98-BA0F-E7DE4DA4014C}" destId="{3CB040A7-6259-44C9-83B3-3E57FBA83543}" srcOrd="0" destOrd="0" presId="urn:microsoft.com/office/officeart/2008/layout/SquareAccentList"/>
    <dgm:cxn modelId="{8724AC71-7C51-4A88-9305-FEDABD34F383}" type="presOf" srcId="{0E6F7344-4402-4E5F-A6A3-8D9C5EE998D7}" destId="{D7C8F31B-4E53-4564-BCEC-95E147AE0577}" srcOrd="0" destOrd="0" presId="urn:microsoft.com/office/officeart/2008/layout/SquareAccentList"/>
    <dgm:cxn modelId="{679FB772-B721-4AD4-BE2B-FEDF0DC3C20C}" type="presOf" srcId="{2429D1A7-71F0-430F-B8D3-2C71CDA0B54E}" destId="{326F5BAC-4020-4CA7-9F36-E4ED52C5BD89}" srcOrd="0" destOrd="0" presId="urn:microsoft.com/office/officeart/2008/layout/SquareAccentList"/>
    <dgm:cxn modelId="{14A6E152-AA80-461A-9280-D84908DE08B5}" type="presOf" srcId="{2320B552-E37B-404A-8F16-9D8B86F7B50F}" destId="{1E4D1B03-CFBD-43F3-A472-8E5D30E064B7}" srcOrd="0" destOrd="0" presId="urn:microsoft.com/office/officeart/2008/layout/SquareAccentList"/>
    <dgm:cxn modelId="{CF10D873-253F-4D4D-84C1-B44925C025CE}" srcId="{BFD21CF2-842D-4F92-9A87-BFA7674FD38E}" destId="{BDAC740A-7EBF-4326-894C-16FD8A8CE3AE}" srcOrd="3" destOrd="0" parTransId="{A45324F7-83DE-4AFB-929C-247DEF589CE9}" sibTransId="{C7FE4AE4-2411-452A-B5ED-C2C5E9A0098F}"/>
    <dgm:cxn modelId="{5E2D4255-B2A3-4B84-B8BD-4238FBDE989A}" type="presOf" srcId="{41E39F4F-64BF-4707-8DCE-3A5C249EE0FF}" destId="{7410A5AB-065D-4159-8CC6-9054D2CE7238}" srcOrd="0" destOrd="0" presId="urn:microsoft.com/office/officeart/2008/layout/SquareAccentList"/>
    <dgm:cxn modelId="{605E0058-ABF2-4C83-8586-1B98A52027C2}" type="presOf" srcId="{9E80543E-88C7-4AD8-8B2C-2A6A0DFA1A99}" destId="{BE0600E7-6324-496C-8F66-E293B5A39DFC}" srcOrd="0" destOrd="0" presId="urn:microsoft.com/office/officeart/2008/layout/SquareAccentList"/>
    <dgm:cxn modelId="{A0FA6C78-ADE2-4CA8-BC7B-2E5DAE1EF175}" srcId="{BFD21CF2-842D-4F92-9A87-BFA7674FD38E}" destId="{D933D774-36AB-4768-8F21-A9B377E60C0D}" srcOrd="7" destOrd="0" parTransId="{2019F1E9-F3AB-4B0B-B03A-A50A68241926}" sibTransId="{6117FDA4-87E3-4087-B7D0-5339B6081ED9}"/>
    <dgm:cxn modelId="{28277481-70EB-45CD-BF0B-31894E75DF28}" type="presOf" srcId="{D5A63004-AA9A-4775-88FD-D70863F727E9}" destId="{06A22A0E-47FA-4C66-AB7F-B1B4F4A156CC}" srcOrd="0" destOrd="0" presId="urn:microsoft.com/office/officeart/2008/layout/SquareAccentList"/>
    <dgm:cxn modelId="{100B7586-81E3-4389-9AA0-313F939A4AE1}" srcId="{BFD21CF2-842D-4F92-9A87-BFA7674FD38E}" destId="{2429D1A7-71F0-430F-B8D3-2C71CDA0B54E}" srcOrd="8" destOrd="0" parTransId="{1BCA621B-A16C-4B8B-8942-3F43AEF1823C}" sibTransId="{4EB7EC90-7ECB-4F14-A030-F5CD35068C18}"/>
    <dgm:cxn modelId="{C2268F8E-AB07-44AC-A7CB-482DFB316AEB}" type="presOf" srcId="{ADB0AB15-A5D9-4BF2-825E-9020277F89DD}" destId="{3DE2E397-286C-4CC0-AC33-42C799374FCB}" srcOrd="0" destOrd="0" presId="urn:microsoft.com/office/officeart/2008/layout/SquareAccentList"/>
    <dgm:cxn modelId="{39E8C090-9B0D-4427-9CD5-E3035CEEC9D3}" srcId="{41E39F4F-64BF-4707-8DCE-3A5C249EE0FF}" destId="{CB9C8027-CED1-473E-8ADC-11AEB29A6B89}" srcOrd="4" destOrd="0" parTransId="{3804BD55-1B69-4BC1-97EA-DB5EFA109699}" sibTransId="{B6C8A20E-8B95-497C-8CA5-D53B19EF97FE}"/>
    <dgm:cxn modelId="{35492498-EAFA-44F3-B8D2-BE5C75343C70}" type="presOf" srcId="{342FA97C-0B70-452B-9404-361D3B14B520}" destId="{46D77E84-7B92-4762-A6DE-B7E894DA6BC8}" srcOrd="0" destOrd="0" presId="urn:microsoft.com/office/officeart/2008/layout/SquareAccentList"/>
    <dgm:cxn modelId="{293DD7A6-6366-4435-8D4E-C6026463F3DE}" type="presOf" srcId="{2D26C8E2-1449-4E69-9FC4-FBDAEFC96ADB}" destId="{3806B1AA-E786-4545-B090-667227D18F1B}" srcOrd="0" destOrd="0" presId="urn:microsoft.com/office/officeart/2008/layout/SquareAccentList"/>
    <dgm:cxn modelId="{28497FAB-EA72-4425-82A0-F1D3B256CE6F}" srcId="{EFCCBCBB-BFEE-41B6-8347-427A7EE1B491}" destId="{BFD21CF2-842D-4F92-9A87-BFA7674FD38E}" srcOrd="0" destOrd="0" parTransId="{29509131-5C94-4977-8A65-8E65AE3B6C7A}" sibTransId="{E486F3F5-F203-4ED2-99FB-11580FC6C2BC}"/>
    <dgm:cxn modelId="{46376DBD-DC89-4792-BE45-592485C3690D}" srcId="{FFC8C16B-C12E-4FC6-9576-93E50747AAAE}" destId="{9E80543E-88C7-4AD8-8B2C-2A6A0DFA1A99}" srcOrd="0" destOrd="0" parTransId="{8D03102A-D895-4308-93D2-BC16C77934A3}" sibTransId="{2417946C-87B8-49BB-8D7A-299B52E06C10}"/>
    <dgm:cxn modelId="{EB2B83BE-8A1C-46A6-B628-28CB660DE02F}" srcId="{EFCCBCBB-BFEE-41B6-8347-427A7EE1B491}" destId="{41E39F4F-64BF-4707-8DCE-3A5C249EE0FF}" srcOrd="2" destOrd="0" parTransId="{F31A0FBB-45CD-4374-B33B-7096C10B6656}" sibTransId="{A8C3D034-4588-45FB-8731-5D666E7A86CF}"/>
    <dgm:cxn modelId="{E99742C6-E97B-419E-A523-65839B802FA5}" type="presOf" srcId="{1D995F11-598E-4331-B881-3DBADECFA87F}" destId="{E6E92B55-1669-4687-A0D2-5374A6404A03}" srcOrd="0" destOrd="0" presId="urn:microsoft.com/office/officeart/2008/layout/SquareAccentList"/>
    <dgm:cxn modelId="{6695EBCA-3F58-41E1-B031-A2F12BBCDC9F}" type="presOf" srcId="{EFCCBCBB-BFEE-41B6-8347-427A7EE1B491}" destId="{A929B990-ED4F-481F-A148-D0481EE2A05F}" srcOrd="0" destOrd="0" presId="urn:microsoft.com/office/officeart/2008/layout/SquareAccentList"/>
    <dgm:cxn modelId="{ADF9D5CE-7237-41E6-8BF8-7AEB3C8D3D83}" srcId="{BFD21CF2-842D-4F92-9A87-BFA7674FD38E}" destId="{AF6CA465-80E9-4C71-9008-A2BA7B0C0FA3}" srcOrd="6" destOrd="0" parTransId="{154E8516-C5E8-4791-8A0E-4232B0C466DD}" sibTransId="{505EB8A3-24AE-4873-932E-A84AE3E4E0F1}"/>
    <dgm:cxn modelId="{88BC83CF-174F-4521-9D25-82533340E9AC}" srcId="{41E39F4F-64BF-4707-8DCE-3A5C249EE0FF}" destId="{F89F8879-AD13-45EB-B864-8F3614533F28}" srcOrd="3" destOrd="0" parTransId="{FDDB01AF-E84C-4C6C-BCCE-1734880ACE13}" sibTransId="{91219426-8EA9-4619-B049-E34C6F43422B}"/>
    <dgm:cxn modelId="{713059D0-9A6F-4989-9EFC-8E4BBB493E36}" type="presOf" srcId="{8154E30A-7F0B-4E44-B8E9-87D5DA552D54}" destId="{0E095948-1BFC-45CA-9495-6108C1E9B7D3}" srcOrd="0" destOrd="0" presId="urn:microsoft.com/office/officeart/2008/layout/SquareAccentList"/>
    <dgm:cxn modelId="{5DF3BDD1-F39F-4408-AA8F-0CAE83C9199F}" srcId="{FFC8C16B-C12E-4FC6-9576-93E50747AAAE}" destId="{98FA2D6F-C0A9-4FD9-AD45-31549CD08706}" srcOrd="1" destOrd="0" parTransId="{A182E36B-B07E-452E-B1A5-8EA78E4DE8D0}" sibTransId="{058DABF8-6B24-4591-9000-B2F295488A35}"/>
    <dgm:cxn modelId="{19418AD7-7C26-4981-A3B4-79DAEF120930}" srcId="{FFC8C16B-C12E-4FC6-9576-93E50747AAAE}" destId="{098EF4A0-9278-4FEE-8EA6-4D51C22ED7F8}" srcOrd="4" destOrd="0" parTransId="{1E2AB581-D5DA-425A-AFE2-28467247A6B9}" sibTransId="{27A55A84-8219-4481-BEF3-08D99E426972}"/>
    <dgm:cxn modelId="{4CEAF0E3-4084-4685-BB18-8556722A3780}" srcId="{41E39F4F-64BF-4707-8DCE-3A5C249EE0FF}" destId="{63245D6C-579B-48D9-B889-496DFA187CCB}" srcOrd="0" destOrd="0" parTransId="{B77B8547-2D55-4573-A32E-EF68162EB906}" sibTransId="{C68E09D8-1009-48D9-8FB8-5A629E38A248}"/>
    <dgm:cxn modelId="{3C6707E9-BD2E-4591-882B-DED9F1568B1B}" srcId="{FFC8C16B-C12E-4FC6-9576-93E50747AAAE}" destId="{2D26C8E2-1449-4E69-9FC4-FBDAEFC96ADB}" srcOrd="3" destOrd="0" parTransId="{DD62A636-90A7-41AE-B3C5-8ABBF1D4949F}" sibTransId="{AA8AB332-DE26-454C-8A72-448A1A6AC098}"/>
    <dgm:cxn modelId="{5F6E0FFA-105F-4367-ABD1-FCCD2AEC371F}" srcId="{BFD21CF2-842D-4F92-9A87-BFA7674FD38E}" destId="{ADB0AB15-A5D9-4BF2-825E-9020277F89DD}" srcOrd="2" destOrd="0" parTransId="{13591B14-CCAA-48F0-BF22-B7720EFC608E}" sibTransId="{31C3D722-F481-4523-9A14-9A5595302DD2}"/>
    <dgm:cxn modelId="{8FA44AFA-9C9B-4930-8E97-9895070EF720}" type="presOf" srcId="{C935B860-1E1A-404A-8A99-9A02BCF8934A}" destId="{71A90CE6-2899-477A-A5C1-CBCDC9488782}" srcOrd="0" destOrd="0" presId="urn:microsoft.com/office/officeart/2008/layout/SquareAccentList"/>
    <dgm:cxn modelId="{D2909D09-13F2-4AFA-8841-170BA8443A53}" type="presParOf" srcId="{A929B990-ED4F-481F-A148-D0481EE2A05F}" destId="{C611A71D-362C-401E-80B2-B84F8CF99931}" srcOrd="0" destOrd="0" presId="urn:microsoft.com/office/officeart/2008/layout/SquareAccentList"/>
    <dgm:cxn modelId="{9A9949DD-EE32-421C-95A5-A61F2F3C7A49}" type="presParOf" srcId="{C611A71D-362C-401E-80B2-B84F8CF99931}" destId="{DF6B9F2E-7FD3-4014-B7A3-26A973DD337D}" srcOrd="0" destOrd="0" presId="urn:microsoft.com/office/officeart/2008/layout/SquareAccentList"/>
    <dgm:cxn modelId="{4FD51F5C-F1B8-4FED-9B35-2A7AFEE2C02F}" type="presParOf" srcId="{DF6B9F2E-7FD3-4014-B7A3-26A973DD337D}" destId="{8AEB8C8E-3F56-4CDC-97D9-DC497251E705}" srcOrd="0" destOrd="0" presId="urn:microsoft.com/office/officeart/2008/layout/SquareAccentList"/>
    <dgm:cxn modelId="{0016C49E-9B1D-42BB-B1F6-7E7A8A9132AD}" type="presParOf" srcId="{DF6B9F2E-7FD3-4014-B7A3-26A973DD337D}" destId="{F8C86AE8-CB8D-4974-8E53-C8A16F086AE8}" srcOrd="1" destOrd="0" presId="urn:microsoft.com/office/officeart/2008/layout/SquareAccentList"/>
    <dgm:cxn modelId="{62ED868B-0D20-4870-AA72-E1E7E825916E}" type="presParOf" srcId="{DF6B9F2E-7FD3-4014-B7A3-26A973DD337D}" destId="{39C1CB7F-A12D-42F1-9962-9515710A320A}" srcOrd="2" destOrd="0" presId="urn:microsoft.com/office/officeart/2008/layout/SquareAccentList"/>
    <dgm:cxn modelId="{DF1DD54C-B41A-4195-AF24-06CACABDF071}" type="presParOf" srcId="{C611A71D-362C-401E-80B2-B84F8CF99931}" destId="{F08BB611-8773-4292-A95C-0EFFF68AF9B4}" srcOrd="1" destOrd="0" presId="urn:microsoft.com/office/officeart/2008/layout/SquareAccentList"/>
    <dgm:cxn modelId="{F857A32E-09A8-4C74-A199-1128A2C49A20}" type="presParOf" srcId="{F08BB611-8773-4292-A95C-0EFFF68AF9B4}" destId="{F13A8569-0993-4EAA-8617-45A3DAE34988}" srcOrd="0" destOrd="0" presId="urn:microsoft.com/office/officeart/2008/layout/SquareAccentList"/>
    <dgm:cxn modelId="{85A279B3-B6CC-4917-B372-BDA62E0E3048}" type="presParOf" srcId="{F13A8569-0993-4EAA-8617-45A3DAE34988}" destId="{09880DB3-C3D3-441A-AD46-6E7406B63CF5}" srcOrd="0" destOrd="0" presId="urn:microsoft.com/office/officeart/2008/layout/SquareAccentList"/>
    <dgm:cxn modelId="{3C372E8A-121E-4B43-9810-F57451570CDB}" type="presParOf" srcId="{F13A8569-0993-4EAA-8617-45A3DAE34988}" destId="{D7C8F31B-4E53-4564-BCEC-95E147AE0577}" srcOrd="1" destOrd="0" presId="urn:microsoft.com/office/officeart/2008/layout/SquareAccentList"/>
    <dgm:cxn modelId="{BDCB12DF-EBE5-4954-AAA0-CE3016FF51C0}" type="presParOf" srcId="{F08BB611-8773-4292-A95C-0EFFF68AF9B4}" destId="{9BBA9297-35DC-492C-B959-26325188643A}" srcOrd="1" destOrd="0" presId="urn:microsoft.com/office/officeart/2008/layout/SquareAccentList"/>
    <dgm:cxn modelId="{30AFECB9-EBB3-4F7B-A9A5-A52403E2081D}" type="presParOf" srcId="{9BBA9297-35DC-492C-B959-26325188643A}" destId="{48EB6E72-3C86-4AF7-B922-ECA5DE95B90D}" srcOrd="0" destOrd="0" presId="urn:microsoft.com/office/officeart/2008/layout/SquareAccentList"/>
    <dgm:cxn modelId="{A818BE19-415E-4082-9A5F-0E4A0D5018E2}" type="presParOf" srcId="{9BBA9297-35DC-492C-B959-26325188643A}" destId="{80B79ED0-7309-4A4F-AE56-EDD90C4FA4EE}" srcOrd="1" destOrd="0" presId="urn:microsoft.com/office/officeart/2008/layout/SquareAccentList"/>
    <dgm:cxn modelId="{027A6A05-24D2-443C-93FB-665A0394CD11}" type="presParOf" srcId="{F08BB611-8773-4292-A95C-0EFFF68AF9B4}" destId="{B4159C89-D9E8-4A98-B5CE-2578CD0DFD55}" srcOrd="2" destOrd="0" presId="urn:microsoft.com/office/officeart/2008/layout/SquareAccentList"/>
    <dgm:cxn modelId="{6ADADEB7-D15F-4193-8047-A01D70926BF4}" type="presParOf" srcId="{B4159C89-D9E8-4A98-B5CE-2578CD0DFD55}" destId="{3C535038-47DD-4C58-AC09-9F2A49EEA036}" srcOrd="0" destOrd="0" presId="urn:microsoft.com/office/officeart/2008/layout/SquareAccentList"/>
    <dgm:cxn modelId="{356AE22F-32E2-4D3D-BE93-7054B256966A}" type="presParOf" srcId="{B4159C89-D9E8-4A98-B5CE-2578CD0DFD55}" destId="{3DE2E397-286C-4CC0-AC33-42C799374FCB}" srcOrd="1" destOrd="0" presId="urn:microsoft.com/office/officeart/2008/layout/SquareAccentList"/>
    <dgm:cxn modelId="{17BF1DF7-F9E2-406A-AE57-12E25A33B1B9}" type="presParOf" srcId="{F08BB611-8773-4292-A95C-0EFFF68AF9B4}" destId="{7147A6F7-4E27-4D20-B5A9-D256FE5E2FB2}" srcOrd="3" destOrd="0" presId="urn:microsoft.com/office/officeart/2008/layout/SquareAccentList"/>
    <dgm:cxn modelId="{DD40A9B4-17ED-41B2-AE14-B4FA1212DE53}" type="presParOf" srcId="{7147A6F7-4E27-4D20-B5A9-D256FE5E2FB2}" destId="{E0F9825C-0611-43A2-93CB-A75166F9DE62}" srcOrd="0" destOrd="0" presId="urn:microsoft.com/office/officeart/2008/layout/SquareAccentList"/>
    <dgm:cxn modelId="{A68014E7-CAAB-4EB5-80C7-01237AB35695}" type="presParOf" srcId="{7147A6F7-4E27-4D20-B5A9-D256FE5E2FB2}" destId="{F7734C8A-2078-462C-84E7-AC8E132CC818}" srcOrd="1" destOrd="0" presId="urn:microsoft.com/office/officeart/2008/layout/SquareAccentList"/>
    <dgm:cxn modelId="{EE3D3387-311F-4270-851F-21F274DCD681}" type="presParOf" srcId="{F08BB611-8773-4292-A95C-0EFFF68AF9B4}" destId="{E8DDE3D5-CA4D-457E-9D69-309F33DB5F28}" srcOrd="4" destOrd="0" presId="urn:microsoft.com/office/officeart/2008/layout/SquareAccentList"/>
    <dgm:cxn modelId="{6889AD01-B618-4271-B52E-200A8E49F49F}" type="presParOf" srcId="{E8DDE3D5-CA4D-457E-9D69-309F33DB5F28}" destId="{22B43FCC-9201-47C7-B845-523425C4138E}" srcOrd="0" destOrd="0" presId="urn:microsoft.com/office/officeart/2008/layout/SquareAccentList"/>
    <dgm:cxn modelId="{A797972D-A92F-40A3-9EF3-5539BB3825C5}" type="presParOf" srcId="{E8DDE3D5-CA4D-457E-9D69-309F33DB5F28}" destId="{E6E92B55-1669-4687-A0D2-5374A6404A03}" srcOrd="1" destOrd="0" presId="urn:microsoft.com/office/officeart/2008/layout/SquareAccentList"/>
    <dgm:cxn modelId="{7DA11BF5-83D3-4BE0-B0E5-03E277A57A1E}" type="presParOf" srcId="{F08BB611-8773-4292-A95C-0EFFF68AF9B4}" destId="{1B19C0C0-D29B-4FED-A079-B5ADFB337FC4}" srcOrd="5" destOrd="0" presId="urn:microsoft.com/office/officeart/2008/layout/SquareAccentList"/>
    <dgm:cxn modelId="{3E9227EE-D01F-4F72-A5E1-E1FB38442512}" type="presParOf" srcId="{1B19C0C0-D29B-4FED-A079-B5ADFB337FC4}" destId="{EF115A3F-E545-4A1E-9B36-FBF01AF99879}" srcOrd="0" destOrd="0" presId="urn:microsoft.com/office/officeart/2008/layout/SquareAccentList"/>
    <dgm:cxn modelId="{2A4130CE-5BAD-4255-97FB-C65A86EAA5D6}" type="presParOf" srcId="{1B19C0C0-D29B-4FED-A079-B5ADFB337FC4}" destId="{46D77E84-7B92-4762-A6DE-B7E894DA6BC8}" srcOrd="1" destOrd="0" presId="urn:microsoft.com/office/officeart/2008/layout/SquareAccentList"/>
    <dgm:cxn modelId="{1CC3F241-C8E4-4D5E-9615-5E203666A89B}" type="presParOf" srcId="{F08BB611-8773-4292-A95C-0EFFF68AF9B4}" destId="{6D2D31AE-D8C8-412E-8F99-414118FF9ACD}" srcOrd="6" destOrd="0" presId="urn:microsoft.com/office/officeart/2008/layout/SquareAccentList"/>
    <dgm:cxn modelId="{B83AE835-0E63-4773-BDAD-5BEE2DEDE87C}" type="presParOf" srcId="{6D2D31AE-D8C8-412E-8F99-414118FF9ACD}" destId="{173B1191-D0CE-4122-BD25-2B59EE6880B8}" srcOrd="0" destOrd="0" presId="urn:microsoft.com/office/officeart/2008/layout/SquareAccentList"/>
    <dgm:cxn modelId="{5C4FF2CC-1E67-4F29-A437-DCAE93797164}" type="presParOf" srcId="{6D2D31AE-D8C8-412E-8F99-414118FF9ACD}" destId="{40670D66-192F-4339-8326-6979298D08AE}" srcOrd="1" destOrd="0" presId="urn:microsoft.com/office/officeart/2008/layout/SquareAccentList"/>
    <dgm:cxn modelId="{B32CCA66-DC7B-4C57-871C-4010BC370B23}" type="presParOf" srcId="{F08BB611-8773-4292-A95C-0EFFF68AF9B4}" destId="{1B19E07B-CFE0-454F-8358-364340C1DDBB}" srcOrd="7" destOrd="0" presId="urn:microsoft.com/office/officeart/2008/layout/SquareAccentList"/>
    <dgm:cxn modelId="{EBDA371C-702B-4764-BAC6-2C50B641ECD3}" type="presParOf" srcId="{1B19E07B-CFE0-454F-8358-364340C1DDBB}" destId="{F7F21BE0-77CD-434B-895F-07E98E152D9E}" srcOrd="0" destOrd="0" presId="urn:microsoft.com/office/officeart/2008/layout/SquareAccentList"/>
    <dgm:cxn modelId="{D4ACB87E-9CF3-45A4-AD42-20D6A47AA807}" type="presParOf" srcId="{1B19E07B-CFE0-454F-8358-364340C1DDBB}" destId="{49032A43-C131-4E77-BD5A-D8FFED4F4C60}" srcOrd="1" destOrd="0" presId="urn:microsoft.com/office/officeart/2008/layout/SquareAccentList"/>
    <dgm:cxn modelId="{35349D98-B614-4777-8A7D-FF934DFF7BBE}" type="presParOf" srcId="{F08BB611-8773-4292-A95C-0EFFF68AF9B4}" destId="{598511BA-1F4F-4762-8B2D-396CB56BD2E6}" srcOrd="8" destOrd="0" presId="urn:microsoft.com/office/officeart/2008/layout/SquareAccentList"/>
    <dgm:cxn modelId="{A45A1BDD-3D40-467E-A98B-A98208ADFDC3}" type="presParOf" srcId="{598511BA-1F4F-4762-8B2D-396CB56BD2E6}" destId="{3AF1A02E-D637-469F-8064-0199112B44F5}" srcOrd="0" destOrd="0" presId="urn:microsoft.com/office/officeart/2008/layout/SquareAccentList"/>
    <dgm:cxn modelId="{6397228D-E30E-4C28-8DA2-4AA49E684AB5}" type="presParOf" srcId="{598511BA-1F4F-4762-8B2D-396CB56BD2E6}" destId="{326F5BAC-4020-4CA7-9F36-E4ED52C5BD89}" srcOrd="1" destOrd="0" presId="urn:microsoft.com/office/officeart/2008/layout/SquareAccentList"/>
    <dgm:cxn modelId="{14DD14CB-2EB2-4592-A01F-D144BDB370C8}" type="presParOf" srcId="{A929B990-ED4F-481F-A148-D0481EE2A05F}" destId="{AB4423A2-8599-488A-8201-E60234C7552C}" srcOrd="1" destOrd="0" presId="urn:microsoft.com/office/officeart/2008/layout/SquareAccentList"/>
    <dgm:cxn modelId="{80D17A99-83BE-4762-8B17-8D4A342279ED}" type="presParOf" srcId="{AB4423A2-8599-488A-8201-E60234C7552C}" destId="{F816486A-9A51-485F-9767-3A471D799B9E}" srcOrd="0" destOrd="0" presId="urn:microsoft.com/office/officeart/2008/layout/SquareAccentList"/>
    <dgm:cxn modelId="{6075A559-D5C1-4D55-9F21-82D2CA65BA35}" type="presParOf" srcId="{F816486A-9A51-485F-9767-3A471D799B9E}" destId="{2EA13635-321A-4AAC-B481-759634300427}" srcOrd="0" destOrd="0" presId="urn:microsoft.com/office/officeart/2008/layout/SquareAccentList"/>
    <dgm:cxn modelId="{B74BA007-88C1-4C05-AAAE-1F0AEA34C77E}" type="presParOf" srcId="{F816486A-9A51-485F-9767-3A471D799B9E}" destId="{6FD7B65B-2F0D-4B31-A935-A56477FF15C3}" srcOrd="1" destOrd="0" presId="urn:microsoft.com/office/officeart/2008/layout/SquareAccentList"/>
    <dgm:cxn modelId="{5970B18B-FA32-4BDE-B7D4-71CDA2E7A96E}" type="presParOf" srcId="{F816486A-9A51-485F-9767-3A471D799B9E}" destId="{8B1C923D-AA9F-49A5-BDFC-27F1103A711C}" srcOrd="2" destOrd="0" presId="urn:microsoft.com/office/officeart/2008/layout/SquareAccentList"/>
    <dgm:cxn modelId="{8A0316C8-A4DD-4AC3-A76B-6199EFE1CC37}" type="presParOf" srcId="{AB4423A2-8599-488A-8201-E60234C7552C}" destId="{99DE5D14-5C5F-4FB4-B663-40BE53EF486F}" srcOrd="1" destOrd="0" presId="urn:microsoft.com/office/officeart/2008/layout/SquareAccentList"/>
    <dgm:cxn modelId="{6A8E4E82-4511-4E89-9D34-54B53301935F}" type="presParOf" srcId="{99DE5D14-5C5F-4FB4-B663-40BE53EF486F}" destId="{6645D738-9548-4F92-8089-E2DC73D1C68B}" srcOrd="0" destOrd="0" presId="urn:microsoft.com/office/officeart/2008/layout/SquareAccentList"/>
    <dgm:cxn modelId="{EE1908E8-A4B9-47F0-9EFC-CBCBB6AA88F8}" type="presParOf" srcId="{6645D738-9548-4F92-8089-E2DC73D1C68B}" destId="{1D1CB94B-22E7-4BB8-AC97-3BE5AA56D827}" srcOrd="0" destOrd="0" presId="urn:microsoft.com/office/officeart/2008/layout/SquareAccentList"/>
    <dgm:cxn modelId="{A4A8560B-0DA9-46CA-B82D-BCD3A81CE0E2}" type="presParOf" srcId="{6645D738-9548-4F92-8089-E2DC73D1C68B}" destId="{BE0600E7-6324-496C-8F66-E293B5A39DFC}" srcOrd="1" destOrd="0" presId="urn:microsoft.com/office/officeart/2008/layout/SquareAccentList"/>
    <dgm:cxn modelId="{05611FFE-96A5-42F3-88D3-295C17695C58}" type="presParOf" srcId="{99DE5D14-5C5F-4FB4-B663-40BE53EF486F}" destId="{A6AE09A2-040B-42FE-8529-C621D4916430}" srcOrd="1" destOrd="0" presId="urn:microsoft.com/office/officeart/2008/layout/SquareAccentList"/>
    <dgm:cxn modelId="{9FB0B8A1-7F17-40DF-8C2D-D87C58E50481}" type="presParOf" srcId="{A6AE09A2-040B-42FE-8529-C621D4916430}" destId="{26830E25-3765-48AF-80FE-2B2AD5972DF4}" srcOrd="0" destOrd="0" presId="urn:microsoft.com/office/officeart/2008/layout/SquareAccentList"/>
    <dgm:cxn modelId="{CD944C93-012E-4AF8-A901-E5C67EBEE323}" type="presParOf" srcId="{A6AE09A2-040B-42FE-8529-C621D4916430}" destId="{34CDE3DF-94A6-4605-A407-2596EC7E62D9}" srcOrd="1" destOrd="0" presId="urn:microsoft.com/office/officeart/2008/layout/SquareAccentList"/>
    <dgm:cxn modelId="{5DCFA40F-13AF-416D-A1B2-578400C7EBC6}" type="presParOf" srcId="{99DE5D14-5C5F-4FB4-B663-40BE53EF486F}" destId="{0192C6BC-63EB-40BC-9EE5-0A1AAF9AC6D5}" srcOrd="2" destOrd="0" presId="urn:microsoft.com/office/officeart/2008/layout/SquareAccentList"/>
    <dgm:cxn modelId="{6D07AD94-D9CE-48F7-BDAC-C5B75FDF31A8}" type="presParOf" srcId="{0192C6BC-63EB-40BC-9EE5-0A1AAF9AC6D5}" destId="{AB80749D-55B9-4EB1-8DB1-81149B30C952}" srcOrd="0" destOrd="0" presId="urn:microsoft.com/office/officeart/2008/layout/SquareAccentList"/>
    <dgm:cxn modelId="{DBE419CA-AB31-4C0B-A5F1-9A4AB9889B27}" type="presParOf" srcId="{0192C6BC-63EB-40BC-9EE5-0A1AAF9AC6D5}" destId="{06A22A0E-47FA-4C66-AB7F-B1B4F4A156CC}" srcOrd="1" destOrd="0" presId="urn:microsoft.com/office/officeart/2008/layout/SquareAccentList"/>
    <dgm:cxn modelId="{13C27553-5650-472C-A8D2-407F68296385}" type="presParOf" srcId="{99DE5D14-5C5F-4FB4-B663-40BE53EF486F}" destId="{1E59AE31-334C-4775-8970-1E56D053A1AE}" srcOrd="3" destOrd="0" presId="urn:microsoft.com/office/officeart/2008/layout/SquareAccentList"/>
    <dgm:cxn modelId="{F8854FA1-DA00-48D3-AE0B-C2565C331E56}" type="presParOf" srcId="{1E59AE31-334C-4775-8970-1E56D053A1AE}" destId="{3DE5C6C6-A747-434E-AD54-DD302ABA1BAF}" srcOrd="0" destOrd="0" presId="urn:microsoft.com/office/officeart/2008/layout/SquareAccentList"/>
    <dgm:cxn modelId="{CF29C0AD-D7BE-45D4-8F25-738B41127A30}" type="presParOf" srcId="{1E59AE31-334C-4775-8970-1E56D053A1AE}" destId="{3806B1AA-E786-4545-B090-667227D18F1B}" srcOrd="1" destOrd="0" presId="urn:microsoft.com/office/officeart/2008/layout/SquareAccentList"/>
    <dgm:cxn modelId="{D1039705-E5AB-4DAB-B3F9-6CDAA6601A5C}" type="presParOf" srcId="{99DE5D14-5C5F-4FB4-B663-40BE53EF486F}" destId="{DBF31EED-C6B1-454C-AC3C-3C1525CFAEE7}" srcOrd="4" destOrd="0" presId="urn:microsoft.com/office/officeart/2008/layout/SquareAccentList"/>
    <dgm:cxn modelId="{390F84A6-7EB5-4D64-8FD6-3D7A60AD3B43}" type="presParOf" srcId="{DBF31EED-C6B1-454C-AC3C-3C1525CFAEE7}" destId="{280FD14A-2753-4683-9D9A-B332F2233574}" srcOrd="0" destOrd="0" presId="urn:microsoft.com/office/officeart/2008/layout/SquareAccentList"/>
    <dgm:cxn modelId="{A95E6A9A-ACB5-4F4A-B984-C01FDF284F00}" type="presParOf" srcId="{DBF31EED-C6B1-454C-AC3C-3C1525CFAEE7}" destId="{C08CE125-1373-4B1B-8294-802EC17C2789}" srcOrd="1" destOrd="0" presId="urn:microsoft.com/office/officeart/2008/layout/SquareAccentList"/>
    <dgm:cxn modelId="{25CABE7A-7156-4F15-981C-4DDC30E0D2D4}" type="presParOf" srcId="{99DE5D14-5C5F-4FB4-B663-40BE53EF486F}" destId="{474168E8-0C1A-41DB-8883-1F7095C816FB}" srcOrd="5" destOrd="0" presId="urn:microsoft.com/office/officeart/2008/layout/SquareAccentList"/>
    <dgm:cxn modelId="{DAC85F81-E9CD-4AF8-ADE2-5C436076EFE1}" type="presParOf" srcId="{474168E8-0C1A-41DB-8883-1F7095C816FB}" destId="{435E27F6-48C9-4844-AAB7-3F9F6AC569C5}" srcOrd="0" destOrd="0" presId="urn:microsoft.com/office/officeart/2008/layout/SquareAccentList"/>
    <dgm:cxn modelId="{BDF73D44-B25A-42EA-A3DE-ADB020E03D61}" type="presParOf" srcId="{474168E8-0C1A-41DB-8883-1F7095C816FB}" destId="{71A90CE6-2899-477A-A5C1-CBCDC9488782}" srcOrd="1" destOrd="0" presId="urn:microsoft.com/office/officeart/2008/layout/SquareAccentList"/>
    <dgm:cxn modelId="{CF56A66B-46C8-4301-843C-4F2066FBED02}" type="presParOf" srcId="{99DE5D14-5C5F-4FB4-B663-40BE53EF486F}" destId="{C72DA133-AA8D-493C-80B2-2BD40ECDF3E1}" srcOrd="6" destOrd="0" presId="urn:microsoft.com/office/officeart/2008/layout/SquareAccentList"/>
    <dgm:cxn modelId="{F9D20665-17F9-437D-A582-4F8F7C2D2AE7}" type="presParOf" srcId="{C72DA133-AA8D-493C-80B2-2BD40ECDF3E1}" destId="{88C06C29-F023-46BC-9FC3-E8D196BFA922}" srcOrd="0" destOrd="0" presId="urn:microsoft.com/office/officeart/2008/layout/SquareAccentList"/>
    <dgm:cxn modelId="{686750E1-81FC-43A8-86D7-BCD734D3DBF9}" type="presParOf" srcId="{C72DA133-AA8D-493C-80B2-2BD40ECDF3E1}" destId="{3CB040A7-6259-44C9-83B3-3E57FBA83543}" srcOrd="1" destOrd="0" presId="urn:microsoft.com/office/officeart/2008/layout/SquareAccentList"/>
    <dgm:cxn modelId="{483101A1-DDCD-4B15-9C82-A7393A4E3193}" type="presParOf" srcId="{A929B990-ED4F-481F-A148-D0481EE2A05F}" destId="{ACC79233-1430-4C9E-9E67-42E84EFC5E68}" srcOrd="2" destOrd="0" presId="urn:microsoft.com/office/officeart/2008/layout/SquareAccentList"/>
    <dgm:cxn modelId="{3CE862D1-4738-4F60-A575-6A5C7E586FFF}" type="presParOf" srcId="{ACC79233-1430-4C9E-9E67-42E84EFC5E68}" destId="{921C7972-0193-41C2-A010-C7757327CF41}" srcOrd="0" destOrd="0" presId="urn:microsoft.com/office/officeart/2008/layout/SquareAccentList"/>
    <dgm:cxn modelId="{7BE17401-E61C-43B9-AB07-A58F9878C390}" type="presParOf" srcId="{921C7972-0193-41C2-A010-C7757327CF41}" destId="{C5D00B71-209E-4096-BF60-B883549CFCEE}" srcOrd="0" destOrd="0" presId="urn:microsoft.com/office/officeart/2008/layout/SquareAccentList"/>
    <dgm:cxn modelId="{224B6EF5-8932-4D2E-BBB3-C0BF3B3C3B4D}" type="presParOf" srcId="{921C7972-0193-41C2-A010-C7757327CF41}" destId="{93634F43-ABE3-4288-B6D0-EDF30CFEEBDB}" srcOrd="1" destOrd="0" presId="urn:microsoft.com/office/officeart/2008/layout/SquareAccentList"/>
    <dgm:cxn modelId="{0963839D-A532-419A-8A26-7651CA97E1BE}" type="presParOf" srcId="{921C7972-0193-41C2-A010-C7757327CF41}" destId="{7410A5AB-065D-4159-8CC6-9054D2CE7238}" srcOrd="2" destOrd="0" presId="urn:microsoft.com/office/officeart/2008/layout/SquareAccentList"/>
    <dgm:cxn modelId="{1877425E-5211-414F-9146-6EEBD5CC0EAF}" type="presParOf" srcId="{ACC79233-1430-4C9E-9E67-42E84EFC5E68}" destId="{56ED9299-821C-406B-B86C-BE1F257F7C0F}" srcOrd="1" destOrd="0" presId="urn:microsoft.com/office/officeart/2008/layout/SquareAccentList"/>
    <dgm:cxn modelId="{AEC7619E-4163-4FC7-BF08-B139ECD25EF8}" type="presParOf" srcId="{56ED9299-821C-406B-B86C-BE1F257F7C0F}" destId="{80417A38-8C63-4725-B44D-382AD854B549}" srcOrd="0" destOrd="0" presId="urn:microsoft.com/office/officeart/2008/layout/SquareAccentList"/>
    <dgm:cxn modelId="{C99909B7-9236-4C90-BF85-F37A10F2271A}" type="presParOf" srcId="{80417A38-8C63-4725-B44D-382AD854B549}" destId="{B6D74250-2915-4E43-919B-D39263BCB745}" srcOrd="0" destOrd="0" presId="urn:microsoft.com/office/officeart/2008/layout/SquareAccentList"/>
    <dgm:cxn modelId="{D11DFBB0-723F-487A-8B06-766D55772AF1}" type="presParOf" srcId="{80417A38-8C63-4725-B44D-382AD854B549}" destId="{5B394726-FD1E-4399-B3F3-3126433BD293}" srcOrd="1" destOrd="0" presId="urn:microsoft.com/office/officeart/2008/layout/SquareAccentList"/>
    <dgm:cxn modelId="{DD88A7B2-D600-4389-A04E-90525EAD3E58}" type="presParOf" srcId="{56ED9299-821C-406B-B86C-BE1F257F7C0F}" destId="{E7EC6871-EE4D-4F14-AC75-6CA1B527D73B}" srcOrd="1" destOrd="0" presId="urn:microsoft.com/office/officeart/2008/layout/SquareAccentList"/>
    <dgm:cxn modelId="{ABBBE546-AE55-4D1B-A842-1CB88BBCA362}" type="presParOf" srcId="{E7EC6871-EE4D-4F14-AC75-6CA1B527D73B}" destId="{B237E0FE-C9D1-4AEC-B6BC-7E5830052F92}" srcOrd="0" destOrd="0" presId="urn:microsoft.com/office/officeart/2008/layout/SquareAccentList"/>
    <dgm:cxn modelId="{5FA6B27C-3EAC-4DB1-90AB-D49162BB2E70}" type="presParOf" srcId="{E7EC6871-EE4D-4F14-AC75-6CA1B527D73B}" destId="{1E4D1B03-CFBD-43F3-A472-8E5D30E064B7}" srcOrd="1" destOrd="0" presId="urn:microsoft.com/office/officeart/2008/layout/SquareAccentList"/>
    <dgm:cxn modelId="{66E6FC90-B1C4-44C7-8417-99D441DEB2FB}" type="presParOf" srcId="{56ED9299-821C-406B-B86C-BE1F257F7C0F}" destId="{09175224-55ED-48E0-840D-509EEEA30D0F}" srcOrd="2" destOrd="0" presId="urn:microsoft.com/office/officeart/2008/layout/SquareAccentList"/>
    <dgm:cxn modelId="{F67A0AF4-6E4D-4685-9D84-1EAF1E63BFD6}" type="presParOf" srcId="{09175224-55ED-48E0-840D-509EEEA30D0F}" destId="{A880B245-FFDE-4746-83F9-634D89F9CFA4}" srcOrd="0" destOrd="0" presId="urn:microsoft.com/office/officeart/2008/layout/SquareAccentList"/>
    <dgm:cxn modelId="{FFFC6453-A7DC-4715-8D59-8ECE7365D870}" type="presParOf" srcId="{09175224-55ED-48E0-840D-509EEEA30D0F}" destId="{0E095948-1BFC-45CA-9495-6108C1E9B7D3}" srcOrd="1" destOrd="0" presId="urn:microsoft.com/office/officeart/2008/layout/SquareAccentList"/>
    <dgm:cxn modelId="{4E80153F-964E-46DD-BEB8-DAB936A73A50}" type="presParOf" srcId="{56ED9299-821C-406B-B86C-BE1F257F7C0F}" destId="{9D9E170E-6B8D-4C11-838F-1DEAF1A87678}" srcOrd="3" destOrd="0" presId="urn:microsoft.com/office/officeart/2008/layout/SquareAccentList"/>
    <dgm:cxn modelId="{0F6129F2-C099-4794-834C-49592F5C7450}" type="presParOf" srcId="{9D9E170E-6B8D-4C11-838F-1DEAF1A87678}" destId="{022D0509-DE89-4D6A-AA89-FFDBC867D590}" srcOrd="0" destOrd="0" presId="urn:microsoft.com/office/officeart/2008/layout/SquareAccentList"/>
    <dgm:cxn modelId="{4107BF8E-950D-4C69-8FC2-6F4279ECA7A1}" type="presParOf" srcId="{9D9E170E-6B8D-4C11-838F-1DEAF1A87678}" destId="{94C2BC12-1A03-4C66-BB15-AF49BD2363C0}" srcOrd="1" destOrd="0" presId="urn:microsoft.com/office/officeart/2008/layout/SquareAccentList"/>
    <dgm:cxn modelId="{0FE03449-3D4D-40DD-B58B-9B339CCCE92E}" type="presParOf" srcId="{56ED9299-821C-406B-B86C-BE1F257F7C0F}" destId="{D0659D29-3AE3-4E31-97D6-533B52481487}" srcOrd="4" destOrd="0" presId="urn:microsoft.com/office/officeart/2008/layout/SquareAccentList"/>
    <dgm:cxn modelId="{9A6385B9-1CE9-40DC-8BCE-E914DFCDFC8F}" type="presParOf" srcId="{D0659D29-3AE3-4E31-97D6-533B52481487}" destId="{1664F2F3-284E-4B7E-B46D-35E5BA15D1DE}" srcOrd="0" destOrd="0" presId="urn:microsoft.com/office/officeart/2008/layout/SquareAccentList"/>
    <dgm:cxn modelId="{8F5A9C0B-CC18-4B33-BC83-9050A97A4098}" type="presParOf" srcId="{D0659D29-3AE3-4E31-97D6-533B52481487}" destId="{163343CE-25B5-4AFD-B13A-8ECB61FFD542}"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B8C8E-3F56-4CDC-97D9-DC497251E705}">
      <dsp:nvSpPr>
        <dsp:cNvPr id="0" name=""/>
        <dsp:cNvSpPr/>
      </dsp:nvSpPr>
      <dsp:spPr>
        <a:xfrm>
          <a:off x="1770" y="906976"/>
          <a:ext cx="4291477" cy="504879"/>
        </a:xfrm>
        <a:prstGeom prst="rect">
          <a:avLst/>
        </a:prstGeom>
        <a:solidFill>
          <a:schemeClr val="accent2">
            <a:lumMod val="40000"/>
            <a:lumOff val="60000"/>
          </a:schemeClr>
        </a:solidFill>
        <a:ln w="25400" cap="flat" cmpd="sng" algn="ctr">
          <a:solidFill>
            <a:schemeClr val="accent2">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F8C86AE8-CB8D-4974-8E53-C8A16F086AE8}">
      <dsp:nvSpPr>
        <dsp:cNvPr id="0" name=""/>
        <dsp:cNvSpPr/>
      </dsp:nvSpPr>
      <dsp:spPr>
        <a:xfrm>
          <a:off x="65145" y="1144990"/>
          <a:ext cx="188517" cy="218464"/>
        </a:xfrm>
        <a:prstGeom prst="rect">
          <a:avLst/>
        </a:prstGeom>
        <a:solidFill>
          <a:schemeClr val="tx2">
            <a:lumMod val="20000"/>
            <a:lumOff val="80000"/>
            <a:alpha val="9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39C1CB7F-A12D-42F1-9962-9515710A320A}">
      <dsp:nvSpPr>
        <dsp:cNvPr id="0" name=""/>
        <dsp:cNvSpPr/>
      </dsp:nvSpPr>
      <dsp:spPr>
        <a:xfrm>
          <a:off x="1770" y="0"/>
          <a:ext cx="4291477" cy="906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Vokietija</a:t>
          </a:r>
        </a:p>
      </dsp:txBody>
      <dsp:txXfrm>
        <a:off x="1770" y="0"/>
        <a:ext cx="4291477" cy="906976"/>
      </dsp:txXfrm>
    </dsp:sp>
    <dsp:sp modelId="{09880DB3-C3D3-441A-AD46-6E7406B63CF5}">
      <dsp:nvSpPr>
        <dsp:cNvPr id="0" name=""/>
        <dsp:cNvSpPr/>
      </dsp:nvSpPr>
      <dsp:spPr>
        <a:xfrm>
          <a:off x="1770" y="1879867"/>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D7C8F31B-4E53-4564-BCEC-95E147AE0577}">
      <dsp:nvSpPr>
        <dsp:cNvPr id="0" name=""/>
        <dsp:cNvSpPr/>
      </dsp:nvSpPr>
      <dsp:spPr>
        <a:xfrm>
          <a:off x="238800" y="1621661"/>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cs typeface="Times New Roman"/>
            </a:rPr>
            <a:t>Taika ir demokratijos ir pilietinės visuomenės stiprinimas</a:t>
          </a:r>
          <a:endParaRPr lang="lt-LT" sz="2000" kern="1200" dirty="0">
            <a:latin typeface="Verdana" panose="020B0604030504040204" pitchFamily="34" charset="0"/>
            <a:ea typeface="Verdana" panose="020B0604030504040204" pitchFamily="34" charset="0"/>
          </a:endParaRPr>
        </a:p>
      </dsp:txBody>
      <dsp:txXfrm>
        <a:off x="238800" y="1621661"/>
        <a:ext cx="3991074" cy="734871"/>
      </dsp:txXfrm>
    </dsp:sp>
    <dsp:sp modelId="{48EB6E72-3C86-4AF7-B922-ECA5DE95B90D}">
      <dsp:nvSpPr>
        <dsp:cNvPr id="0" name=""/>
        <dsp:cNvSpPr/>
      </dsp:nvSpPr>
      <dsp:spPr>
        <a:xfrm>
          <a:off x="1770" y="2614738"/>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80B79ED0-7309-4A4F-AE56-EDD90C4FA4EE}">
      <dsp:nvSpPr>
        <dsp:cNvPr id="0" name=""/>
        <dsp:cNvSpPr/>
      </dsp:nvSpPr>
      <dsp:spPr>
        <a:xfrm>
          <a:off x="238800" y="2356532"/>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cs typeface="Times New Roman"/>
            </a:rPr>
            <a:t>Skurdo mažinimas</a:t>
          </a:r>
          <a:endParaRPr lang="lt-LT" sz="2000" kern="1200" dirty="0">
            <a:latin typeface="Verdana" panose="020B0604030504040204" pitchFamily="34" charset="0"/>
            <a:ea typeface="Verdana" panose="020B0604030504040204" pitchFamily="34" charset="0"/>
          </a:endParaRPr>
        </a:p>
      </dsp:txBody>
      <dsp:txXfrm>
        <a:off x="238800" y="2356532"/>
        <a:ext cx="3991074" cy="734871"/>
      </dsp:txXfrm>
    </dsp:sp>
    <dsp:sp modelId="{3C535038-47DD-4C58-AC09-9F2A49EEA036}">
      <dsp:nvSpPr>
        <dsp:cNvPr id="0" name=""/>
        <dsp:cNvSpPr/>
      </dsp:nvSpPr>
      <dsp:spPr>
        <a:xfrm>
          <a:off x="1770" y="3349609"/>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3DE2E397-286C-4CC0-AC33-42C799374FCB}">
      <dsp:nvSpPr>
        <dsp:cNvPr id="0" name=""/>
        <dsp:cNvSpPr/>
      </dsp:nvSpPr>
      <dsp:spPr>
        <a:xfrm>
          <a:off x="238800" y="3091403"/>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Font typeface="Arial"/>
            <a:buNone/>
          </a:pPr>
          <a:r>
            <a:rPr lang="lt-LT" sz="2000" kern="1200" dirty="0">
              <a:latin typeface="Verdana" panose="020B0604030504040204" pitchFamily="34" charset="0"/>
              <a:ea typeface="Verdana" panose="020B0604030504040204" pitchFamily="34" charset="0"/>
              <a:cs typeface="Times New Roman"/>
            </a:rPr>
            <a:t>Lyčių lygybė</a:t>
          </a:r>
          <a:endParaRPr lang="lt-LT" sz="2000" kern="1200" dirty="0">
            <a:latin typeface="Verdana" panose="020B0604030504040204" pitchFamily="34" charset="0"/>
            <a:ea typeface="Verdana" panose="020B0604030504040204" pitchFamily="34" charset="0"/>
          </a:endParaRPr>
        </a:p>
      </dsp:txBody>
      <dsp:txXfrm>
        <a:off x="238800" y="3091403"/>
        <a:ext cx="3991074" cy="734871"/>
      </dsp:txXfrm>
    </dsp:sp>
    <dsp:sp modelId="{E0F9825C-0611-43A2-93CB-A75166F9DE62}">
      <dsp:nvSpPr>
        <dsp:cNvPr id="0" name=""/>
        <dsp:cNvSpPr/>
      </dsp:nvSpPr>
      <dsp:spPr>
        <a:xfrm>
          <a:off x="1770" y="4084480"/>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F7734C8A-2078-462C-84E7-AC8E132CC818}">
      <dsp:nvSpPr>
        <dsp:cNvPr id="0" name=""/>
        <dsp:cNvSpPr/>
      </dsp:nvSpPr>
      <dsp:spPr>
        <a:xfrm>
          <a:off x="238800" y="3826274"/>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cs typeface="+mn-lt"/>
            </a:rPr>
            <a:t>Švietimas ir profesinis mokymas</a:t>
          </a:r>
        </a:p>
      </dsp:txBody>
      <dsp:txXfrm>
        <a:off x="238800" y="3826274"/>
        <a:ext cx="3991074" cy="734871"/>
      </dsp:txXfrm>
    </dsp:sp>
    <dsp:sp modelId="{22B43FCC-9201-47C7-B845-523425C4138E}">
      <dsp:nvSpPr>
        <dsp:cNvPr id="0" name=""/>
        <dsp:cNvSpPr/>
      </dsp:nvSpPr>
      <dsp:spPr>
        <a:xfrm>
          <a:off x="1770" y="4819351"/>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E6E92B55-1669-4687-A0D2-5374A6404A03}">
      <dsp:nvSpPr>
        <dsp:cNvPr id="0" name=""/>
        <dsp:cNvSpPr/>
      </dsp:nvSpPr>
      <dsp:spPr>
        <a:xfrm>
          <a:off x="238800" y="4561146"/>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cs typeface="+mn-lt"/>
            </a:rPr>
            <a:t>Tvarus vystymasis</a:t>
          </a:r>
        </a:p>
      </dsp:txBody>
      <dsp:txXfrm>
        <a:off x="238800" y="4561146"/>
        <a:ext cx="3991074" cy="734871"/>
      </dsp:txXfrm>
    </dsp:sp>
    <dsp:sp modelId="{EF115A3F-E545-4A1E-9B36-FBF01AF99879}">
      <dsp:nvSpPr>
        <dsp:cNvPr id="0" name=""/>
        <dsp:cNvSpPr/>
      </dsp:nvSpPr>
      <dsp:spPr>
        <a:xfrm>
          <a:off x="1770" y="5554223"/>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46D77E84-7B92-4762-A6DE-B7E894DA6BC8}">
      <dsp:nvSpPr>
        <dsp:cNvPr id="0" name=""/>
        <dsp:cNvSpPr/>
      </dsp:nvSpPr>
      <dsp:spPr>
        <a:xfrm>
          <a:off x="238800" y="5296017"/>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a:latin typeface="Verdana" panose="020B0604030504040204" pitchFamily="34" charset="0"/>
              <a:ea typeface="Verdana" panose="020B0604030504040204" pitchFamily="34" charset="0"/>
              <a:cs typeface="Times New Roman"/>
            </a:rPr>
            <a:t>Sveikatos priežiūra </a:t>
          </a:r>
          <a:endParaRPr lang="lt-LT" sz="2000" kern="1200" dirty="0">
            <a:latin typeface="Verdana" panose="020B0604030504040204" pitchFamily="34" charset="0"/>
            <a:ea typeface="Verdana" panose="020B0604030504040204" pitchFamily="34" charset="0"/>
          </a:endParaRPr>
        </a:p>
      </dsp:txBody>
      <dsp:txXfrm>
        <a:off x="238800" y="5296017"/>
        <a:ext cx="3991074" cy="734871"/>
      </dsp:txXfrm>
    </dsp:sp>
    <dsp:sp modelId="{173B1191-D0CE-4122-BD25-2B59EE6880B8}">
      <dsp:nvSpPr>
        <dsp:cNvPr id="0" name=""/>
        <dsp:cNvSpPr/>
      </dsp:nvSpPr>
      <dsp:spPr>
        <a:xfrm>
          <a:off x="1770" y="6289094"/>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40670D66-192F-4339-8326-6979298D08AE}">
      <dsp:nvSpPr>
        <dsp:cNvPr id="0" name=""/>
        <dsp:cNvSpPr/>
      </dsp:nvSpPr>
      <dsp:spPr>
        <a:xfrm>
          <a:off x="238800" y="6030888"/>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a:latin typeface="Verdana" panose="020B0604030504040204" pitchFamily="34" charset="0"/>
              <a:ea typeface="Verdana" panose="020B0604030504040204" pitchFamily="34" charset="0"/>
              <a:cs typeface="Times New Roman"/>
            </a:rPr>
            <a:t>Ekonominė plėtra</a:t>
          </a:r>
          <a:endParaRPr lang="lt-LT" sz="2000" kern="1200" dirty="0">
            <a:latin typeface="Verdana" panose="020B0604030504040204" pitchFamily="34" charset="0"/>
            <a:ea typeface="Verdana" panose="020B0604030504040204" pitchFamily="34" charset="0"/>
            <a:cs typeface="Times New Roman"/>
          </a:endParaRPr>
        </a:p>
      </dsp:txBody>
      <dsp:txXfrm>
        <a:off x="238800" y="6030888"/>
        <a:ext cx="3991074" cy="734871"/>
      </dsp:txXfrm>
    </dsp:sp>
    <dsp:sp modelId="{F7F21BE0-77CD-434B-895F-07E98E152D9E}">
      <dsp:nvSpPr>
        <dsp:cNvPr id="0" name=""/>
        <dsp:cNvSpPr/>
      </dsp:nvSpPr>
      <dsp:spPr>
        <a:xfrm>
          <a:off x="1770" y="7023965"/>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49032A43-C131-4E77-BD5A-D8FFED4F4C60}">
      <dsp:nvSpPr>
        <dsp:cNvPr id="0" name=""/>
        <dsp:cNvSpPr/>
      </dsp:nvSpPr>
      <dsp:spPr>
        <a:xfrm>
          <a:off x="238800" y="6765759"/>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a:latin typeface="Verdana" panose="020B0604030504040204" pitchFamily="34" charset="0"/>
              <a:ea typeface="Verdana" panose="020B0604030504040204" pitchFamily="34" charset="0"/>
              <a:cs typeface="+mn-lt"/>
            </a:rPr>
            <a:t>Klimato kaita ir aplinkos apsauga</a:t>
          </a:r>
          <a:endParaRPr lang="lt-LT" sz="2000" kern="1200" dirty="0">
            <a:latin typeface="Verdana" panose="020B0604030504040204" pitchFamily="34" charset="0"/>
            <a:ea typeface="Verdana" panose="020B0604030504040204" pitchFamily="34" charset="0"/>
          </a:endParaRPr>
        </a:p>
      </dsp:txBody>
      <dsp:txXfrm>
        <a:off x="238800" y="6765759"/>
        <a:ext cx="3991074" cy="734871"/>
      </dsp:txXfrm>
    </dsp:sp>
    <dsp:sp modelId="{3AF1A02E-D637-469F-8064-0199112B44F5}">
      <dsp:nvSpPr>
        <dsp:cNvPr id="0" name=""/>
        <dsp:cNvSpPr/>
      </dsp:nvSpPr>
      <dsp:spPr>
        <a:xfrm>
          <a:off x="1770" y="7758836"/>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326F5BAC-4020-4CA7-9F36-E4ED52C5BD89}">
      <dsp:nvSpPr>
        <dsp:cNvPr id="0" name=""/>
        <dsp:cNvSpPr/>
      </dsp:nvSpPr>
      <dsp:spPr>
        <a:xfrm>
          <a:off x="238800" y="7500630"/>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cs typeface="+mn-lt"/>
            </a:rPr>
            <a:t>Žemės ūkis ir aprūpinimas maistu</a:t>
          </a:r>
          <a:endParaRPr lang="lt-LT" sz="2000" kern="1200" dirty="0">
            <a:latin typeface="Verdana" panose="020B0604030504040204" pitchFamily="34" charset="0"/>
            <a:ea typeface="Verdana" panose="020B0604030504040204" pitchFamily="34" charset="0"/>
          </a:endParaRPr>
        </a:p>
      </dsp:txBody>
      <dsp:txXfrm>
        <a:off x="238800" y="7500630"/>
        <a:ext cx="3991074" cy="734871"/>
      </dsp:txXfrm>
    </dsp:sp>
    <dsp:sp modelId="{2EA13635-321A-4AAC-B481-759634300427}">
      <dsp:nvSpPr>
        <dsp:cNvPr id="0" name=""/>
        <dsp:cNvSpPr/>
      </dsp:nvSpPr>
      <dsp:spPr>
        <a:xfrm>
          <a:off x="4507821" y="906976"/>
          <a:ext cx="4291477" cy="504879"/>
        </a:xfrm>
        <a:prstGeom prst="rect">
          <a:avLst/>
        </a:prstGeom>
        <a:solidFill>
          <a:schemeClr val="accent3">
            <a:lumMod val="40000"/>
            <a:lumOff val="60000"/>
          </a:schemeClr>
        </a:solidFill>
        <a:ln w="25400" cap="flat" cmpd="sng" algn="ctr">
          <a:solidFill>
            <a:schemeClr val="accent3">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6FD7B65B-2F0D-4B31-A935-A56477FF15C3}">
      <dsp:nvSpPr>
        <dsp:cNvPr id="0" name=""/>
        <dsp:cNvSpPr/>
      </dsp:nvSpPr>
      <dsp:spPr>
        <a:xfrm>
          <a:off x="4571196" y="1144990"/>
          <a:ext cx="188517" cy="218464"/>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8B1C923D-AA9F-49A5-BDFC-27F1103A711C}">
      <dsp:nvSpPr>
        <dsp:cNvPr id="0" name=""/>
        <dsp:cNvSpPr/>
      </dsp:nvSpPr>
      <dsp:spPr>
        <a:xfrm>
          <a:off x="4507821" y="0"/>
          <a:ext cx="4291477" cy="906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Suomija</a:t>
          </a:r>
        </a:p>
      </dsp:txBody>
      <dsp:txXfrm>
        <a:off x="4507821" y="0"/>
        <a:ext cx="4291477" cy="906976"/>
      </dsp:txXfrm>
    </dsp:sp>
    <dsp:sp modelId="{1D1CB94B-22E7-4BB8-AC97-3BE5AA56D827}">
      <dsp:nvSpPr>
        <dsp:cNvPr id="0" name=""/>
        <dsp:cNvSpPr/>
      </dsp:nvSpPr>
      <dsp:spPr>
        <a:xfrm>
          <a:off x="4507821" y="1879867"/>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BE0600E7-6324-496C-8F66-E293B5A39DFC}">
      <dsp:nvSpPr>
        <dsp:cNvPr id="0" name=""/>
        <dsp:cNvSpPr/>
      </dsp:nvSpPr>
      <dsp:spPr>
        <a:xfrm>
          <a:off x="4744851" y="1621661"/>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Taika ir demokratinės visuomenės</a:t>
          </a:r>
        </a:p>
      </dsp:txBody>
      <dsp:txXfrm>
        <a:off x="4744851" y="1621661"/>
        <a:ext cx="3991074" cy="734871"/>
      </dsp:txXfrm>
    </dsp:sp>
    <dsp:sp modelId="{26830E25-3765-48AF-80FE-2B2AD5972DF4}">
      <dsp:nvSpPr>
        <dsp:cNvPr id="0" name=""/>
        <dsp:cNvSpPr/>
      </dsp:nvSpPr>
      <dsp:spPr>
        <a:xfrm>
          <a:off x="4507821" y="2614738"/>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34CDE3DF-94A6-4605-A407-2596EC7E62D9}">
      <dsp:nvSpPr>
        <dsp:cNvPr id="0" name=""/>
        <dsp:cNvSpPr/>
      </dsp:nvSpPr>
      <dsp:spPr>
        <a:xfrm>
          <a:off x="4744851" y="2356532"/>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Sveikata ir vandens, sanitarijos bei higiena</a:t>
          </a:r>
        </a:p>
      </dsp:txBody>
      <dsp:txXfrm>
        <a:off x="4744851" y="2356532"/>
        <a:ext cx="3991074" cy="734871"/>
      </dsp:txXfrm>
    </dsp:sp>
    <dsp:sp modelId="{AB80749D-55B9-4EB1-8DB1-81149B30C952}">
      <dsp:nvSpPr>
        <dsp:cNvPr id="0" name=""/>
        <dsp:cNvSpPr/>
      </dsp:nvSpPr>
      <dsp:spPr>
        <a:xfrm>
          <a:off x="4507821" y="3349609"/>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06A22A0E-47FA-4C66-AB7F-B1B4F4A156CC}">
      <dsp:nvSpPr>
        <dsp:cNvPr id="0" name=""/>
        <dsp:cNvSpPr/>
      </dsp:nvSpPr>
      <dsp:spPr>
        <a:xfrm>
          <a:off x="4744851" y="3091403"/>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a:latin typeface="Verdana" panose="020B0604030504040204" pitchFamily="34" charset="0"/>
              <a:ea typeface="Verdana" panose="020B0604030504040204" pitchFamily="34" charset="0"/>
            </a:rPr>
            <a:t>Švietimas</a:t>
          </a:r>
          <a:endParaRPr lang="lt-LT" sz="2000" kern="1200" dirty="0">
            <a:latin typeface="Verdana" panose="020B0604030504040204" pitchFamily="34" charset="0"/>
            <a:ea typeface="Verdana" panose="020B0604030504040204" pitchFamily="34" charset="0"/>
          </a:endParaRPr>
        </a:p>
      </dsp:txBody>
      <dsp:txXfrm>
        <a:off x="4744851" y="3091403"/>
        <a:ext cx="3991074" cy="734871"/>
      </dsp:txXfrm>
    </dsp:sp>
    <dsp:sp modelId="{3DE5C6C6-A747-434E-AD54-DD302ABA1BAF}">
      <dsp:nvSpPr>
        <dsp:cNvPr id="0" name=""/>
        <dsp:cNvSpPr/>
      </dsp:nvSpPr>
      <dsp:spPr>
        <a:xfrm>
          <a:off x="4507821" y="4084480"/>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3806B1AA-E786-4545-B090-667227D18F1B}">
      <dsp:nvSpPr>
        <dsp:cNvPr id="0" name=""/>
        <dsp:cNvSpPr/>
      </dsp:nvSpPr>
      <dsp:spPr>
        <a:xfrm>
          <a:off x="4744851" y="3826274"/>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Klimato kaita ir aplinkosauga</a:t>
          </a:r>
        </a:p>
      </dsp:txBody>
      <dsp:txXfrm>
        <a:off x="4744851" y="3826274"/>
        <a:ext cx="3991074" cy="734871"/>
      </dsp:txXfrm>
    </dsp:sp>
    <dsp:sp modelId="{280FD14A-2753-4683-9D9A-B332F2233574}">
      <dsp:nvSpPr>
        <dsp:cNvPr id="0" name=""/>
        <dsp:cNvSpPr/>
      </dsp:nvSpPr>
      <dsp:spPr>
        <a:xfrm>
          <a:off x="4507821" y="4819351"/>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C08CE125-1373-4B1B-8294-802EC17C2789}">
      <dsp:nvSpPr>
        <dsp:cNvPr id="0" name=""/>
        <dsp:cNvSpPr/>
      </dsp:nvSpPr>
      <dsp:spPr>
        <a:xfrm>
          <a:off x="4744851" y="4561146"/>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Lyčių lygybė</a:t>
          </a:r>
        </a:p>
      </dsp:txBody>
      <dsp:txXfrm>
        <a:off x="4744851" y="4561146"/>
        <a:ext cx="3991074" cy="734871"/>
      </dsp:txXfrm>
    </dsp:sp>
    <dsp:sp modelId="{435E27F6-48C9-4844-AAB7-3F9F6AC569C5}">
      <dsp:nvSpPr>
        <dsp:cNvPr id="0" name=""/>
        <dsp:cNvSpPr/>
      </dsp:nvSpPr>
      <dsp:spPr>
        <a:xfrm>
          <a:off x="4507821" y="5554223"/>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71A90CE6-2899-477A-A5C1-CBCDC9488782}">
      <dsp:nvSpPr>
        <dsp:cNvPr id="0" name=""/>
        <dsp:cNvSpPr/>
      </dsp:nvSpPr>
      <dsp:spPr>
        <a:xfrm>
          <a:off x="4744851" y="5296017"/>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Ekonominė plėtra ir užimtumas</a:t>
          </a:r>
        </a:p>
      </dsp:txBody>
      <dsp:txXfrm>
        <a:off x="4744851" y="5296017"/>
        <a:ext cx="3991074" cy="734871"/>
      </dsp:txXfrm>
    </dsp:sp>
    <dsp:sp modelId="{88C06C29-F023-46BC-9FC3-E8D196BFA922}">
      <dsp:nvSpPr>
        <dsp:cNvPr id="0" name=""/>
        <dsp:cNvSpPr/>
      </dsp:nvSpPr>
      <dsp:spPr>
        <a:xfrm>
          <a:off x="4507821" y="6289094"/>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3CB040A7-6259-44C9-83B3-3E57FBA83543}">
      <dsp:nvSpPr>
        <dsp:cNvPr id="0" name=""/>
        <dsp:cNvSpPr/>
      </dsp:nvSpPr>
      <dsp:spPr>
        <a:xfrm>
          <a:off x="4744851" y="6030888"/>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Žmogaus teisės</a:t>
          </a:r>
        </a:p>
      </dsp:txBody>
      <dsp:txXfrm>
        <a:off x="4744851" y="6030888"/>
        <a:ext cx="3991074" cy="734871"/>
      </dsp:txXfrm>
    </dsp:sp>
    <dsp:sp modelId="{C5D00B71-209E-4096-BF60-B883549CFCEE}">
      <dsp:nvSpPr>
        <dsp:cNvPr id="0" name=""/>
        <dsp:cNvSpPr/>
      </dsp:nvSpPr>
      <dsp:spPr>
        <a:xfrm>
          <a:off x="9013873" y="906976"/>
          <a:ext cx="4291477" cy="504879"/>
        </a:xfrm>
        <a:prstGeom prst="rect">
          <a:avLst/>
        </a:prstGeom>
        <a:solidFill>
          <a:srgbClr val="F2F2B1"/>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93634F43-ABE3-4288-B6D0-EDF30CFEEBDB}">
      <dsp:nvSpPr>
        <dsp:cNvPr id="0" name=""/>
        <dsp:cNvSpPr/>
      </dsp:nvSpPr>
      <dsp:spPr>
        <a:xfrm>
          <a:off x="9077248" y="1144990"/>
          <a:ext cx="188517" cy="218464"/>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7410A5AB-065D-4159-8CC6-9054D2CE7238}">
      <dsp:nvSpPr>
        <dsp:cNvPr id="0" name=""/>
        <dsp:cNvSpPr/>
      </dsp:nvSpPr>
      <dsp:spPr>
        <a:xfrm>
          <a:off x="9013873" y="0"/>
          <a:ext cx="4291477" cy="906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Estija</a:t>
          </a:r>
        </a:p>
      </dsp:txBody>
      <dsp:txXfrm>
        <a:off x="9013873" y="0"/>
        <a:ext cx="4291477" cy="906976"/>
      </dsp:txXfrm>
    </dsp:sp>
    <dsp:sp modelId="{B6D74250-2915-4E43-919B-D39263BCB745}">
      <dsp:nvSpPr>
        <dsp:cNvPr id="0" name=""/>
        <dsp:cNvSpPr/>
      </dsp:nvSpPr>
      <dsp:spPr>
        <a:xfrm>
          <a:off x="9013873" y="1879867"/>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5B394726-FD1E-4399-B3F3-3126433BD293}">
      <dsp:nvSpPr>
        <dsp:cNvPr id="0" name=""/>
        <dsp:cNvSpPr/>
      </dsp:nvSpPr>
      <dsp:spPr>
        <a:xfrm>
          <a:off x="9250903" y="1621661"/>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cs typeface="Times New Roman"/>
            </a:rPr>
            <a:t>Demokratijos ir pilietinės visuomenės stiprinimas</a:t>
          </a:r>
          <a:endParaRPr lang="lt-LT" sz="2000" kern="1200" dirty="0">
            <a:latin typeface="Verdana" panose="020B0604030504040204" pitchFamily="34" charset="0"/>
            <a:ea typeface="Verdana" panose="020B0604030504040204" pitchFamily="34" charset="0"/>
          </a:endParaRPr>
        </a:p>
      </dsp:txBody>
      <dsp:txXfrm>
        <a:off x="9250903" y="1621661"/>
        <a:ext cx="3991074" cy="734871"/>
      </dsp:txXfrm>
    </dsp:sp>
    <dsp:sp modelId="{B237E0FE-C9D1-4AEC-B6BC-7E5830052F92}">
      <dsp:nvSpPr>
        <dsp:cNvPr id="0" name=""/>
        <dsp:cNvSpPr/>
      </dsp:nvSpPr>
      <dsp:spPr>
        <a:xfrm>
          <a:off x="9013873" y="2614738"/>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1E4D1B03-CFBD-43F3-A472-8E5D30E064B7}">
      <dsp:nvSpPr>
        <dsp:cNvPr id="0" name=""/>
        <dsp:cNvSpPr/>
      </dsp:nvSpPr>
      <dsp:spPr>
        <a:xfrm>
          <a:off x="9250903" y="2356532"/>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a:latin typeface="Verdana" panose="020B0604030504040204" pitchFamily="34" charset="0"/>
              <a:ea typeface="Verdana" panose="020B0604030504040204" pitchFamily="34" charset="0"/>
            </a:rPr>
            <a:t>Skurdo mažinimas</a:t>
          </a:r>
          <a:endParaRPr lang="lt-LT" sz="2000" kern="1200" dirty="0">
            <a:latin typeface="Verdana" panose="020B0604030504040204" pitchFamily="34" charset="0"/>
            <a:ea typeface="Verdana" panose="020B0604030504040204" pitchFamily="34" charset="0"/>
          </a:endParaRPr>
        </a:p>
      </dsp:txBody>
      <dsp:txXfrm>
        <a:off x="9250903" y="2356532"/>
        <a:ext cx="3991074" cy="734871"/>
      </dsp:txXfrm>
    </dsp:sp>
    <dsp:sp modelId="{A880B245-FFDE-4746-83F9-634D89F9CFA4}">
      <dsp:nvSpPr>
        <dsp:cNvPr id="0" name=""/>
        <dsp:cNvSpPr/>
      </dsp:nvSpPr>
      <dsp:spPr>
        <a:xfrm>
          <a:off x="9013873" y="3349609"/>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0E095948-1BFC-45CA-9495-6108C1E9B7D3}">
      <dsp:nvSpPr>
        <dsp:cNvPr id="0" name=""/>
        <dsp:cNvSpPr/>
      </dsp:nvSpPr>
      <dsp:spPr>
        <a:xfrm>
          <a:off x="9250903" y="3091403"/>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Švietimas</a:t>
          </a:r>
        </a:p>
      </dsp:txBody>
      <dsp:txXfrm>
        <a:off x="9250903" y="3091403"/>
        <a:ext cx="3991074" cy="734871"/>
      </dsp:txXfrm>
    </dsp:sp>
    <dsp:sp modelId="{022D0509-DE89-4D6A-AA89-FFDBC867D590}">
      <dsp:nvSpPr>
        <dsp:cNvPr id="0" name=""/>
        <dsp:cNvSpPr/>
      </dsp:nvSpPr>
      <dsp:spPr>
        <a:xfrm>
          <a:off x="9013873" y="4084480"/>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94C2BC12-1A03-4C66-BB15-AF49BD2363C0}">
      <dsp:nvSpPr>
        <dsp:cNvPr id="0" name=""/>
        <dsp:cNvSpPr/>
      </dsp:nvSpPr>
      <dsp:spPr>
        <a:xfrm>
          <a:off x="9250903" y="3826274"/>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Verslumas</a:t>
          </a:r>
        </a:p>
      </dsp:txBody>
      <dsp:txXfrm>
        <a:off x="9250903" y="3826274"/>
        <a:ext cx="3991074" cy="734871"/>
      </dsp:txXfrm>
    </dsp:sp>
    <dsp:sp modelId="{1664F2F3-284E-4B7E-B46D-35E5BA15D1DE}">
      <dsp:nvSpPr>
        <dsp:cNvPr id="0" name=""/>
        <dsp:cNvSpPr/>
      </dsp:nvSpPr>
      <dsp:spPr>
        <a:xfrm>
          <a:off x="9013873" y="4819351"/>
          <a:ext cx="188512" cy="218459"/>
        </a:xfrm>
        <a:prstGeom prst="rect">
          <a:avLst/>
        </a:prstGeom>
        <a:solidFill>
          <a:schemeClr val="tx2">
            <a:lumMod val="20000"/>
            <a:lumOff val="8000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sp>
    <dsp:sp modelId="{163343CE-25B5-4AFD-B13A-8ECB61FFD542}">
      <dsp:nvSpPr>
        <dsp:cNvPr id="0" name=""/>
        <dsp:cNvSpPr/>
      </dsp:nvSpPr>
      <dsp:spPr>
        <a:xfrm>
          <a:off x="9250903" y="4561146"/>
          <a:ext cx="3991074" cy="73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t-LT" sz="2000" kern="1200" dirty="0">
              <a:latin typeface="Verdana" panose="020B0604030504040204" pitchFamily="34" charset="0"/>
              <a:ea typeface="Verdana" panose="020B0604030504040204" pitchFamily="34" charset="0"/>
            </a:rPr>
            <a:t>Skaitmeninė plėtra</a:t>
          </a:r>
        </a:p>
      </dsp:txBody>
      <dsp:txXfrm>
        <a:off x="9250903" y="4561146"/>
        <a:ext cx="3991074" cy="734871"/>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4AD31B-AE11-EA4B-8395-93C0682DEE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a:extLst>
              <a:ext uri="{FF2B5EF4-FFF2-40B4-BE49-F238E27FC236}">
                <a16:creationId xmlns:a16="http://schemas.microsoft.com/office/drawing/2014/main" id="{865B8F09-3242-6C4B-9F0C-E5BAF51286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A9BC92-38DA-6A49-B14A-7C662E952F51}" type="datetimeFigureOut">
              <a:rPr lang="en-LT" smtClean="0"/>
              <a:t>08/21/2025</a:t>
            </a:fld>
            <a:endParaRPr lang="en-LT"/>
          </a:p>
        </p:txBody>
      </p:sp>
      <p:sp>
        <p:nvSpPr>
          <p:cNvPr id="4" name="Footer Placeholder 3">
            <a:extLst>
              <a:ext uri="{FF2B5EF4-FFF2-40B4-BE49-F238E27FC236}">
                <a16:creationId xmlns:a16="http://schemas.microsoft.com/office/drawing/2014/main" id="{B864BFA5-CFD1-3F42-A7A3-BF40FCCAF1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5" name="Slide Number Placeholder 4">
            <a:extLst>
              <a:ext uri="{FF2B5EF4-FFF2-40B4-BE49-F238E27FC236}">
                <a16:creationId xmlns:a16="http://schemas.microsoft.com/office/drawing/2014/main" id="{525CFE76-EA19-9941-B6C3-AE45AB3A03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AA7FD6-265C-6F4F-90A1-DFCB51D64801}" type="slidenum">
              <a:rPr lang="en-LT" smtClean="0"/>
              <a:t>‹#›</a:t>
            </a:fld>
            <a:endParaRPr lang="en-LT"/>
          </a:p>
        </p:txBody>
      </p:sp>
    </p:spTree>
    <p:extLst>
      <p:ext uri="{BB962C8B-B14F-4D97-AF65-F5344CB8AC3E}">
        <p14:creationId xmlns:p14="http://schemas.microsoft.com/office/powerpoint/2010/main" val="139343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xfrm>
            <a:off x="1143000" y="685800"/>
            <a:ext cx="4572000" cy="3429000"/>
          </a:xfrm>
          <a:prstGeom prst="rect">
            <a:avLst/>
          </a:prstGeom>
        </p:spPr>
        <p:txBody>
          <a:bodyPr/>
          <a:lstStyle/>
          <a:p>
            <a:endParaRPr/>
          </a:p>
        </p:txBody>
      </p:sp>
      <p:sp>
        <p:nvSpPr>
          <p:cNvPr id="530" name="Shape 53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solidFill>
          <a:schemeClr val="accent1"/>
        </a:solidFill>
        <a:latin typeface="+mj-lt"/>
        <a:ea typeface="+mj-ea"/>
        <a:cs typeface="+mj-cs"/>
        <a:sym typeface="Inter Regular"/>
      </a:defRPr>
    </a:lvl1pPr>
    <a:lvl2pPr indent="228600" defTabSz="457200" latinLnBrk="0">
      <a:defRPr sz="1200">
        <a:solidFill>
          <a:schemeClr val="accent1"/>
        </a:solidFill>
        <a:latin typeface="+mj-lt"/>
        <a:ea typeface="+mj-ea"/>
        <a:cs typeface="+mj-cs"/>
        <a:sym typeface="Inter Regular"/>
      </a:defRPr>
    </a:lvl2pPr>
    <a:lvl3pPr indent="457200" defTabSz="457200" latinLnBrk="0">
      <a:defRPr sz="1200">
        <a:solidFill>
          <a:schemeClr val="accent1"/>
        </a:solidFill>
        <a:latin typeface="+mj-lt"/>
        <a:ea typeface="+mj-ea"/>
        <a:cs typeface="+mj-cs"/>
        <a:sym typeface="Inter Regular"/>
      </a:defRPr>
    </a:lvl3pPr>
    <a:lvl4pPr indent="685800" defTabSz="457200" latinLnBrk="0">
      <a:defRPr sz="1200">
        <a:solidFill>
          <a:schemeClr val="accent1"/>
        </a:solidFill>
        <a:latin typeface="+mj-lt"/>
        <a:ea typeface="+mj-ea"/>
        <a:cs typeface="+mj-cs"/>
        <a:sym typeface="Inter Regular"/>
      </a:defRPr>
    </a:lvl4pPr>
    <a:lvl5pPr indent="914400" defTabSz="457200" latinLnBrk="0">
      <a:defRPr sz="1200">
        <a:solidFill>
          <a:schemeClr val="accent1"/>
        </a:solidFill>
        <a:latin typeface="+mj-lt"/>
        <a:ea typeface="+mj-ea"/>
        <a:cs typeface="+mj-cs"/>
        <a:sym typeface="Inter Regular"/>
      </a:defRPr>
    </a:lvl5pPr>
    <a:lvl6pPr indent="1143000" defTabSz="457200" latinLnBrk="0">
      <a:defRPr sz="1200">
        <a:solidFill>
          <a:schemeClr val="accent1"/>
        </a:solidFill>
        <a:latin typeface="+mj-lt"/>
        <a:ea typeface="+mj-ea"/>
        <a:cs typeface="+mj-cs"/>
        <a:sym typeface="Inter Regular"/>
      </a:defRPr>
    </a:lvl6pPr>
    <a:lvl7pPr indent="1371600" defTabSz="457200" latinLnBrk="0">
      <a:defRPr sz="1200">
        <a:solidFill>
          <a:schemeClr val="accent1"/>
        </a:solidFill>
        <a:latin typeface="+mj-lt"/>
        <a:ea typeface="+mj-ea"/>
        <a:cs typeface="+mj-cs"/>
        <a:sym typeface="Inter Regular"/>
      </a:defRPr>
    </a:lvl7pPr>
    <a:lvl8pPr indent="1600200" defTabSz="457200" latinLnBrk="0">
      <a:defRPr sz="1200">
        <a:solidFill>
          <a:schemeClr val="accent1"/>
        </a:solidFill>
        <a:latin typeface="+mj-lt"/>
        <a:ea typeface="+mj-ea"/>
        <a:cs typeface="+mj-cs"/>
        <a:sym typeface="Inter Regular"/>
      </a:defRPr>
    </a:lvl8pPr>
    <a:lvl9pPr indent="1828800" defTabSz="457200" latinLnBrk="0">
      <a:defRPr sz="1200">
        <a:solidFill>
          <a:schemeClr val="accent1"/>
        </a:solidFill>
        <a:latin typeface="+mj-lt"/>
        <a:ea typeface="+mj-ea"/>
        <a:cs typeface="+mj-cs"/>
        <a:sym typeface="Inter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ecd.org/dac/financing-sustainable-development/development-finance-standards/DAC-List-of-ODA-Recipients-for-reporting-2024-25-flow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b="0" dirty="0">
                <a:solidFill>
                  <a:srgbClr val="333333"/>
                </a:solidFill>
                <a:effectLst/>
                <a:highlight>
                  <a:srgbClr val="FFFFFF"/>
                </a:highlight>
                <a:latin typeface="SchnyderS demi"/>
              </a:rPr>
              <a:t>Emerging Markets</a:t>
            </a:r>
            <a:r>
              <a:rPr lang="lt-LT" b="0" dirty="0">
                <a:solidFill>
                  <a:srgbClr val="333333"/>
                </a:solidFill>
                <a:effectLst/>
                <a:highlight>
                  <a:srgbClr val="FFFFFF"/>
                </a:highlight>
                <a:latin typeface="SchnyderS demi"/>
              </a:rPr>
              <a:t>: </a:t>
            </a:r>
            <a:r>
              <a:rPr lang="en-US" b="0" dirty="0">
                <a:solidFill>
                  <a:srgbClr val="333333"/>
                </a:solidFill>
                <a:effectLst/>
                <a:highlight>
                  <a:srgbClr val="FFFFFF"/>
                </a:highlight>
                <a:latin typeface="SchnyderS demi"/>
              </a:rPr>
              <a:t>Opportunities For International Expansion</a:t>
            </a:r>
          </a:p>
          <a:p>
            <a:pPr marL="0" lvl="0" indent="0" algn="l" rtl="0">
              <a:lnSpc>
                <a:spcPct val="100000"/>
              </a:lnSpc>
              <a:spcBef>
                <a:spcPts val="0"/>
              </a:spcBef>
              <a:spcAft>
                <a:spcPts val="0"/>
              </a:spcAft>
              <a:buSzPts val="1400"/>
              <a:buNone/>
            </a:pPr>
            <a:endParaRPr dirty="0"/>
          </a:p>
        </p:txBody>
      </p:sp>
      <p:sp>
        <p:nvSpPr>
          <p:cNvPr id="439" name="Google Shape;4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pPr>
            <a:r>
              <a:rPr lang="lt-LT" dirty="0"/>
              <a:t>Socialinės ir ekonominės infrastruktūros kūrimui/atstatymui skiriama daugiausiai Vystomojo  bendradarbiavimo lėšų, atitinkamai 96 mlrd. EUR ir 45 mlrd. EUR kasmet.</a:t>
            </a:r>
          </a:p>
          <a:p>
            <a:pPr marL="0" lvl="0" indent="0" algn="l">
              <a:lnSpc>
                <a:spcPct val="100000"/>
              </a:lnSpc>
              <a:spcBef>
                <a:spcPts val="0"/>
              </a:spcBef>
              <a:spcAft>
                <a:spcPts val="0"/>
              </a:spcAft>
              <a:buSzPts val="1400"/>
              <a:buNone/>
            </a:pPr>
            <a:r>
              <a:rPr lang="lt-LT" dirty="0"/>
              <a:t>Socialinė infrastruktūra: </a:t>
            </a:r>
            <a:r>
              <a:rPr lang="en-US" dirty="0"/>
              <a:t>Education</a:t>
            </a:r>
            <a:r>
              <a:rPr lang="lt-LT" dirty="0"/>
              <a:t>, </a:t>
            </a:r>
            <a:r>
              <a:rPr lang="en-US" dirty="0"/>
              <a:t>Health</a:t>
            </a:r>
            <a:r>
              <a:rPr lang="lt-LT" dirty="0"/>
              <a:t>, </a:t>
            </a:r>
            <a:r>
              <a:rPr lang="en-US" dirty="0"/>
              <a:t>Population policies/</a:t>
            </a:r>
            <a:r>
              <a:rPr lang="en-US" dirty="0" err="1"/>
              <a:t>Programmes</a:t>
            </a:r>
            <a:r>
              <a:rPr lang="en-US" dirty="0"/>
              <a:t> &amp; reproductive health</a:t>
            </a:r>
            <a:r>
              <a:rPr lang="lt-LT" dirty="0"/>
              <a:t>, </a:t>
            </a:r>
            <a:r>
              <a:rPr lang="en-US" dirty="0"/>
              <a:t>Water supply &amp; sanitation</a:t>
            </a:r>
            <a:r>
              <a:rPr lang="lt-LT" dirty="0"/>
              <a:t>, </a:t>
            </a:r>
            <a:r>
              <a:rPr lang="en-US" dirty="0"/>
              <a:t>Government and civil society</a:t>
            </a:r>
            <a:r>
              <a:rPr lang="lt-LT" dirty="0"/>
              <a:t>, </a:t>
            </a:r>
            <a:r>
              <a:rPr lang="en-US" dirty="0"/>
              <a:t>Other social infrastructure and</a:t>
            </a:r>
            <a:r>
              <a:rPr lang="lt-LT" dirty="0"/>
              <a:t> </a:t>
            </a:r>
            <a:r>
              <a:rPr lang="en-US" dirty="0"/>
              <a:t>services</a:t>
            </a:r>
            <a:endParaRPr lang="lt-LT" dirty="0"/>
          </a:p>
          <a:p>
            <a:pPr marL="0" lvl="0" indent="0" algn="l">
              <a:lnSpc>
                <a:spcPct val="100000"/>
              </a:lnSpc>
              <a:spcBef>
                <a:spcPts val="0"/>
              </a:spcBef>
              <a:spcAft>
                <a:spcPts val="0"/>
              </a:spcAft>
              <a:buSzPts val="1400"/>
              <a:buNone/>
            </a:pPr>
            <a:r>
              <a:rPr lang="lt-LT" dirty="0"/>
              <a:t>Ekonominė infrastruktūra: </a:t>
            </a:r>
            <a:r>
              <a:rPr lang="en-US" dirty="0"/>
              <a:t>Transport and storage</a:t>
            </a:r>
            <a:r>
              <a:rPr lang="lt-LT" dirty="0"/>
              <a:t>, </a:t>
            </a:r>
            <a:r>
              <a:rPr lang="en-US" dirty="0"/>
              <a:t>Communications</a:t>
            </a:r>
            <a:r>
              <a:rPr lang="lt-LT" dirty="0"/>
              <a:t>, </a:t>
            </a:r>
            <a:r>
              <a:rPr lang="en-US" dirty="0"/>
              <a:t>Energy</a:t>
            </a:r>
            <a:r>
              <a:rPr lang="lt-LT" dirty="0"/>
              <a:t>, </a:t>
            </a:r>
            <a:r>
              <a:rPr lang="en-US" dirty="0"/>
              <a:t>Banking and financial services</a:t>
            </a:r>
            <a:r>
              <a:rPr lang="lt-LT" dirty="0"/>
              <a:t>, </a:t>
            </a:r>
            <a:r>
              <a:rPr lang="en-US" dirty="0"/>
              <a:t>Business and other services</a:t>
            </a:r>
          </a:p>
          <a:p>
            <a:pPr marL="0" lvl="0" indent="0" algn="l">
              <a:lnSpc>
                <a:spcPct val="100000"/>
              </a:lnSpc>
              <a:spcBef>
                <a:spcPts val="0"/>
              </a:spcBef>
              <a:spcAft>
                <a:spcPts val="0"/>
              </a:spcAft>
              <a:buSzPts val="1400"/>
              <a:buNone/>
            </a:pPr>
            <a:endParaRPr lang="lt-LT" dirty="0"/>
          </a:p>
          <a:p>
            <a:pPr marL="0" lvl="0" indent="0" algn="l">
              <a:lnSpc>
                <a:spcPct val="100000"/>
              </a:lnSpc>
              <a:spcBef>
                <a:spcPts val="0"/>
              </a:spcBef>
              <a:spcAft>
                <a:spcPts val="0"/>
              </a:spcAft>
              <a:buSzPts val="1400"/>
              <a:buNone/>
            </a:pPr>
            <a:r>
              <a:rPr lang="lt-LT" dirty="0"/>
              <a:t>Taip pat reikšmingą Vystomojo bendradarbiavimo investicijų dalį sudaro humanitarinė pagalba, kasmet auganti ir siekianti vidutiniškai 36 mlrd. EUR per metus (vertinant 2017-2022).</a:t>
            </a:r>
            <a:endParaRPr lang="en-US" dirty="0"/>
          </a:p>
          <a:p>
            <a:pPr marL="0" lvl="0" indent="0" algn="l">
              <a:lnSpc>
                <a:spcPct val="100000"/>
              </a:lnSpc>
              <a:spcBef>
                <a:spcPts val="0"/>
              </a:spcBef>
              <a:spcAft>
                <a:spcPts val="0"/>
              </a:spcAft>
              <a:buSzPts val="1400"/>
              <a:buNone/>
            </a:pP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8714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457200" eaLnBrk="1" fontAlgn="auto" latinLnBrk="0" hangingPunct="1">
              <a:lnSpc>
                <a:spcPct val="100000"/>
              </a:lnSpc>
              <a:spcBef>
                <a:spcPts val="0"/>
              </a:spcBef>
              <a:spcAft>
                <a:spcPts val="0"/>
              </a:spcAft>
              <a:buClrTx/>
              <a:buSzPts val="1400"/>
              <a:buFontTx/>
              <a:buNone/>
              <a:tabLst/>
              <a:defRPr/>
            </a:pPr>
            <a:r>
              <a:rPr lang="lt-LT" dirty="0"/>
              <a:t>Afrika yra didžiausias vystomojo bendradarbiavimo investicijų regionas, pritraukiantis daugiau nei 30 proc. investicijų (33% vidutiniškai nuo 2013 iki 2022 m.), Antras pagal dydį – Azijos regionas (30% vidutiniškai nuo 2013 iki 2022 m.).</a:t>
            </a:r>
          </a:p>
          <a:p>
            <a:pPr marL="0" lvl="0" indent="0" algn="l">
              <a:lnSpc>
                <a:spcPct val="100000"/>
              </a:lnSpc>
              <a:spcBef>
                <a:spcPts val="0"/>
              </a:spcBef>
              <a:spcAft>
                <a:spcPts val="0"/>
              </a:spcAft>
              <a:buSzPts val="1400"/>
              <a:buNone/>
            </a:pP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47708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pPr>
            <a:r>
              <a:rPr lang="en-US" dirty="0"/>
              <a:t>80% </a:t>
            </a:r>
            <a:r>
              <a:rPr lang="en-US" dirty="0" err="1"/>
              <a:t>investicij</a:t>
            </a:r>
            <a:r>
              <a:rPr lang="lt-LT" dirty="0"/>
              <a:t>ų Vystomojo bendradarbiavimo srityje skiriama pietų Afrikai - </a:t>
            </a:r>
            <a:r>
              <a:rPr lang="lt-LT" dirty="0" err="1"/>
              <a:t>Sub</a:t>
            </a:r>
            <a:r>
              <a:rPr lang="lt-LT" dirty="0"/>
              <a:t>-Sacharos regionui. </a:t>
            </a:r>
          </a:p>
          <a:p>
            <a:pPr marL="0" lvl="0" indent="0" algn="l">
              <a:lnSpc>
                <a:spcPct val="100000"/>
              </a:lnSpc>
              <a:spcBef>
                <a:spcPts val="0"/>
              </a:spcBef>
              <a:spcAft>
                <a:spcPts val="0"/>
              </a:spcAft>
              <a:buSzPts val="1400"/>
              <a:buNone/>
            </a:pPr>
            <a:r>
              <a:rPr lang="lt-LT" dirty="0"/>
              <a:t>Didžiausios investicijos šiame regione skiriamos Rytų ir Vakarų </a:t>
            </a:r>
            <a:r>
              <a:rPr lang="lt-LT" dirty="0" err="1"/>
              <a:t>Sub-Saharos</a:t>
            </a:r>
            <a:r>
              <a:rPr lang="lt-LT" dirty="0"/>
              <a:t> sričiai, atitinkamai </a:t>
            </a:r>
            <a:r>
              <a:rPr lang="en-US" dirty="0"/>
              <a:t>50% </a:t>
            </a:r>
            <a:r>
              <a:rPr lang="en-US" dirty="0" err="1"/>
              <a:t>ir</a:t>
            </a:r>
            <a:r>
              <a:rPr lang="en-US" dirty="0"/>
              <a:t> 30%. </a:t>
            </a:r>
            <a:endParaRPr lang="lt-LT" dirty="0"/>
          </a:p>
          <a:p>
            <a:pPr marL="0" lvl="0" indent="0" algn="l">
              <a:lnSpc>
                <a:spcPct val="100000"/>
              </a:lnSpc>
              <a:spcBef>
                <a:spcPts val="0"/>
              </a:spcBef>
              <a:spcAft>
                <a:spcPts val="0"/>
              </a:spcAft>
              <a:buSzPts val="1400"/>
              <a:buNone/>
            </a:pPr>
            <a:endParaRPr lang="lt-LT" dirty="0"/>
          </a:p>
          <a:p>
            <a:pPr marL="0" lvl="0" indent="0" algn="l">
              <a:lnSpc>
                <a:spcPct val="100000"/>
              </a:lnSpc>
              <a:spcBef>
                <a:spcPts val="0"/>
              </a:spcBef>
              <a:spcAft>
                <a:spcPts val="0"/>
              </a:spcAft>
              <a:buSzPts val="1400"/>
              <a:buNone/>
            </a:pPr>
            <a:r>
              <a:rPr lang="en-US" dirty="0" err="1"/>
              <a:t>Daugiausiai</a:t>
            </a:r>
            <a:r>
              <a:rPr lang="en-US" dirty="0"/>
              <a:t> </a:t>
            </a:r>
            <a:r>
              <a:rPr lang="en-US" dirty="0" err="1"/>
              <a:t>investicij</a:t>
            </a:r>
            <a:r>
              <a:rPr lang="lt-LT" dirty="0"/>
              <a:t>ų gaunančios Afrikos šalys: Egiptas (8</a:t>
            </a:r>
            <a:r>
              <a:rPr lang="en-US" dirty="0"/>
              <a:t>% vis</a:t>
            </a:r>
            <a:r>
              <a:rPr lang="lt-LT" dirty="0"/>
              <a:t>ų investicijų), </a:t>
            </a:r>
            <a:r>
              <a:rPr lang="lt-LT" b="1" dirty="0"/>
              <a:t>Etiopija</a:t>
            </a:r>
            <a:r>
              <a:rPr lang="lt-LT" dirty="0"/>
              <a:t> (7</a:t>
            </a:r>
            <a:r>
              <a:rPr lang="en-US" dirty="0"/>
              <a:t>%), </a:t>
            </a:r>
            <a:r>
              <a:rPr lang="en-US" b="1" dirty="0" err="1"/>
              <a:t>Kenija</a:t>
            </a:r>
            <a:r>
              <a:rPr lang="en-US" dirty="0"/>
              <a:t> (5%), </a:t>
            </a:r>
            <a:r>
              <a:rPr lang="en-US" b="1" dirty="0" err="1"/>
              <a:t>Nigerija</a:t>
            </a:r>
            <a:r>
              <a:rPr lang="en-US" dirty="0"/>
              <a:t> (5%).</a:t>
            </a:r>
            <a:endParaRPr lang="lt-LT" dirty="0"/>
          </a:p>
          <a:p>
            <a:pPr marL="0" lvl="0" indent="0" algn="l">
              <a:lnSpc>
                <a:spcPct val="100000"/>
              </a:lnSpc>
              <a:spcBef>
                <a:spcPts val="0"/>
              </a:spcBef>
              <a:spcAft>
                <a:spcPts val="0"/>
              </a:spcAft>
              <a:buSzPts val="1400"/>
              <a:buNone/>
            </a:pPr>
            <a:endParaRPr lang="en-US"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483288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pPr>
            <a:r>
              <a:rPr lang="en-US" dirty="0" err="1"/>
              <a:t>Azijai</a:t>
            </a:r>
            <a:r>
              <a:rPr lang="en-US" dirty="0"/>
              <a:t> </a:t>
            </a:r>
            <a:r>
              <a:rPr lang="en-US" dirty="0" err="1"/>
              <a:t>tenka</a:t>
            </a:r>
            <a:r>
              <a:rPr lang="en-US" dirty="0"/>
              <a:t> </a:t>
            </a:r>
            <a:r>
              <a:rPr lang="en-US" dirty="0" err="1"/>
              <a:t>vidutini</a:t>
            </a:r>
            <a:r>
              <a:rPr lang="lt-LT" dirty="0" err="1"/>
              <a:t>škai</a:t>
            </a:r>
            <a:r>
              <a:rPr lang="lt-LT" dirty="0"/>
              <a:t> 30 proc. visų Vystomojo bendradarbiavimo investicijų.</a:t>
            </a:r>
            <a:endParaRPr lang="en-US" dirty="0"/>
          </a:p>
          <a:p>
            <a:pPr marL="0" lvl="0" indent="0" algn="l">
              <a:lnSpc>
                <a:spcPct val="100000"/>
              </a:lnSpc>
              <a:spcBef>
                <a:spcPts val="0"/>
              </a:spcBef>
              <a:spcAft>
                <a:spcPts val="0"/>
              </a:spcAft>
              <a:buSzPts val="1400"/>
              <a:buNone/>
            </a:pPr>
            <a:r>
              <a:rPr lang="en-US" dirty="0"/>
              <a:t>Piet</a:t>
            </a:r>
            <a:r>
              <a:rPr lang="lt-LT" dirty="0"/>
              <a:t>ų ir Centrinei Azijai tenka 44 proc. visų Azijai tenkančių investicijų, 36</a:t>
            </a:r>
            <a:r>
              <a:rPr lang="en-US" dirty="0"/>
              <a:t>% - </a:t>
            </a:r>
            <a:r>
              <a:rPr lang="lt-LT" dirty="0"/>
              <a:t>V</a:t>
            </a:r>
            <a:r>
              <a:rPr lang="en-US" dirty="0" err="1"/>
              <a:t>iduriniesiems</a:t>
            </a:r>
            <a:r>
              <a:rPr lang="en-US" dirty="0"/>
              <a:t> </a:t>
            </a:r>
            <a:r>
              <a:rPr lang="en-US" dirty="0" err="1"/>
              <a:t>rytams</a:t>
            </a:r>
            <a:r>
              <a:rPr lang="en-US" dirty="0"/>
              <a:t>. </a:t>
            </a:r>
          </a:p>
          <a:p>
            <a:pPr marL="0" lvl="0" indent="0" algn="l">
              <a:lnSpc>
                <a:spcPct val="100000"/>
              </a:lnSpc>
              <a:spcBef>
                <a:spcPts val="0"/>
              </a:spcBef>
              <a:spcAft>
                <a:spcPts val="0"/>
              </a:spcAft>
              <a:buSzPts val="1400"/>
              <a:buNone/>
            </a:pPr>
            <a:r>
              <a:rPr lang="en-US" dirty="0" err="1"/>
              <a:t>Daugiausiai</a:t>
            </a:r>
            <a:r>
              <a:rPr lang="en-US" dirty="0"/>
              <a:t> </a:t>
            </a:r>
            <a:r>
              <a:rPr lang="en-US" dirty="0" err="1"/>
              <a:t>investicij</a:t>
            </a:r>
            <a:r>
              <a:rPr lang="lt-LT" dirty="0"/>
              <a:t>ų gavusios šalys: Sirija (12</a:t>
            </a:r>
            <a:r>
              <a:rPr lang="en-US" dirty="0"/>
              <a:t>%), </a:t>
            </a:r>
            <a:r>
              <a:rPr lang="en-US" dirty="0" err="1"/>
              <a:t>Indija</a:t>
            </a:r>
            <a:r>
              <a:rPr lang="en-US" dirty="0"/>
              <a:t> (9%), </a:t>
            </a:r>
            <a:r>
              <a:rPr lang="en-US" dirty="0" err="1"/>
              <a:t>Afganistanas</a:t>
            </a:r>
            <a:r>
              <a:rPr lang="en-US" dirty="0"/>
              <a:t> (7%), </a:t>
            </a:r>
            <a:r>
              <a:rPr lang="en-US" dirty="0" err="1"/>
              <a:t>Banglade</a:t>
            </a:r>
            <a:r>
              <a:rPr lang="lt-LT" dirty="0" err="1"/>
              <a:t>šas</a:t>
            </a:r>
            <a:r>
              <a:rPr lang="lt-LT" dirty="0"/>
              <a:t> (7</a:t>
            </a:r>
            <a:r>
              <a:rPr lang="en-US" dirty="0"/>
              <a:t>%).</a:t>
            </a: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8740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pPr>
            <a:r>
              <a:rPr lang="lt-LT" dirty="0"/>
              <a:t>Europos regionui 2013-2021 m. buvo skiriama vidutiniškai 5 proc. visų Vystomojo bendradarbiavimo investicijų. 2022 m. skirta 13</a:t>
            </a:r>
            <a:r>
              <a:rPr lang="en-US" dirty="0"/>
              <a:t>% d</a:t>
            </a:r>
            <a:r>
              <a:rPr lang="lt-LT" dirty="0" err="1"/>
              <a:t>ėl</a:t>
            </a:r>
            <a:r>
              <a:rPr lang="lt-LT" dirty="0"/>
              <a:t> karo Ukrainoje.</a:t>
            </a:r>
            <a:endParaRPr lang="en-US" dirty="0"/>
          </a:p>
          <a:p>
            <a:pPr marL="0" lvl="0" indent="0" algn="l">
              <a:lnSpc>
                <a:spcPct val="100000"/>
              </a:lnSpc>
              <a:spcBef>
                <a:spcPts val="0"/>
              </a:spcBef>
              <a:spcAft>
                <a:spcPts val="0"/>
              </a:spcAft>
              <a:buSzPts val="1400"/>
              <a:buNone/>
            </a:pPr>
            <a:r>
              <a:rPr lang="en-US" dirty="0"/>
              <a:t>Did</a:t>
            </a:r>
            <a:r>
              <a:rPr lang="lt-LT" dirty="0" err="1"/>
              <a:t>žiausios</a:t>
            </a:r>
            <a:r>
              <a:rPr lang="lt-LT" dirty="0"/>
              <a:t> VB investicijų šalys: </a:t>
            </a:r>
            <a:r>
              <a:rPr lang="lt-LT" b="1" dirty="0"/>
              <a:t>Turkija</a:t>
            </a:r>
            <a:r>
              <a:rPr lang="lt-LT" dirty="0"/>
              <a:t> (29</a:t>
            </a:r>
            <a:r>
              <a:rPr lang="en-US" dirty="0"/>
              <a:t>%), </a:t>
            </a:r>
            <a:r>
              <a:rPr lang="en-US" b="1" dirty="0" err="1"/>
              <a:t>Ukraina</a:t>
            </a:r>
            <a:r>
              <a:rPr lang="en-US" dirty="0"/>
              <a:t> (26%) </a:t>
            </a:r>
            <a:r>
              <a:rPr lang="en-US" dirty="0" err="1"/>
              <a:t>ir</a:t>
            </a:r>
            <a:r>
              <a:rPr lang="en-US" dirty="0"/>
              <a:t> </a:t>
            </a:r>
            <a:r>
              <a:rPr lang="en-US" dirty="0" err="1"/>
              <a:t>Serbija</a:t>
            </a:r>
            <a:r>
              <a:rPr lang="en-US" dirty="0"/>
              <a:t> (10%).</a:t>
            </a: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2823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pPr>
            <a:r>
              <a:rPr lang="en-US" dirty="0" err="1"/>
              <a:t>Amerikos</a:t>
            </a:r>
            <a:r>
              <a:rPr lang="en-US" dirty="0"/>
              <a:t> </a:t>
            </a:r>
            <a:r>
              <a:rPr lang="en-US" dirty="0" err="1"/>
              <a:t>regionas</a:t>
            </a:r>
            <a:r>
              <a:rPr lang="en-US" dirty="0"/>
              <a:t> </a:t>
            </a:r>
            <a:r>
              <a:rPr lang="en-US" dirty="0" err="1"/>
              <a:t>gauna</a:t>
            </a:r>
            <a:r>
              <a:rPr lang="en-US" dirty="0"/>
              <a:t> </a:t>
            </a:r>
            <a:r>
              <a:rPr lang="en-US" dirty="0" err="1"/>
              <a:t>apie</a:t>
            </a:r>
            <a:r>
              <a:rPr lang="en-US" dirty="0"/>
              <a:t> 10 proc. vis</a:t>
            </a:r>
            <a:r>
              <a:rPr lang="lt-LT" dirty="0"/>
              <a:t>ų VB investicijų, iš jų didžioji dalis </a:t>
            </a:r>
            <a:r>
              <a:rPr lang="en-US" dirty="0"/>
              <a:t>(</a:t>
            </a:r>
            <a:r>
              <a:rPr lang="en-US" dirty="0" err="1"/>
              <a:t>daugiau</a:t>
            </a:r>
            <a:r>
              <a:rPr lang="en-US" dirty="0"/>
              <a:t> </a:t>
            </a:r>
            <a:r>
              <a:rPr lang="en-US" dirty="0" err="1"/>
              <a:t>nei</a:t>
            </a:r>
            <a:r>
              <a:rPr lang="en-US" dirty="0"/>
              <a:t> 55%) </a:t>
            </a:r>
            <a:r>
              <a:rPr lang="lt-LT" dirty="0"/>
              <a:t>skiriama pietų Amerikai.</a:t>
            </a:r>
            <a:endParaRPr lang="en-US" dirty="0"/>
          </a:p>
          <a:p>
            <a:pPr marL="0" lvl="0" indent="0" algn="l">
              <a:lnSpc>
                <a:spcPct val="100000"/>
              </a:lnSpc>
              <a:spcBef>
                <a:spcPts val="0"/>
              </a:spcBef>
              <a:spcAft>
                <a:spcPts val="0"/>
              </a:spcAft>
              <a:buSzPts val="1400"/>
              <a:buNone/>
            </a:pPr>
            <a:r>
              <a:rPr lang="en-US" dirty="0"/>
              <a:t>Did</a:t>
            </a:r>
            <a:r>
              <a:rPr lang="lt-LT" dirty="0" err="1"/>
              <a:t>žiausias</a:t>
            </a:r>
            <a:r>
              <a:rPr lang="lt-LT" dirty="0"/>
              <a:t> investicijas gaunančios </a:t>
            </a:r>
            <a:r>
              <a:rPr lang="en-US" dirty="0"/>
              <a:t>TOP5 </a:t>
            </a:r>
            <a:r>
              <a:rPr lang="lt-LT" dirty="0"/>
              <a:t>šalys: Kolumbija (16</a:t>
            </a:r>
            <a:r>
              <a:rPr lang="en-US" dirty="0"/>
              <a:t>%), </a:t>
            </a:r>
            <a:r>
              <a:rPr lang="en-US" dirty="0" err="1"/>
              <a:t>Brazilija</a:t>
            </a:r>
            <a:r>
              <a:rPr lang="en-US" dirty="0"/>
              <a:t> (10%), </a:t>
            </a:r>
            <a:r>
              <a:rPr lang="en-US" dirty="0" err="1"/>
              <a:t>Meksika</a:t>
            </a:r>
            <a:r>
              <a:rPr lang="en-US" dirty="0"/>
              <a:t> (9%), </a:t>
            </a:r>
            <a:r>
              <a:rPr lang="en-US" dirty="0" err="1"/>
              <a:t>Ekvadoras</a:t>
            </a:r>
            <a:r>
              <a:rPr lang="en-US" dirty="0"/>
              <a:t> (7%), Argentina (6%).</a:t>
            </a: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11287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9C5D00CC-D71A-641C-5F51-1BF63C5B55A3}"/>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CC1AEBD1-C700-2498-0BCF-C617560442E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pPr>
            <a:r>
              <a:rPr lang="en-US" dirty="0"/>
              <a:t>Within Lithuania, key institutions and other stakeholders that make up Lithuania’s development cooperation ecosystem, and which were engaged in the diagnostic phase of the project, include: </a:t>
            </a:r>
            <a:endParaRPr lang="lt-LT" dirty="0"/>
          </a:p>
          <a:p>
            <a:pPr marL="0" lvl="0" indent="0" algn="l">
              <a:lnSpc>
                <a:spcPct val="100000"/>
              </a:lnSpc>
              <a:spcBef>
                <a:spcPts val="0"/>
              </a:spcBef>
              <a:spcAft>
                <a:spcPts val="0"/>
              </a:spcAft>
              <a:buSzPts val="1400"/>
              <a:buNone/>
            </a:pPr>
            <a:r>
              <a:rPr lang="en-US" dirty="0"/>
              <a:t>• The Office of the Government of the Republic of Lithuania </a:t>
            </a:r>
            <a:endParaRPr lang="lt-LT" dirty="0"/>
          </a:p>
          <a:p>
            <a:pPr marL="0" lvl="0" indent="0" algn="l">
              <a:lnSpc>
                <a:spcPct val="100000"/>
              </a:lnSpc>
              <a:spcBef>
                <a:spcPts val="0"/>
              </a:spcBef>
              <a:spcAft>
                <a:spcPts val="0"/>
              </a:spcAft>
              <a:buSzPts val="1400"/>
              <a:buNone/>
            </a:pPr>
            <a:r>
              <a:rPr lang="en-US" dirty="0"/>
              <a:t>• Ministry of Foreign Affairs (including embassies in priority partner countries) </a:t>
            </a:r>
            <a:endParaRPr lang="lt-LT" dirty="0"/>
          </a:p>
          <a:p>
            <a:pPr marL="0" lvl="0" indent="0" algn="l">
              <a:lnSpc>
                <a:spcPct val="100000"/>
              </a:lnSpc>
              <a:spcBef>
                <a:spcPts val="0"/>
              </a:spcBef>
              <a:spcAft>
                <a:spcPts val="0"/>
              </a:spcAft>
              <a:buSzPts val="1400"/>
              <a:buNone/>
            </a:pPr>
            <a:r>
              <a:rPr lang="en-US" dirty="0"/>
              <a:t>• Ministry of Finance </a:t>
            </a:r>
            <a:endParaRPr lang="lt-LT" dirty="0"/>
          </a:p>
          <a:p>
            <a:pPr marL="0" lvl="0" indent="0" algn="l">
              <a:lnSpc>
                <a:spcPct val="100000"/>
              </a:lnSpc>
              <a:spcBef>
                <a:spcPts val="0"/>
              </a:spcBef>
              <a:spcAft>
                <a:spcPts val="0"/>
              </a:spcAft>
              <a:buSzPts val="1400"/>
              <a:buNone/>
            </a:pPr>
            <a:r>
              <a:rPr lang="en-US" dirty="0"/>
              <a:t>• Central Project Management Agency </a:t>
            </a:r>
            <a:endParaRPr lang="lt-LT" dirty="0"/>
          </a:p>
          <a:p>
            <a:pPr marL="0" lvl="0" indent="0" algn="l">
              <a:lnSpc>
                <a:spcPct val="100000"/>
              </a:lnSpc>
              <a:spcBef>
                <a:spcPts val="0"/>
              </a:spcBef>
              <a:spcAft>
                <a:spcPts val="0"/>
              </a:spcAft>
              <a:buSzPts val="1400"/>
              <a:buNone/>
            </a:pPr>
            <a:r>
              <a:rPr lang="en-US" i="1" dirty="0">
                <a:solidFill>
                  <a:srgbClr val="FF0000"/>
                </a:solidFill>
              </a:rPr>
              <a:t>• INVEGA (financial institution mandated to provide financial services, implement and administer State financial and other support measures for SMEs) </a:t>
            </a:r>
            <a:endParaRPr lang="lt-LT" i="1" dirty="0">
              <a:solidFill>
                <a:srgbClr val="FF0000"/>
              </a:solidFill>
            </a:endParaRPr>
          </a:p>
          <a:p>
            <a:pPr marL="0" lvl="0" indent="0" algn="l">
              <a:lnSpc>
                <a:spcPct val="100000"/>
              </a:lnSpc>
              <a:spcBef>
                <a:spcPts val="0"/>
              </a:spcBef>
              <a:spcAft>
                <a:spcPts val="0"/>
              </a:spcAft>
              <a:buSzPts val="1400"/>
              <a:buNone/>
            </a:pPr>
            <a:r>
              <a:rPr lang="en-US" i="1" dirty="0">
                <a:solidFill>
                  <a:srgbClr val="FF0000"/>
                </a:solidFill>
              </a:rPr>
              <a:t>• Ministry of Economy and Innovation </a:t>
            </a:r>
            <a:endParaRPr lang="lt-LT" i="1" dirty="0">
              <a:solidFill>
                <a:srgbClr val="FF0000"/>
              </a:solidFill>
            </a:endParaRPr>
          </a:p>
          <a:p>
            <a:pPr marL="0" lvl="0" indent="0" algn="l">
              <a:lnSpc>
                <a:spcPct val="100000"/>
              </a:lnSpc>
              <a:spcBef>
                <a:spcPts val="0"/>
              </a:spcBef>
              <a:spcAft>
                <a:spcPts val="0"/>
              </a:spcAft>
              <a:buSzPts val="1400"/>
              <a:buNone/>
            </a:pPr>
            <a:r>
              <a:rPr lang="en-US" i="1" dirty="0">
                <a:solidFill>
                  <a:srgbClr val="FF0000"/>
                </a:solidFill>
              </a:rPr>
              <a:t>• Innovation Agency Lithuania </a:t>
            </a:r>
            <a:endParaRPr lang="lt-LT" i="1" dirty="0">
              <a:solidFill>
                <a:srgbClr val="FF0000"/>
              </a:solidFill>
            </a:endParaRPr>
          </a:p>
          <a:p>
            <a:pPr marL="0" lvl="0" indent="0" algn="l">
              <a:lnSpc>
                <a:spcPct val="100000"/>
              </a:lnSpc>
              <a:spcBef>
                <a:spcPts val="0"/>
              </a:spcBef>
              <a:spcAft>
                <a:spcPts val="0"/>
              </a:spcAft>
              <a:buSzPts val="1400"/>
              <a:buNone/>
            </a:pPr>
            <a:r>
              <a:rPr lang="en-US" dirty="0"/>
              <a:t>• Ministry of Environment (and Environmental Projects Management Agency) </a:t>
            </a:r>
            <a:endParaRPr lang="lt-LT" dirty="0"/>
          </a:p>
          <a:p>
            <a:pPr marL="0" lvl="0" indent="0" algn="l">
              <a:lnSpc>
                <a:spcPct val="100000"/>
              </a:lnSpc>
              <a:spcBef>
                <a:spcPts val="0"/>
              </a:spcBef>
              <a:spcAft>
                <a:spcPts val="0"/>
              </a:spcAft>
              <a:buSzPts val="1400"/>
              <a:buNone/>
            </a:pPr>
            <a:r>
              <a:rPr lang="en-US" dirty="0"/>
              <a:t>• Ministry of Education, Science and Sport Legislative </a:t>
            </a:r>
            <a:endParaRPr lang="lt-LT" dirty="0"/>
          </a:p>
          <a:p>
            <a:pPr marL="0" lvl="0" indent="0" algn="l">
              <a:lnSpc>
                <a:spcPct val="100000"/>
              </a:lnSpc>
              <a:spcBef>
                <a:spcPts val="0"/>
              </a:spcBef>
              <a:spcAft>
                <a:spcPts val="0"/>
              </a:spcAft>
              <a:buSzPts val="1400"/>
              <a:buNone/>
            </a:pPr>
            <a:r>
              <a:rPr lang="en-US" dirty="0"/>
              <a:t>Lithuanian Non-Governmental Development Cooperation </a:t>
            </a:r>
            <a:r>
              <a:rPr lang="en-US" dirty="0" err="1"/>
              <a:t>Organisations’</a:t>
            </a:r>
            <a:r>
              <a:rPr lang="en-US" dirty="0"/>
              <a:t> Platform (civil society umbrella organization) </a:t>
            </a:r>
            <a:endParaRPr lang="lt-LT" dirty="0"/>
          </a:p>
          <a:p>
            <a:pPr marL="0" lvl="0" indent="0" algn="l">
              <a:lnSpc>
                <a:spcPct val="100000"/>
              </a:lnSpc>
              <a:spcBef>
                <a:spcPts val="0"/>
              </a:spcBef>
              <a:spcAft>
                <a:spcPts val="0"/>
              </a:spcAft>
              <a:buSzPts val="1400"/>
              <a:buNone/>
            </a:pPr>
            <a:r>
              <a:rPr lang="en-US" dirty="0"/>
              <a:t>• LITDEA (development education network) </a:t>
            </a:r>
            <a:endParaRPr lang="lt-LT" dirty="0"/>
          </a:p>
          <a:p>
            <a:pPr marL="0" lvl="0" indent="0" algn="l">
              <a:lnSpc>
                <a:spcPct val="100000"/>
              </a:lnSpc>
              <a:spcBef>
                <a:spcPts val="0"/>
              </a:spcBef>
              <a:spcAft>
                <a:spcPts val="0"/>
              </a:spcAft>
              <a:buSzPts val="1400"/>
              <a:buNone/>
            </a:pPr>
            <a:r>
              <a:rPr lang="en-US" dirty="0"/>
              <a:t>• Key private sector associations (LVK - Lithuanian Business Confederation, LPK – Lithuanian Confederation of Industrialists, </a:t>
            </a:r>
            <a:r>
              <a:rPr lang="en-US" dirty="0" err="1"/>
              <a:t>Infobalt</a:t>
            </a:r>
            <a:r>
              <a:rPr lang="en-US" dirty="0"/>
              <a:t> – ICT association, LAVA – Lithuanian Responsible Business Association) </a:t>
            </a:r>
            <a:endParaRPr lang="lt-LT" dirty="0"/>
          </a:p>
          <a:p>
            <a:pPr marL="0" lvl="0" indent="0" algn="l">
              <a:lnSpc>
                <a:spcPct val="100000"/>
              </a:lnSpc>
              <a:spcBef>
                <a:spcPts val="0"/>
              </a:spcBef>
              <a:spcAft>
                <a:spcPts val="0"/>
              </a:spcAft>
              <a:buSzPts val="1400"/>
              <a:buNone/>
            </a:pPr>
            <a:r>
              <a:rPr lang="en-US" dirty="0"/>
              <a:t>• Private sector companies </a:t>
            </a:r>
            <a:endParaRPr lang="lt-LT" dirty="0"/>
          </a:p>
          <a:p>
            <a:pPr marL="0" lvl="0" indent="0" algn="l">
              <a:lnSpc>
                <a:spcPct val="100000"/>
              </a:lnSpc>
              <a:spcBef>
                <a:spcPts val="0"/>
              </a:spcBef>
              <a:spcAft>
                <a:spcPts val="0"/>
              </a:spcAft>
              <a:buSzPts val="1400"/>
              <a:buNone/>
            </a:pPr>
            <a:r>
              <a:rPr lang="en-US" dirty="0"/>
              <a:t>• Academia / Think tanks (Eastern Europe Studies Centre, EESC).</a:t>
            </a:r>
            <a:endParaRPr dirty="0"/>
          </a:p>
        </p:txBody>
      </p:sp>
      <p:sp>
        <p:nvSpPr>
          <p:cNvPr id="451" name="Google Shape;451;p2:notes">
            <a:extLst>
              <a:ext uri="{FF2B5EF4-FFF2-40B4-BE49-F238E27FC236}">
                <a16:creationId xmlns:a16="http://schemas.microsoft.com/office/drawing/2014/main" id="{5BEC4F05-C57E-FD86-B557-118B4848EA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265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9C5D00CC-D71A-641C-5F51-1BF63C5B55A3}"/>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CC1AEBD1-C700-2498-0BCF-C617560442E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gn="l"/>
            <a:r>
              <a:rPr lang="en-US" dirty="0" err="1"/>
              <a:t>Lietuvos</a:t>
            </a:r>
            <a:r>
              <a:rPr lang="en-US" dirty="0"/>
              <a:t> </a:t>
            </a:r>
            <a:r>
              <a:rPr lang="en-US" dirty="0" err="1"/>
              <a:t>prioritetinės</a:t>
            </a:r>
            <a:r>
              <a:rPr lang="en-US" dirty="0"/>
              <a:t> </a:t>
            </a:r>
            <a:r>
              <a:rPr lang="en-US" dirty="0" err="1"/>
              <a:t>rinkos</a:t>
            </a:r>
            <a:r>
              <a:rPr lang="en-US" dirty="0"/>
              <a:t> </a:t>
            </a:r>
            <a:r>
              <a:rPr lang="en-US" dirty="0" err="1"/>
              <a:t>Vystomajame</a:t>
            </a:r>
            <a:r>
              <a:rPr lang="en-US" dirty="0"/>
              <a:t> </a:t>
            </a:r>
            <a:r>
              <a:rPr lang="en-US" dirty="0" err="1"/>
              <a:t>bendradarbiavime</a:t>
            </a:r>
            <a:r>
              <a:rPr lang="en-US" dirty="0"/>
              <a:t>: </a:t>
            </a:r>
            <a:endParaRPr lang="lt-LT" dirty="0"/>
          </a:p>
          <a:p>
            <a:pPr algn="l"/>
            <a:r>
              <a:rPr lang="en-US" dirty="0"/>
              <a:t>ES </a:t>
            </a:r>
            <a:r>
              <a:rPr lang="en-US" dirty="0" err="1"/>
              <a:t>Rytų</a:t>
            </a:r>
            <a:r>
              <a:rPr lang="en-US" dirty="0"/>
              <a:t> </a:t>
            </a:r>
            <a:r>
              <a:rPr lang="en-US" dirty="0" err="1"/>
              <a:t>partnerystės</a:t>
            </a:r>
            <a:r>
              <a:rPr lang="en-US" dirty="0"/>
              <a:t> </a:t>
            </a:r>
            <a:r>
              <a:rPr lang="en-US" dirty="0" err="1"/>
              <a:t>valstybės</a:t>
            </a:r>
            <a:r>
              <a:rPr lang="en-US" dirty="0"/>
              <a:t>: Moldova, </a:t>
            </a:r>
            <a:r>
              <a:rPr lang="en-US" dirty="0" err="1"/>
              <a:t>Sakartvelas</a:t>
            </a:r>
            <a:r>
              <a:rPr lang="en-US" dirty="0"/>
              <a:t>, </a:t>
            </a:r>
            <a:r>
              <a:rPr lang="en-US" dirty="0" err="1"/>
              <a:t>Ukraina</a:t>
            </a:r>
            <a:r>
              <a:rPr lang="en-US" dirty="0"/>
              <a:t> </a:t>
            </a:r>
            <a:r>
              <a:rPr lang="en-US" dirty="0" err="1"/>
              <a:t>ir</a:t>
            </a:r>
            <a:r>
              <a:rPr lang="en-US" dirty="0"/>
              <a:t> </a:t>
            </a:r>
            <a:r>
              <a:rPr lang="en-US" dirty="0" err="1"/>
              <a:t>Armėnija</a:t>
            </a:r>
            <a:r>
              <a:rPr lang="en-US" dirty="0"/>
              <a:t>, </a:t>
            </a:r>
            <a:endParaRPr lang="lt-LT" dirty="0"/>
          </a:p>
          <a:p>
            <a:pPr algn="l"/>
            <a:r>
              <a:rPr lang="en-US" dirty="0" err="1"/>
              <a:t>Artimieji</a:t>
            </a:r>
            <a:r>
              <a:rPr lang="en-US" dirty="0"/>
              <a:t> </a:t>
            </a:r>
            <a:r>
              <a:rPr lang="en-US" dirty="0" err="1"/>
              <a:t>Rytai</a:t>
            </a:r>
            <a:r>
              <a:rPr lang="en-US" dirty="0"/>
              <a:t>, </a:t>
            </a:r>
            <a:endParaRPr lang="lt-LT" dirty="0"/>
          </a:p>
          <a:p>
            <a:pPr algn="l"/>
            <a:r>
              <a:rPr lang="en-US" dirty="0" err="1"/>
              <a:t>Vidurinė</a:t>
            </a:r>
            <a:r>
              <a:rPr lang="en-US" dirty="0"/>
              <a:t> </a:t>
            </a:r>
            <a:r>
              <a:rPr lang="en-US" dirty="0" err="1"/>
              <a:t>Azija</a:t>
            </a:r>
            <a:r>
              <a:rPr lang="en-US" dirty="0"/>
              <a:t>, </a:t>
            </a:r>
            <a:endParaRPr lang="lt-LT" dirty="0"/>
          </a:p>
          <a:p>
            <a:pPr algn="l"/>
            <a:r>
              <a:rPr lang="en-US" dirty="0"/>
              <a:t>Afrika (</a:t>
            </a:r>
            <a:r>
              <a:rPr lang="en-US" dirty="0" err="1"/>
              <a:t>Užsachario</a:t>
            </a:r>
            <a:r>
              <a:rPr lang="en-US" dirty="0"/>
              <a:t> Afrika).</a:t>
            </a:r>
          </a:p>
          <a:p>
            <a:endParaRPr lang="lt-LT" b="1" dirty="0"/>
          </a:p>
          <a:p>
            <a:r>
              <a:rPr lang="lt-LT" b="1" dirty="0"/>
              <a:t>Iššūkiai</a:t>
            </a:r>
            <a:r>
              <a:rPr lang="lt-LT" dirty="0"/>
              <a:t>: Nors Lietuva pakankamai aktyviai dalyvauja vystomojo bendradarbiavimo veikloje, yra ir tam tikrų iššūkių. Didžiausias iš jų – riboti finansiniai ištekliai. Nors Lietuva kasmet didina vystomojo bendradarbiavimo biudžetą, jis vis dar nėra toks didelis, kaip kai kurių didesnių ES valstybių narių. Be to, Lietuvai svarbu užtikrinti, kad parama būtų efektyviai nukreipta ten, kur jos labiausiai reikia.</a:t>
            </a:r>
          </a:p>
          <a:p>
            <a:r>
              <a:rPr lang="lt-LT" b="1" dirty="0"/>
              <a:t>Ateities perspektyvos</a:t>
            </a:r>
            <a:r>
              <a:rPr lang="lt-LT" dirty="0"/>
              <a:t>: Lietuva siekia toliau stiprinti savo pozicijas vystomojo bendradarbiavimo srityje, ypač Rytų Europos ir Centrinės Azijos regione. Taip pat planuojama didinti finansavimą ir plėsti bendradarbiavimą su kitomis ES valstybėmis narėmis bei tarptautinėmis organizacijomis.</a:t>
            </a:r>
          </a:p>
          <a:p>
            <a:pPr marL="0" lvl="0" indent="0" algn="l">
              <a:lnSpc>
                <a:spcPct val="100000"/>
              </a:lnSpc>
              <a:spcBef>
                <a:spcPts val="0"/>
              </a:spcBef>
              <a:spcAft>
                <a:spcPts val="0"/>
              </a:spcAft>
              <a:buSzPts val="1400"/>
              <a:buNone/>
            </a:pPr>
            <a:endParaRPr dirty="0"/>
          </a:p>
        </p:txBody>
      </p:sp>
      <p:sp>
        <p:nvSpPr>
          <p:cNvPr id="451" name="Google Shape;451;p2:notes">
            <a:extLst>
              <a:ext uri="{FF2B5EF4-FFF2-40B4-BE49-F238E27FC236}">
                <a16:creationId xmlns:a16="http://schemas.microsoft.com/office/drawing/2014/main" id="{5BEC4F05-C57E-FD86-B557-118B4848EA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75646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gn="l">
              <a:lnSpc>
                <a:spcPct val="90000"/>
              </a:lnSpc>
            </a:pPr>
            <a:r>
              <a:rPr lang="lt-LT" dirty="0"/>
              <a:t>Tik </a:t>
            </a:r>
            <a:r>
              <a:rPr lang="lt-LT" b="1" dirty="0"/>
              <a:t>11-oje</a:t>
            </a:r>
            <a:r>
              <a:rPr lang="lt-LT" dirty="0"/>
              <a:t> iš 142 šalių Lietuva turi diplomatines atstovybes, visos jos tik vidutinių pajamų VB rinkose (</a:t>
            </a:r>
            <a:r>
              <a:rPr lang="lt-LT" dirty="0" err="1"/>
              <a:t>Lower</a:t>
            </a:r>
            <a:r>
              <a:rPr lang="lt-LT" dirty="0"/>
              <a:t> </a:t>
            </a:r>
            <a:r>
              <a:rPr lang="lt-LT" dirty="0" err="1"/>
              <a:t>middle</a:t>
            </a:r>
            <a:r>
              <a:rPr lang="lt-LT" dirty="0"/>
              <a:t> </a:t>
            </a:r>
            <a:r>
              <a:rPr lang="lt-LT" dirty="0" err="1"/>
              <a:t>income</a:t>
            </a:r>
            <a:r>
              <a:rPr lang="lt-LT" dirty="0"/>
              <a:t> - n3 &amp; </a:t>
            </a:r>
            <a:r>
              <a:rPr lang="lt-LT" dirty="0" err="1"/>
              <a:t>Upper</a:t>
            </a:r>
            <a:r>
              <a:rPr lang="lt-LT" dirty="0"/>
              <a:t> </a:t>
            </a:r>
            <a:r>
              <a:rPr lang="lt-LT" dirty="0" err="1"/>
              <a:t>middle</a:t>
            </a:r>
            <a:r>
              <a:rPr lang="lt-LT" dirty="0"/>
              <a:t> </a:t>
            </a:r>
            <a:r>
              <a:rPr lang="lt-LT" dirty="0" err="1"/>
              <a:t>income</a:t>
            </a:r>
            <a:r>
              <a:rPr lang="lt-LT" dirty="0"/>
              <a:t> </a:t>
            </a:r>
            <a:r>
              <a:rPr lang="lt-LT" dirty="0" err="1"/>
              <a:t>countries</a:t>
            </a:r>
            <a:r>
              <a:rPr lang="lt-LT" dirty="0"/>
              <a:t> - n8): </a:t>
            </a:r>
            <a:r>
              <a:rPr lang="lt-LT" dirty="0" err="1"/>
              <a:t>Egyp</a:t>
            </a:r>
            <a:r>
              <a:rPr lang="lt-LT" dirty="0"/>
              <a:t>, </a:t>
            </a:r>
            <a:r>
              <a:rPr lang="lt-LT" dirty="0" err="1"/>
              <a:t>India</a:t>
            </a:r>
            <a:r>
              <a:rPr lang="lt-LT" dirty="0"/>
              <a:t>, </a:t>
            </a:r>
            <a:r>
              <a:rPr lang="lt-LT" dirty="0" err="1"/>
              <a:t>Ukraine</a:t>
            </a:r>
            <a:r>
              <a:rPr lang="lt-LT" dirty="0"/>
              <a:t>, </a:t>
            </a:r>
            <a:r>
              <a:rPr lang="en-US" dirty="0"/>
              <a:t>Armenia, </a:t>
            </a:r>
            <a:r>
              <a:rPr lang="en-US" dirty="0" err="1"/>
              <a:t>Arzeibaijan</a:t>
            </a:r>
            <a:r>
              <a:rPr lang="en-US" dirty="0"/>
              <a:t>, Brazil, Georgia, Kazakhstan, Moldova, Türkiye, South Africa.</a:t>
            </a:r>
            <a:endParaRPr lang="lt-LT" dirty="0"/>
          </a:p>
          <a:p>
            <a:pPr algn="l">
              <a:lnSpc>
                <a:spcPct val="90000"/>
              </a:lnSpc>
            </a:pPr>
            <a:endParaRPr lang="en-US" dirty="0"/>
          </a:p>
          <a:p>
            <a:pPr algn="l">
              <a:lnSpc>
                <a:spcPct val="90000"/>
              </a:lnSpc>
            </a:pPr>
            <a:r>
              <a:rPr lang="en-US" dirty="0"/>
              <a:t>8 </a:t>
            </a:r>
            <a:r>
              <a:rPr lang="en-US" dirty="0" err="1"/>
              <a:t>iš</a:t>
            </a:r>
            <a:r>
              <a:rPr lang="en-US" dirty="0"/>
              <a:t> 142 VB </a:t>
            </a:r>
            <a:r>
              <a:rPr lang="en-US" dirty="0" err="1"/>
              <a:t>rinkų</a:t>
            </a:r>
            <a:r>
              <a:rPr lang="en-US" dirty="0"/>
              <a:t> </a:t>
            </a:r>
            <a:r>
              <a:rPr lang="en-US" dirty="0" err="1"/>
              <a:t>yra</a:t>
            </a:r>
            <a:r>
              <a:rPr lang="en-US" dirty="0"/>
              <a:t> </a:t>
            </a:r>
            <a:r>
              <a:rPr lang="en-US" dirty="0" err="1"/>
              <a:t>prioritetinių</a:t>
            </a:r>
            <a:r>
              <a:rPr lang="en-US" dirty="0"/>
              <a:t> </a:t>
            </a:r>
            <a:r>
              <a:rPr lang="en-US" dirty="0" err="1"/>
              <a:t>eksporto</a:t>
            </a:r>
            <a:r>
              <a:rPr lang="en-US" dirty="0"/>
              <a:t> </a:t>
            </a:r>
            <a:r>
              <a:rPr lang="en-US" dirty="0" err="1"/>
              <a:t>rinkų</a:t>
            </a:r>
            <a:r>
              <a:rPr lang="en-US" dirty="0"/>
              <a:t> </a:t>
            </a:r>
            <a:r>
              <a:rPr lang="en-US" dirty="0" err="1"/>
              <a:t>sąraše</a:t>
            </a:r>
            <a:r>
              <a:rPr lang="en-US" dirty="0"/>
              <a:t> (!): </a:t>
            </a:r>
            <a:r>
              <a:rPr lang="en-US" dirty="0" err="1"/>
              <a:t>Ukraina</a:t>
            </a:r>
            <a:r>
              <a:rPr lang="en-US" dirty="0"/>
              <a:t>, PAR, </a:t>
            </a:r>
            <a:r>
              <a:rPr lang="en-US" dirty="0" err="1"/>
              <a:t>Nigerija</a:t>
            </a:r>
            <a:r>
              <a:rPr lang="en-US" dirty="0"/>
              <a:t>, </a:t>
            </a:r>
            <a:r>
              <a:rPr lang="en-US" dirty="0" err="1"/>
              <a:t>Turkija</a:t>
            </a:r>
            <a:r>
              <a:rPr lang="en-US" dirty="0"/>
              <a:t>, </a:t>
            </a:r>
            <a:r>
              <a:rPr lang="en-US" dirty="0" err="1"/>
              <a:t>Indija</a:t>
            </a:r>
            <a:r>
              <a:rPr lang="en-US" dirty="0"/>
              <a:t>, </a:t>
            </a:r>
            <a:r>
              <a:rPr lang="en-US" dirty="0" err="1"/>
              <a:t>Vietnamas</a:t>
            </a:r>
            <a:r>
              <a:rPr lang="en-US" dirty="0"/>
              <a:t>, </a:t>
            </a:r>
            <a:r>
              <a:rPr lang="en-US" dirty="0" err="1"/>
              <a:t>Indonezija</a:t>
            </a:r>
            <a:r>
              <a:rPr lang="en-US" dirty="0"/>
              <a:t>, </a:t>
            </a:r>
            <a:r>
              <a:rPr lang="en-US" dirty="0" err="1"/>
              <a:t>Malaizija</a:t>
            </a:r>
            <a:r>
              <a:rPr lang="en-US" dirty="0"/>
              <a:t>.</a:t>
            </a:r>
          </a:p>
          <a:p>
            <a:pPr marL="0" lvl="0" indent="0" algn="l">
              <a:lnSpc>
                <a:spcPct val="90000"/>
              </a:lnSpc>
              <a:spcBef>
                <a:spcPts val="0"/>
              </a:spcBef>
              <a:spcAft>
                <a:spcPts val="0"/>
              </a:spcAft>
              <a:buNone/>
            </a:pPr>
            <a:endParaRPr lang="en-US" dirty="0"/>
          </a:p>
          <a:p>
            <a:pPr algn="l">
              <a:buSzPts val="1400"/>
            </a:pPr>
            <a:endParaRPr lang="en-US"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10989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7817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23547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72 Lietuvos įmonės rastos platformoje, dalyvavusios projektuose Vystomojo bendradarbiavimo šalyse.</a:t>
            </a: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6490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a:p>
            <a:pPr marL="0" lvl="0" indent="0" algn="l" rtl="0">
              <a:lnSpc>
                <a:spcPct val="100000"/>
              </a:lnSpc>
              <a:spcBef>
                <a:spcPts val="0"/>
              </a:spcBef>
              <a:spcAft>
                <a:spcPts val="0"/>
              </a:spcAft>
              <a:buSzPts val="1400"/>
              <a:buNone/>
            </a:pP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25502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a:p>
            <a:r>
              <a:rPr lang="lt-LT" sz="1200" b="1" dirty="0">
                <a:highlight>
                  <a:srgbClr val="34DF55"/>
                </a:highlight>
              </a:rPr>
              <a:t>Eksporto sandorių rizikos šalys (</a:t>
            </a:r>
            <a:r>
              <a:rPr lang="lt-LT" sz="1200" b="1" dirty="0" err="1">
                <a:highlight>
                  <a:srgbClr val="34DF55"/>
                </a:highlight>
              </a:rPr>
              <a:t>credendo</a:t>
            </a:r>
            <a:r>
              <a:rPr lang="lt-LT" sz="1200" b="1" dirty="0">
                <a:highlight>
                  <a:srgbClr val="34DF55"/>
                </a:highlight>
              </a:rPr>
              <a:t> </a:t>
            </a:r>
            <a:r>
              <a:rPr lang="lt-LT" sz="1200" b="1" dirty="0" err="1">
                <a:highlight>
                  <a:srgbClr val="34DF55"/>
                </a:highlight>
              </a:rPr>
              <a:t>db</a:t>
            </a:r>
            <a:r>
              <a:rPr lang="lt-LT" sz="1200" b="1" dirty="0">
                <a:highlight>
                  <a:srgbClr val="34DF55"/>
                </a:highlight>
              </a:rPr>
              <a:t>) N20:</a:t>
            </a:r>
          </a:p>
          <a:p>
            <a:endParaRPr lang="lt-LT" sz="1200" b="1" dirty="0"/>
          </a:p>
          <a:p>
            <a:r>
              <a:rPr lang="lt-LT" sz="1200" dirty="0" err="1"/>
              <a:t>Belarus</a:t>
            </a:r>
            <a:r>
              <a:rPr lang="lt-LT" sz="1200" dirty="0"/>
              <a:t>, </a:t>
            </a:r>
            <a:r>
              <a:rPr lang="lt-LT" sz="1200" dirty="0" err="1"/>
              <a:t>Cuba</a:t>
            </a:r>
            <a:r>
              <a:rPr lang="lt-LT" sz="1200" dirty="0"/>
              <a:t>, </a:t>
            </a:r>
            <a:r>
              <a:rPr lang="lt-LT" sz="1200" dirty="0" err="1"/>
              <a:t>Libya</a:t>
            </a:r>
            <a:r>
              <a:rPr lang="lt-LT" sz="1200" dirty="0"/>
              <a:t>, </a:t>
            </a:r>
            <a:r>
              <a:rPr lang="lt-LT" sz="1200" dirty="0" err="1"/>
              <a:t>Venezuela</a:t>
            </a:r>
            <a:r>
              <a:rPr lang="lt-LT" sz="1200" dirty="0"/>
              <a:t>, </a:t>
            </a:r>
            <a:r>
              <a:rPr lang="en-US" sz="1200" dirty="0"/>
              <a:t>West Bank and Gaza Strip</a:t>
            </a:r>
            <a:r>
              <a:rPr lang="lt-LT" sz="1200" dirty="0"/>
              <a:t>, </a:t>
            </a:r>
            <a:r>
              <a:rPr lang="lt-LT" sz="1200" dirty="0" err="1"/>
              <a:t>Iran</a:t>
            </a:r>
            <a:r>
              <a:rPr lang="lt-LT" sz="1200" dirty="0"/>
              <a:t>, </a:t>
            </a:r>
            <a:r>
              <a:rPr lang="lt-LT" sz="1200" dirty="0" err="1"/>
              <a:t>Lebanon</a:t>
            </a:r>
            <a:r>
              <a:rPr lang="lt-LT" sz="1200" dirty="0"/>
              <a:t>, </a:t>
            </a:r>
            <a:r>
              <a:rPr lang="lt-LT" sz="1200" dirty="0" err="1"/>
              <a:t>Sri</a:t>
            </a:r>
            <a:r>
              <a:rPr lang="lt-LT" sz="1200" dirty="0"/>
              <a:t> Lanka, </a:t>
            </a:r>
            <a:r>
              <a:rPr lang="lt-LT" sz="1200" dirty="0" err="1"/>
              <a:t>Ukraine</a:t>
            </a:r>
            <a:r>
              <a:rPr lang="lt-LT" sz="1200" dirty="0"/>
              <a:t>, </a:t>
            </a:r>
            <a:r>
              <a:rPr lang="en-US" sz="1200" dirty="0"/>
              <a:t>Zimbabwe</a:t>
            </a:r>
            <a:r>
              <a:rPr lang="lt-LT" sz="1200" dirty="0"/>
              <a:t>, </a:t>
            </a:r>
            <a:r>
              <a:rPr lang="en-US" sz="1200" dirty="0"/>
              <a:t>Democratic People’s Republic of Korea</a:t>
            </a:r>
            <a:r>
              <a:rPr lang="lt-LT" sz="1200" dirty="0"/>
              <a:t>, </a:t>
            </a:r>
            <a:r>
              <a:rPr lang="en-US" sz="1200" dirty="0"/>
              <a:t>Syrian Arab Republic</a:t>
            </a:r>
            <a:r>
              <a:rPr lang="lt-LT" sz="1200" dirty="0"/>
              <a:t>, </a:t>
            </a:r>
            <a:r>
              <a:rPr lang="en-US" sz="1200" dirty="0"/>
              <a:t>Afghanistan</a:t>
            </a:r>
            <a:r>
              <a:rPr lang="lt-LT" sz="1200" dirty="0"/>
              <a:t>, </a:t>
            </a:r>
            <a:r>
              <a:rPr lang="lt-LT" sz="1200" dirty="0" err="1"/>
              <a:t>Central</a:t>
            </a:r>
            <a:r>
              <a:rPr lang="lt-LT" sz="1200" dirty="0"/>
              <a:t> </a:t>
            </a:r>
            <a:r>
              <a:rPr lang="lt-LT" sz="1200" dirty="0" err="1"/>
              <a:t>African</a:t>
            </a:r>
            <a:r>
              <a:rPr lang="lt-LT" sz="1200" dirty="0"/>
              <a:t> </a:t>
            </a:r>
            <a:r>
              <a:rPr lang="lt-LT" sz="1200" dirty="0" err="1"/>
              <a:t>Republic</a:t>
            </a:r>
            <a:r>
              <a:rPr lang="lt-LT" sz="1200" dirty="0"/>
              <a:t>, </a:t>
            </a:r>
            <a:r>
              <a:rPr lang="lt-LT" sz="1200" dirty="0" err="1"/>
              <a:t>Eritrea</a:t>
            </a:r>
            <a:r>
              <a:rPr lang="lt-LT" sz="1200" dirty="0"/>
              <a:t>, </a:t>
            </a:r>
            <a:r>
              <a:rPr lang="lt-LT" sz="1200" dirty="0" err="1"/>
              <a:t>Mozambique</a:t>
            </a:r>
            <a:r>
              <a:rPr lang="lt-LT" sz="1200" dirty="0"/>
              <a:t>, </a:t>
            </a:r>
            <a:r>
              <a:rPr lang="lt-LT" sz="1200" dirty="0" err="1"/>
              <a:t>Somalia</a:t>
            </a:r>
            <a:r>
              <a:rPr lang="lt-LT" sz="1200" dirty="0"/>
              <a:t>, </a:t>
            </a:r>
            <a:r>
              <a:rPr lang="lt-LT" sz="1200" dirty="0" err="1"/>
              <a:t>South</a:t>
            </a:r>
            <a:r>
              <a:rPr lang="lt-LT" sz="1200" dirty="0"/>
              <a:t> </a:t>
            </a:r>
            <a:r>
              <a:rPr lang="lt-LT" sz="1200" dirty="0" err="1"/>
              <a:t>Sudan</a:t>
            </a:r>
            <a:r>
              <a:rPr lang="lt-LT" sz="1200" dirty="0"/>
              <a:t>, </a:t>
            </a:r>
            <a:r>
              <a:rPr lang="lt-LT" sz="1200" dirty="0" err="1"/>
              <a:t>Sudan</a:t>
            </a:r>
            <a:r>
              <a:rPr lang="lt-LT" sz="1200" dirty="0"/>
              <a:t>, </a:t>
            </a:r>
            <a:r>
              <a:rPr lang="lt-LT" sz="1200" dirty="0" err="1"/>
              <a:t>Yemen</a:t>
            </a:r>
            <a:r>
              <a:rPr lang="lt-LT" sz="1200" dirty="0"/>
              <a:t>.</a:t>
            </a:r>
          </a:p>
          <a:p>
            <a:endParaRPr lang="lt-LT" sz="1200" dirty="0"/>
          </a:p>
          <a:p>
            <a:r>
              <a:rPr lang="lt-LT" sz="1200" b="1" dirty="0">
                <a:highlight>
                  <a:srgbClr val="34DF55"/>
                </a:highlight>
              </a:rPr>
              <a:t>Mažo rinkos dydžio ar menko šalies ekonominio augimo potencialo šalys N59:</a:t>
            </a:r>
          </a:p>
          <a:p>
            <a:endParaRPr lang="lt-LT" sz="1200" dirty="0"/>
          </a:p>
          <a:p>
            <a:r>
              <a:rPr lang="lt-LT" sz="1200" dirty="0"/>
              <a:t>Belize, </a:t>
            </a:r>
            <a:r>
              <a:rPr lang="lt-LT" sz="1200" dirty="0" err="1"/>
              <a:t>Bosnia</a:t>
            </a:r>
            <a:r>
              <a:rPr lang="lt-LT" sz="1200" dirty="0"/>
              <a:t> </a:t>
            </a:r>
            <a:r>
              <a:rPr lang="lt-LT" sz="1200" dirty="0" err="1"/>
              <a:t>and</a:t>
            </a:r>
            <a:r>
              <a:rPr lang="lt-LT" sz="1200" dirty="0"/>
              <a:t> </a:t>
            </a:r>
            <a:r>
              <a:rPr lang="lt-LT" sz="1200" dirty="0" err="1"/>
              <a:t>Herzegovina</a:t>
            </a:r>
            <a:r>
              <a:rPr lang="lt-LT" sz="1200" dirty="0"/>
              <a:t>, </a:t>
            </a:r>
            <a:r>
              <a:rPr lang="lt-LT" sz="1200" dirty="0" err="1"/>
              <a:t>Dominica</a:t>
            </a:r>
            <a:r>
              <a:rPr lang="lt-LT" sz="1200" dirty="0"/>
              <a:t>, </a:t>
            </a:r>
            <a:r>
              <a:rPr lang="it-IT" sz="1200" dirty="0"/>
              <a:t>Equatorial Guinea</a:t>
            </a:r>
            <a:r>
              <a:rPr lang="lt-LT" sz="1200" dirty="0"/>
              <a:t>, </a:t>
            </a:r>
            <a:r>
              <a:rPr lang="it-IT" sz="1200" dirty="0"/>
              <a:t>Guinea</a:t>
            </a:r>
            <a:r>
              <a:rPr lang="lt-LT" sz="1200" dirty="0"/>
              <a:t>, </a:t>
            </a:r>
            <a:r>
              <a:rPr lang="it-IT" sz="1200" dirty="0"/>
              <a:t>Fiji</a:t>
            </a:r>
            <a:r>
              <a:rPr lang="lt-LT" sz="1200" dirty="0"/>
              <a:t>, </a:t>
            </a:r>
            <a:r>
              <a:rPr lang="it-IT" sz="1200" dirty="0"/>
              <a:t>Gabon</a:t>
            </a:r>
            <a:r>
              <a:rPr lang="lt-LT" sz="1200" dirty="0"/>
              <a:t>, Grenada, </a:t>
            </a:r>
            <a:r>
              <a:rPr lang="lt-LT" sz="1200" dirty="0" err="1"/>
              <a:t>Iraq</a:t>
            </a:r>
            <a:r>
              <a:rPr lang="lt-LT" sz="1200" dirty="0"/>
              <a:t>, Kosovo, </a:t>
            </a:r>
            <a:r>
              <a:rPr lang="lt-LT" sz="1200" dirty="0" err="1"/>
              <a:t>Maldives</a:t>
            </a:r>
            <a:r>
              <a:rPr lang="lt-LT" sz="1200" dirty="0"/>
              <a:t>, </a:t>
            </a:r>
            <a:r>
              <a:rPr lang="lt-LT" sz="1200" dirty="0" err="1"/>
              <a:t>Marshall</a:t>
            </a:r>
            <a:r>
              <a:rPr lang="lt-LT" sz="1200" dirty="0"/>
              <a:t> </a:t>
            </a:r>
            <a:r>
              <a:rPr lang="lt-LT" sz="1200" dirty="0" err="1"/>
              <a:t>Islands</a:t>
            </a:r>
            <a:r>
              <a:rPr lang="lt-LT" sz="1200" dirty="0"/>
              <a:t>, </a:t>
            </a:r>
            <a:r>
              <a:rPr lang="lt-LT" sz="1200" dirty="0" err="1"/>
              <a:t>Mauritius</a:t>
            </a:r>
            <a:r>
              <a:rPr lang="lt-LT" sz="1200" dirty="0"/>
              <a:t>, </a:t>
            </a:r>
            <a:r>
              <a:rPr lang="lt-LT" sz="1200" dirty="0" err="1"/>
              <a:t>Montserrat</a:t>
            </a:r>
            <a:r>
              <a:rPr lang="lt-LT" sz="1200" dirty="0"/>
              <a:t>, </a:t>
            </a:r>
            <a:r>
              <a:rPr lang="lt-LT" sz="1200" dirty="0" err="1"/>
              <a:t>Namibia</a:t>
            </a:r>
            <a:r>
              <a:rPr lang="lt-LT" sz="1200" dirty="0"/>
              <a:t>, Nauru, </a:t>
            </a:r>
            <a:r>
              <a:rPr lang="lt-LT" sz="1200" dirty="0" err="1"/>
              <a:t>Niue</a:t>
            </a:r>
            <a:r>
              <a:rPr lang="lt-LT" sz="1200" dirty="0"/>
              <a:t>, Palau, Panama, </a:t>
            </a:r>
            <a:r>
              <a:rPr lang="lt-LT" sz="1200" dirty="0" err="1"/>
              <a:t>Paraguay</a:t>
            </a:r>
            <a:r>
              <a:rPr lang="lt-LT" sz="1200" dirty="0"/>
              <a:t>, </a:t>
            </a:r>
            <a:r>
              <a:rPr lang="en-US" sz="1200" dirty="0"/>
              <a:t>Saint Helena</a:t>
            </a:r>
            <a:r>
              <a:rPr lang="lt-LT" sz="1200" dirty="0"/>
              <a:t>, </a:t>
            </a:r>
            <a:r>
              <a:rPr lang="en-US" sz="1200" dirty="0"/>
              <a:t>Saint Lucia</a:t>
            </a:r>
            <a:r>
              <a:rPr lang="lt-LT" sz="1200" dirty="0"/>
              <a:t>, </a:t>
            </a:r>
            <a:r>
              <a:rPr lang="en-US" sz="1200" dirty="0"/>
              <a:t>Saint Vincent and the Grenadines</a:t>
            </a:r>
            <a:r>
              <a:rPr lang="lt-LT" sz="1200" dirty="0"/>
              <a:t>, Suriname, Tonga, </a:t>
            </a:r>
            <a:r>
              <a:rPr lang="lt-LT" sz="1200" dirty="0" err="1"/>
              <a:t>Turkmenistan</a:t>
            </a:r>
            <a:r>
              <a:rPr lang="lt-LT" sz="1200" dirty="0"/>
              <a:t>, </a:t>
            </a:r>
            <a:r>
              <a:rPr lang="lt-LT" sz="1200" dirty="0" err="1"/>
              <a:t>Wallis</a:t>
            </a:r>
            <a:r>
              <a:rPr lang="lt-LT" sz="1200" dirty="0"/>
              <a:t> </a:t>
            </a:r>
            <a:r>
              <a:rPr lang="lt-LT" sz="1200" dirty="0" err="1"/>
              <a:t>and</a:t>
            </a:r>
            <a:r>
              <a:rPr lang="lt-LT" sz="1200" dirty="0"/>
              <a:t> </a:t>
            </a:r>
            <a:r>
              <a:rPr lang="lt-LT" sz="1200" dirty="0" err="1"/>
              <a:t>Futuna</a:t>
            </a:r>
            <a:r>
              <a:rPr lang="lt-LT" sz="1200" dirty="0"/>
              <a:t>, </a:t>
            </a:r>
            <a:r>
              <a:rPr lang="lt-LT" sz="1200" dirty="0" err="1"/>
              <a:t>Algeria</a:t>
            </a:r>
            <a:r>
              <a:rPr lang="lt-LT" sz="1200" dirty="0"/>
              <a:t>, </a:t>
            </a:r>
            <a:r>
              <a:rPr lang="lt-LT" sz="1200" dirty="0" err="1"/>
              <a:t>Bhutan</a:t>
            </a:r>
            <a:r>
              <a:rPr lang="lt-LT" sz="1200" dirty="0"/>
              <a:t>, </a:t>
            </a:r>
            <a:r>
              <a:rPr lang="lt-LT" sz="1200" dirty="0" err="1"/>
              <a:t>Cameroon</a:t>
            </a:r>
            <a:r>
              <a:rPr lang="lt-LT" sz="1200" dirty="0"/>
              <a:t>, </a:t>
            </a:r>
            <a:r>
              <a:rPr lang="lt-LT" sz="1200" dirty="0" err="1"/>
              <a:t>Congo</a:t>
            </a:r>
            <a:r>
              <a:rPr lang="lt-LT" sz="1200" dirty="0"/>
              <a:t>, </a:t>
            </a:r>
            <a:r>
              <a:rPr lang="lt-LT" sz="1200" dirty="0" err="1"/>
              <a:t>Ghana</a:t>
            </a:r>
            <a:r>
              <a:rPr lang="lt-LT" sz="1200" dirty="0"/>
              <a:t>, </a:t>
            </a:r>
            <a:r>
              <a:rPr lang="lt-LT" sz="1200" dirty="0" err="1"/>
              <a:t>Honduras</a:t>
            </a:r>
            <a:r>
              <a:rPr lang="lt-LT" sz="1200" dirty="0"/>
              <a:t>, </a:t>
            </a:r>
            <a:r>
              <a:rPr lang="lt-LT" sz="1200" dirty="0" err="1"/>
              <a:t>Micronesia</a:t>
            </a:r>
            <a:r>
              <a:rPr lang="lt-LT" sz="1200" dirty="0"/>
              <a:t>, Papua </a:t>
            </a:r>
            <a:r>
              <a:rPr lang="lt-LT" sz="1200" dirty="0" err="1"/>
              <a:t>New</a:t>
            </a:r>
            <a:r>
              <a:rPr lang="lt-LT" sz="1200" dirty="0"/>
              <a:t> </a:t>
            </a:r>
            <a:r>
              <a:rPr lang="lt-LT" sz="1200" dirty="0" err="1"/>
              <a:t>Guinea</a:t>
            </a:r>
            <a:r>
              <a:rPr lang="lt-LT" sz="1200" dirty="0"/>
              <a:t>, Samoa, </a:t>
            </a:r>
            <a:r>
              <a:rPr lang="lt-LT" sz="1200" dirty="0" err="1"/>
              <a:t>Tokelau</a:t>
            </a:r>
            <a:r>
              <a:rPr lang="lt-LT" sz="1200" dirty="0"/>
              <a:t>, </a:t>
            </a:r>
            <a:r>
              <a:rPr lang="lt-LT" sz="1200" dirty="0" err="1"/>
              <a:t>Tunisia</a:t>
            </a:r>
            <a:r>
              <a:rPr lang="lt-LT" sz="1200" dirty="0"/>
              <a:t>, </a:t>
            </a:r>
            <a:r>
              <a:rPr lang="lt-LT" sz="1200" dirty="0" err="1"/>
              <a:t>Uzbekistan</a:t>
            </a:r>
            <a:r>
              <a:rPr lang="lt-LT" sz="1200" dirty="0"/>
              <a:t>, Vanuatu, </a:t>
            </a:r>
            <a:r>
              <a:rPr lang="lt-LT" sz="1200" dirty="0" err="1"/>
              <a:t>Bangladesh</a:t>
            </a:r>
            <a:r>
              <a:rPr lang="lt-LT" sz="1200" dirty="0"/>
              <a:t>, </a:t>
            </a:r>
            <a:r>
              <a:rPr lang="lt-LT" sz="1200" dirty="0" err="1"/>
              <a:t>Chad</a:t>
            </a:r>
            <a:r>
              <a:rPr lang="lt-LT" sz="1200" dirty="0"/>
              <a:t>, </a:t>
            </a:r>
            <a:r>
              <a:rPr lang="lt-LT" sz="1200" dirty="0" err="1"/>
              <a:t>Djibouti</a:t>
            </a:r>
            <a:r>
              <a:rPr lang="lt-LT" sz="1200" dirty="0"/>
              <a:t>, </a:t>
            </a:r>
            <a:r>
              <a:rPr lang="lt-LT" sz="1200" dirty="0" err="1"/>
              <a:t>Ethiopia</a:t>
            </a:r>
            <a:r>
              <a:rPr lang="lt-LT" sz="1200" dirty="0"/>
              <a:t>, </a:t>
            </a:r>
            <a:r>
              <a:rPr lang="lt-LT" sz="1200" dirty="0" err="1"/>
              <a:t>Gambia</a:t>
            </a:r>
            <a:r>
              <a:rPr lang="lt-LT" sz="1200" dirty="0"/>
              <a:t>, </a:t>
            </a:r>
            <a:r>
              <a:rPr lang="lt-LT" sz="1200" dirty="0" err="1"/>
              <a:t>Guinea</a:t>
            </a:r>
            <a:r>
              <a:rPr lang="lt-LT" sz="1200" dirty="0"/>
              <a:t>, </a:t>
            </a:r>
            <a:r>
              <a:rPr lang="lt-LT" sz="1200" dirty="0" err="1"/>
              <a:t>Guinea-Bissau</a:t>
            </a:r>
            <a:r>
              <a:rPr lang="lt-LT" sz="1200" dirty="0"/>
              <a:t>, Haiti, Kiribati, </a:t>
            </a:r>
            <a:r>
              <a:rPr lang="lt-LT" sz="1200" dirty="0" err="1"/>
              <a:t>Lao</a:t>
            </a:r>
            <a:r>
              <a:rPr lang="lt-LT" sz="1200" dirty="0"/>
              <a:t> </a:t>
            </a:r>
            <a:r>
              <a:rPr lang="lt-LT" sz="1200" dirty="0" err="1"/>
              <a:t>People’s</a:t>
            </a:r>
            <a:r>
              <a:rPr lang="lt-LT" sz="1200" dirty="0"/>
              <a:t> </a:t>
            </a:r>
            <a:r>
              <a:rPr lang="lt-LT" sz="1200" dirty="0" err="1"/>
              <a:t>Democratic</a:t>
            </a:r>
            <a:r>
              <a:rPr lang="lt-LT" sz="1200" dirty="0"/>
              <a:t> </a:t>
            </a:r>
            <a:r>
              <a:rPr lang="lt-LT" sz="1200" dirty="0" err="1"/>
              <a:t>Republic</a:t>
            </a:r>
            <a:r>
              <a:rPr lang="lt-LT" sz="1200" dirty="0"/>
              <a:t>, </a:t>
            </a:r>
            <a:r>
              <a:rPr lang="lt-LT" sz="1200" dirty="0" err="1"/>
              <a:t>Leberia</a:t>
            </a:r>
            <a:r>
              <a:rPr lang="lt-LT" sz="1200" dirty="0"/>
              <a:t>, Mali, </a:t>
            </a:r>
            <a:r>
              <a:rPr lang="lt-LT" sz="1200" dirty="0" err="1"/>
              <a:t>Myanmar</a:t>
            </a:r>
            <a:r>
              <a:rPr lang="lt-LT" sz="1200" dirty="0"/>
              <a:t>, </a:t>
            </a:r>
            <a:r>
              <a:rPr lang="lt-LT" sz="1200" dirty="0" err="1"/>
              <a:t>Nepal</a:t>
            </a:r>
            <a:r>
              <a:rPr lang="lt-LT" sz="1200" dirty="0"/>
              <a:t>, </a:t>
            </a:r>
            <a:r>
              <a:rPr lang="lt-LT" sz="1200" dirty="0" err="1"/>
              <a:t>Rwanda</a:t>
            </a:r>
            <a:r>
              <a:rPr lang="lt-LT" sz="1200" dirty="0"/>
              <a:t>, </a:t>
            </a:r>
            <a:r>
              <a:rPr lang="lt-LT" sz="1200" dirty="0" err="1"/>
              <a:t>Sao</a:t>
            </a:r>
            <a:r>
              <a:rPr lang="lt-LT" sz="1200" dirty="0"/>
              <a:t> Tome </a:t>
            </a:r>
            <a:r>
              <a:rPr lang="lt-LT" sz="1200" dirty="0" err="1"/>
              <a:t>and</a:t>
            </a:r>
            <a:r>
              <a:rPr lang="lt-LT" sz="1200" dirty="0"/>
              <a:t> Principe, Sierra Leone, </a:t>
            </a:r>
            <a:r>
              <a:rPr lang="lt-LT" sz="1200" dirty="0" err="1"/>
              <a:t>Tanzania</a:t>
            </a:r>
            <a:r>
              <a:rPr lang="lt-LT" sz="1200" dirty="0"/>
              <a:t>, </a:t>
            </a:r>
            <a:r>
              <a:rPr lang="lt-LT" sz="1200" dirty="0" err="1"/>
              <a:t>Timor-Leste</a:t>
            </a:r>
            <a:r>
              <a:rPr lang="lt-LT" sz="1200" dirty="0"/>
              <a:t>, Tuvalu, </a:t>
            </a:r>
            <a:r>
              <a:rPr lang="lt-LT" sz="1200" dirty="0" err="1"/>
              <a:t>Zambia</a:t>
            </a:r>
            <a:r>
              <a:rPr lang="lt-LT" sz="1200" dirty="0"/>
              <a:t>.</a:t>
            </a:r>
          </a:p>
          <a:p>
            <a:pPr marL="0" lvl="0" indent="0" algn="l" rtl="0">
              <a:lnSpc>
                <a:spcPct val="100000"/>
              </a:lnSpc>
              <a:spcBef>
                <a:spcPts val="0"/>
              </a:spcBef>
              <a:spcAft>
                <a:spcPts val="0"/>
              </a:spcAft>
              <a:buSzPts val="1400"/>
              <a:buNone/>
            </a:pP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58481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a:p>
            <a:pPr marL="0" marR="0" lvl="0" indent="0" algn="l" defTabSz="457200" rtl="0" eaLnBrk="1" fontAlgn="auto" latinLnBrk="0" hangingPunct="1">
              <a:lnSpc>
                <a:spcPct val="100000"/>
              </a:lnSpc>
              <a:spcBef>
                <a:spcPts val="0"/>
              </a:spcBef>
              <a:spcAft>
                <a:spcPts val="0"/>
              </a:spcAft>
              <a:buClrTx/>
              <a:buSzPts val="1400"/>
              <a:buFontTx/>
              <a:buNone/>
              <a:tabLst/>
              <a:defRPr/>
            </a:pPr>
            <a:r>
              <a:rPr lang="lt-LT" dirty="0"/>
              <a:t>https://inovacijuagentura.lt/site/binaries/content/assets/analitika/tyrimai/dsm_final_ia.pdf</a:t>
            </a:r>
          </a:p>
          <a:p>
            <a:pPr marL="0" marR="0" lvl="0" indent="0" algn="l" defTabSz="457200" rtl="0" eaLnBrk="1" fontAlgn="auto" latinLnBrk="0" hangingPunct="1">
              <a:lnSpc>
                <a:spcPct val="100000"/>
              </a:lnSpc>
              <a:spcBef>
                <a:spcPts val="0"/>
              </a:spcBef>
              <a:spcAft>
                <a:spcPts val="0"/>
              </a:spcAft>
              <a:buClrTx/>
              <a:buSzPts val="1400"/>
              <a:buFontTx/>
              <a:buNone/>
              <a:tabLst/>
              <a:defRPr/>
            </a:pPr>
            <a:r>
              <a:rPr lang="lt-LT" dirty="0"/>
              <a:t>EGV modelis - </a:t>
            </a:r>
            <a:r>
              <a:rPr lang="lt-LT" sz="1200" dirty="0"/>
              <a:t>Modelis naudojamas nustatyti potencialiausias eksporto rinkas, identifikuojant prekių eksporto galimybių skaičių pagal šalių/produkto derinius. EGV modelis gali padėti priimti sprendimą kaip paskirstyti ribotus ekonomikos resursus eksporto skatinimo veiklai, susijusiai su perspektyvių eksporto rinkų pasirinkimu.</a:t>
            </a:r>
          </a:p>
          <a:p>
            <a:pPr marL="0" marR="0" lvl="0" indent="0" algn="l" defTabSz="457200" rtl="0" eaLnBrk="1" fontAlgn="auto" latinLnBrk="0" hangingPunct="1">
              <a:lnSpc>
                <a:spcPct val="100000"/>
              </a:lnSpc>
              <a:spcBef>
                <a:spcPts val="0"/>
              </a:spcBef>
              <a:spcAft>
                <a:spcPts val="0"/>
              </a:spcAft>
              <a:buClrTx/>
              <a:buSzPts val="1400"/>
              <a:buFontTx/>
              <a:buNone/>
              <a:tabLst/>
              <a:defRPr/>
            </a:pPr>
            <a:endParaRPr lang="lt-LT" sz="1200" dirty="0"/>
          </a:p>
          <a:p>
            <a:pPr marL="0" marR="0" lvl="0" indent="0" algn="l" defTabSz="457200" rtl="0" eaLnBrk="1" fontAlgn="auto" latinLnBrk="0" hangingPunct="1">
              <a:lnSpc>
                <a:spcPct val="100000"/>
              </a:lnSpc>
              <a:spcBef>
                <a:spcPts val="0"/>
              </a:spcBef>
              <a:spcAft>
                <a:spcPts val="0"/>
              </a:spcAft>
              <a:buClrTx/>
              <a:buSzPts val="1400"/>
              <a:buFontTx/>
              <a:buNone/>
              <a:tabLst/>
              <a:defRPr/>
            </a:pPr>
            <a:r>
              <a:rPr lang="lt-LT" dirty="0"/>
              <a:t>Tikslinės eksporto rinkos - </a:t>
            </a:r>
            <a:r>
              <a:rPr lang="en-US" dirty="0" err="1"/>
              <a:t>Ukraina</a:t>
            </a:r>
            <a:r>
              <a:rPr lang="en-US" dirty="0"/>
              <a:t>, PAR, </a:t>
            </a:r>
            <a:r>
              <a:rPr lang="en-US" dirty="0" err="1"/>
              <a:t>Turkija</a:t>
            </a:r>
            <a:r>
              <a:rPr lang="en-US" dirty="0"/>
              <a:t>, </a:t>
            </a:r>
            <a:r>
              <a:rPr lang="en-US" dirty="0" err="1"/>
              <a:t>Indija</a:t>
            </a:r>
            <a:r>
              <a:rPr lang="en-US" dirty="0"/>
              <a:t>, </a:t>
            </a:r>
            <a:r>
              <a:rPr lang="en-US" dirty="0" err="1"/>
              <a:t>Indonezija</a:t>
            </a:r>
            <a:r>
              <a:rPr lang="en-US" dirty="0"/>
              <a:t>, </a:t>
            </a:r>
            <a:r>
              <a:rPr lang="en-US" dirty="0" err="1"/>
              <a:t>Malaizija</a:t>
            </a:r>
            <a:r>
              <a:rPr lang="lt-LT" dirty="0"/>
              <a:t>. </a:t>
            </a:r>
            <a:endParaRPr lang="lt-LT" sz="1200" dirty="0"/>
          </a:p>
          <a:p>
            <a:pPr marL="0" marR="0" lvl="0" indent="0" algn="l" defTabSz="457200" rtl="0" eaLnBrk="1" fontAlgn="auto" latinLnBrk="0" hangingPunct="1">
              <a:lnSpc>
                <a:spcPct val="100000"/>
              </a:lnSpc>
              <a:spcBef>
                <a:spcPts val="0"/>
              </a:spcBef>
              <a:spcAft>
                <a:spcPts val="0"/>
              </a:spcAft>
              <a:buClrTx/>
              <a:buSzPts val="1400"/>
              <a:buFontTx/>
              <a:buNone/>
              <a:tabLst/>
              <a:defRPr/>
            </a:pPr>
            <a:endParaRPr lang="lt-LT" dirty="0"/>
          </a:p>
          <a:p>
            <a:pPr marL="0" lvl="0" indent="0" algn="l" rtl="0">
              <a:lnSpc>
                <a:spcPct val="100000"/>
              </a:lnSpc>
              <a:spcBef>
                <a:spcPts val="0"/>
              </a:spcBef>
              <a:spcAft>
                <a:spcPts val="0"/>
              </a:spcAft>
              <a:buSzPts val="1400"/>
              <a:buNone/>
            </a:pP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83001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a:p>
            <a:pPr marL="0" marR="0" lvl="0" indent="0" algn="l" defTabSz="457200" rtl="0" eaLnBrk="1" fontAlgn="auto" latinLnBrk="0" hangingPunct="1">
              <a:lnSpc>
                <a:spcPct val="100000"/>
              </a:lnSpc>
              <a:spcBef>
                <a:spcPts val="0"/>
              </a:spcBef>
              <a:spcAft>
                <a:spcPts val="0"/>
              </a:spcAft>
              <a:buClrTx/>
              <a:buSzPts val="1400"/>
              <a:buFontTx/>
              <a:buNone/>
              <a:tabLst/>
              <a:defRPr/>
            </a:pPr>
            <a:r>
              <a:rPr lang="lt-LT" dirty="0"/>
              <a:t>https://inovacijuagentura.lt/site/binaries/content/assets/analitika/tyrimai/dsm_final_ia.pdf</a:t>
            </a:r>
          </a:p>
          <a:p>
            <a:pPr marL="0" marR="0" lvl="0" indent="0" algn="l" defTabSz="457200" rtl="0" eaLnBrk="1" fontAlgn="auto" latinLnBrk="0" hangingPunct="1">
              <a:lnSpc>
                <a:spcPct val="100000"/>
              </a:lnSpc>
              <a:spcBef>
                <a:spcPts val="0"/>
              </a:spcBef>
              <a:spcAft>
                <a:spcPts val="0"/>
              </a:spcAft>
              <a:buClrTx/>
              <a:buSzPts val="1400"/>
              <a:buFontTx/>
              <a:buNone/>
              <a:tabLst/>
              <a:defRPr/>
            </a:pPr>
            <a:r>
              <a:rPr lang="lt-LT" dirty="0"/>
              <a:t>EGV modelis - </a:t>
            </a:r>
            <a:r>
              <a:rPr lang="lt-LT" sz="1200" dirty="0"/>
              <a:t>Modelis naudojamas nustatyti potencialiausias eksporto rinkas, identifikuojant prekių eksporto galimybių skaičių pagal šalių/produkto derinius. EGV modelis gali padėti priimti sprendimą kaip paskirstyti ribotus ekonomikos resursus eksporto skatinimo veiklai, susijusiai su perspektyvių eksporto rinkų pasirinkimu.</a:t>
            </a:r>
          </a:p>
          <a:p>
            <a:pPr marL="0" marR="0" lvl="0" indent="0" algn="l" defTabSz="457200" rtl="0" eaLnBrk="1" fontAlgn="auto" latinLnBrk="0" hangingPunct="1">
              <a:lnSpc>
                <a:spcPct val="100000"/>
              </a:lnSpc>
              <a:spcBef>
                <a:spcPts val="0"/>
              </a:spcBef>
              <a:spcAft>
                <a:spcPts val="0"/>
              </a:spcAft>
              <a:buClrTx/>
              <a:buSzPts val="1400"/>
              <a:buFontTx/>
              <a:buNone/>
              <a:tabLst/>
              <a:defRPr/>
            </a:pPr>
            <a:endParaRPr lang="lt-LT" dirty="0"/>
          </a:p>
          <a:p>
            <a:pPr marL="0" lvl="0" indent="0" algn="l" rtl="0">
              <a:lnSpc>
                <a:spcPct val="100000"/>
              </a:lnSpc>
              <a:spcBef>
                <a:spcPts val="0"/>
              </a:spcBef>
              <a:spcAft>
                <a:spcPts val="0"/>
              </a:spcAft>
              <a:buSzPts val="1400"/>
              <a:buNone/>
            </a:pPr>
            <a:r>
              <a:rPr lang="lt-LT" dirty="0"/>
              <a:t>Tikslinės eksporto rinkos - </a:t>
            </a:r>
            <a:r>
              <a:rPr lang="en-US" dirty="0" err="1"/>
              <a:t>Ukraina</a:t>
            </a:r>
            <a:r>
              <a:rPr lang="en-US" dirty="0"/>
              <a:t>, PAR, </a:t>
            </a:r>
            <a:r>
              <a:rPr lang="en-US" dirty="0" err="1"/>
              <a:t>Nigerija</a:t>
            </a:r>
            <a:r>
              <a:rPr lang="en-US" dirty="0"/>
              <a:t>, </a:t>
            </a:r>
            <a:r>
              <a:rPr lang="en-US" dirty="0" err="1"/>
              <a:t>Turkija</a:t>
            </a:r>
            <a:r>
              <a:rPr lang="en-US" dirty="0"/>
              <a:t>, </a:t>
            </a:r>
            <a:r>
              <a:rPr lang="en-US" dirty="0" err="1"/>
              <a:t>Indija</a:t>
            </a:r>
            <a:r>
              <a:rPr lang="en-US" dirty="0"/>
              <a:t>, </a:t>
            </a:r>
            <a:r>
              <a:rPr lang="lt-LT" dirty="0"/>
              <a:t>+Kenija, +Egiptas, +</a:t>
            </a:r>
            <a:r>
              <a:rPr lang="lt-LT" dirty="0" err="1"/>
              <a:t>Sakartvelas</a:t>
            </a:r>
            <a:r>
              <a:rPr lang="lt-LT" dirty="0"/>
              <a:t>, +Kazachstanas, +Azerbaidžanas.</a:t>
            </a: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84020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lt-LT" b="1" dirty="0"/>
              <a:t>Vokietija</a:t>
            </a:r>
            <a:r>
              <a:rPr lang="lt-LT" dirty="0"/>
              <a:t>:</a:t>
            </a:r>
          </a:p>
          <a:p>
            <a:pPr>
              <a:buFont typeface="Arial" panose="020B0604020202020204" pitchFamily="34" charset="0"/>
              <a:buChar char="•"/>
            </a:pPr>
            <a:r>
              <a:rPr lang="lt-LT" dirty="0"/>
              <a:t>Vokietija pradėjo savo oficialią vystomąją pagalbą 1950-aisiais metais, kai buvo įkurtos pirmosios programos, skirtos padėti besivystančioms šalims. Nuo tada Vokietija tapo antruoju pagal dydį donorui pasaulyje, teikiančiu reikšmingą finansinę paramą bei techninę pagalbą besivystančioms šalims. 2021 metais buvo minimos 60-osios Vokietijos vystomojo bendradarbiavimo metinės​ </a:t>
            </a:r>
          </a:p>
          <a:p>
            <a:pPr>
              <a:buFont typeface="Arial" panose="020B0604020202020204" pitchFamily="34" charset="0"/>
              <a:buChar char="•"/>
            </a:pPr>
            <a:r>
              <a:rPr lang="lt-LT" b="1" dirty="0"/>
              <a:t>Suomija</a:t>
            </a:r>
            <a:r>
              <a:rPr lang="lt-LT" dirty="0"/>
              <a:t>:</a:t>
            </a:r>
          </a:p>
          <a:p>
            <a:pPr marL="0" indent="0" algn="just">
              <a:buNone/>
            </a:pPr>
            <a:r>
              <a:rPr lang="lt-LT" dirty="0"/>
              <a:t>Suomija savo vystomąją pagalbą pradėjo teikti 1960-aisiais metais. Suomija yra viena iš pirmųjų šalių, kurios pradėjo remti besivystančias šalis po Antrojo pasaulinio karo. Suomija yra žinoma dėl savo tvarumo ir žmogaus teisių rėmimo principų, kurie yra integruoti į jos vystomojo bendradarbiavimo programas​  </a:t>
            </a:r>
            <a:r>
              <a:rPr lang="lt-LT" sz="1200" b="1" i="0" dirty="0">
                <a:solidFill>
                  <a:srgbClr val="0D0D0D"/>
                </a:solidFill>
                <a:effectLst/>
                <a:highlight>
                  <a:srgbClr val="FFFFFF"/>
                </a:highlight>
              </a:rPr>
              <a:t>Bendradarbiavimas su privačiu sektoriumi</a:t>
            </a:r>
            <a:r>
              <a:rPr lang="lt-LT" sz="1200" b="0" i="0" dirty="0">
                <a:solidFill>
                  <a:srgbClr val="0D0D0D"/>
                </a:solidFill>
                <a:effectLst/>
                <a:highlight>
                  <a:srgbClr val="FFFFFF"/>
                </a:highlight>
              </a:rPr>
              <a:t>: Suomija skatina bendradarbiavimą su privačiu sektoriumi, įtraukdama įmones ir verslo sektorių į vystymo projektus, siekdama skatinti tvarų ekonomikos augimą besivystančiose šalyse.</a:t>
            </a:r>
          </a:p>
          <a:p>
            <a:pPr marL="0" indent="0" algn="just">
              <a:buNone/>
            </a:pPr>
            <a:r>
              <a:rPr lang="lt-LT" sz="1200" b="1" i="0" dirty="0">
                <a:solidFill>
                  <a:srgbClr val="0D0D0D"/>
                </a:solidFill>
                <a:effectLst/>
                <a:highlight>
                  <a:srgbClr val="FFFFFF"/>
                </a:highlight>
              </a:rPr>
              <a:t>Tvarumas ir atsparumas</a:t>
            </a:r>
            <a:r>
              <a:rPr lang="lt-LT" sz="1200" b="0" i="0" dirty="0">
                <a:solidFill>
                  <a:srgbClr val="0D0D0D"/>
                </a:solidFill>
                <a:effectLst/>
                <a:highlight>
                  <a:srgbClr val="FFFFFF"/>
                </a:highlight>
              </a:rPr>
              <a:t>: Tvaraus vystymosi principai, taikomi projektuose, siekiant užtikrinti ilgalaikį poveikį ir atsparumą kintantiems aplinkos ir socialiniams iššūkiams.</a:t>
            </a:r>
          </a:p>
          <a:p>
            <a:pPr>
              <a:buFont typeface="Arial" panose="020B0604020202020204" pitchFamily="34" charset="0"/>
              <a:buChar char="•"/>
            </a:pPr>
            <a:r>
              <a:rPr lang="lt-LT" b="1" dirty="0"/>
              <a:t>Estija</a:t>
            </a:r>
            <a:r>
              <a:rPr lang="lt-LT" dirty="0"/>
              <a:t>:</a:t>
            </a:r>
          </a:p>
          <a:p>
            <a:pPr>
              <a:buFont typeface="Arial" panose="020B0604020202020204" pitchFamily="34" charset="0"/>
              <a:buChar char="•"/>
            </a:pPr>
            <a:r>
              <a:rPr lang="lt-LT" dirty="0"/>
              <a:t>Estijos įsipareigojimas gerokai išaugo kai 2021 m. balandžio mėn. buvo įkurtas Estijos tarptautinės plėtros centras (ESTDEV), kuris  įgyvendina Estijos tarptautinio vystomojo bendradarbiavimo ir humanitarinės pagalbos projektus</a:t>
            </a:r>
          </a:p>
          <a:p>
            <a:pPr>
              <a:buFont typeface="Arial" panose="020B0604020202020204" pitchFamily="34" charset="0"/>
              <a:buChar char="•"/>
            </a:pPr>
            <a:endParaRPr lang="lt-LT" dirty="0"/>
          </a:p>
          <a:p>
            <a:r>
              <a:rPr lang="lt-LT" b="1" dirty="0"/>
              <a:t>Strategijos ir Politikos</a:t>
            </a:r>
          </a:p>
          <a:p>
            <a:pPr>
              <a:buFont typeface="Arial" panose="020B0604020202020204" pitchFamily="34" charset="0"/>
              <a:buChar char="•"/>
            </a:pPr>
            <a:r>
              <a:rPr lang="lt-LT" b="1" dirty="0"/>
              <a:t>Vokietija</a:t>
            </a:r>
            <a:r>
              <a:rPr lang="lt-LT" dirty="0"/>
              <a:t>:</a:t>
            </a:r>
          </a:p>
          <a:p>
            <a:pPr marL="742950" lvl="1" indent="-285750">
              <a:buFont typeface="Arial" panose="020B0604020202020204" pitchFamily="34" charset="0"/>
              <a:buChar char="•"/>
            </a:pPr>
            <a:r>
              <a:rPr lang="lt-LT" dirty="0"/>
              <a:t>Vyriausybės ir nevyriausybinių organizacijų vaidmuo.</a:t>
            </a:r>
          </a:p>
          <a:p>
            <a:pPr marL="742950" lvl="1" indent="-285750">
              <a:buFont typeface="Arial" panose="020B0604020202020204" pitchFamily="34" charset="0"/>
              <a:buChar char="•"/>
            </a:pPr>
            <a:r>
              <a:rPr lang="lt-LT" dirty="0"/>
              <a:t>Specifinės strategijos ir politikos kryptys.</a:t>
            </a:r>
          </a:p>
          <a:p>
            <a:pPr>
              <a:buFont typeface="Arial" panose="020B0604020202020204" pitchFamily="34" charset="0"/>
              <a:buChar char="•"/>
            </a:pPr>
            <a:r>
              <a:rPr lang="lt-LT" b="1" dirty="0"/>
              <a:t>Suomija</a:t>
            </a:r>
            <a:r>
              <a:rPr lang="lt-LT" dirty="0"/>
              <a:t>:</a:t>
            </a:r>
          </a:p>
          <a:p>
            <a:pPr marL="742950" lvl="1" indent="-285750">
              <a:buFont typeface="Arial" panose="020B0604020202020204" pitchFamily="34" charset="0"/>
              <a:buChar char="•"/>
            </a:pPr>
            <a:r>
              <a:rPr lang="lt-LT" dirty="0"/>
              <a:t>Fokusas į žmogaus teises ir tvarumą.</a:t>
            </a:r>
          </a:p>
          <a:p>
            <a:pPr marL="742950" lvl="1" indent="-285750">
              <a:buFont typeface="Arial" panose="020B0604020202020204" pitchFamily="34" charset="0"/>
              <a:buChar char="•"/>
            </a:pPr>
            <a:r>
              <a:rPr lang="lt-LT" dirty="0" err="1"/>
              <a:t>Multilateralinės</a:t>
            </a:r>
            <a:r>
              <a:rPr lang="lt-LT" dirty="0"/>
              <a:t> ir </a:t>
            </a:r>
            <a:r>
              <a:rPr lang="lt-LT" dirty="0" err="1"/>
              <a:t>bilateralinės</a:t>
            </a:r>
            <a:r>
              <a:rPr lang="lt-LT" dirty="0"/>
              <a:t> strategijos.</a:t>
            </a:r>
          </a:p>
          <a:p>
            <a:pPr>
              <a:buFont typeface="Arial" panose="020B0604020202020204" pitchFamily="34" charset="0"/>
              <a:buChar char="•"/>
            </a:pPr>
            <a:r>
              <a:rPr lang="lt-LT" b="1" dirty="0"/>
              <a:t>Estija</a:t>
            </a:r>
            <a:r>
              <a:rPr lang="lt-LT" dirty="0"/>
              <a:t>:</a:t>
            </a:r>
          </a:p>
          <a:p>
            <a:pPr marL="742950" lvl="1" indent="-285750">
              <a:buFont typeface="Arial" panose="020B0604020202020204" pitchFamily="34" charset="0"/>
              <a:buChar char="•"/>
            </a:pPr>
            <a:r>
              <a:rPr lang="lt-LT" dirty="0"/>
              <a:t>Inovacijų ir technologijų panaudojimas.</a:t>
            </a:r>
          </a:p>
          <a:p>
            <a:pPr marL="742950" lvl="1" indent="-285750">
              <a:buFont typeface="Arial" panose="020B0604020202020204" pitchFamily="34" charset="0"/>
              <a:buChar char="•"/>
            </a:pPr>
            <a:r>
              <a:rPr lang="lt-LT" dirty="0"/>
              <a:t>Bendradarbiavimas su kitomis šalimis ir organizacijomis</a:t>
            </a:r>
          </a:p>
          <a:p>
            <a:endParaRPr lang="lt-LT" dirty="0"/>
          </a:p>
        </p:txBody>
      </p:sp>
    </p:spTree>
    <p:extLst>
      <p:ext uri="{BB962C8B-B14F-4D97-AF65-F5344CB8AC3E}">
        <p14:creationId xmlns:p14="http://schemas.microsoft.com/office/powerpoint/2010/main" val="3911681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lt-LT" dirty="0"/>
              <a:t>Žalia spalva pažymėtos </a:t>
            </a:r>
            <a:r>
              <a:rPr lang="lt-LT" dirty="0" err="1"/>
              <a:t>top</a:t>
            </a:r>
            <a:r>
              <a:rPr lang="lt-LT" dirty="0"/>
              <a:t> rinkos</a:t>
            </a:r>
          </a:p>
          <a:p>
            <a:r>
              <a:rPr lang="en-US" dirty="0" err="1"/>
              <a:t>Vokietija</a:t>
            </a:r>
            <a:r>
              <a:rPr lang="en-US" dirty="0"/>
              <a:t> top 10 ma</a:t>
            </a:r>
            <a:r>
              <a:rPr lang="lt-LT" dirty="0" err="1"/>
              <a:t>žėjančia</a:t>
            </a:r>
            <a:r>
              <a:rPr lang="lt-LT" dirty="0"/>
              <a:t> tvarka</a:t>
            </a:r>
          </a:p>
          <a:p>
            <a:pPr marL="228600" indent="-228600">
              <a:buAutoNum type="arabicPeriod"/>
            </a:pPr>
            <a:r>
              <a:rPr lang="lt-LT" dirty="0"/>
              <a:t>Ukraina</a:t>
            </a:r>
          </a:p>
          <a:p>
            <a:pPr marL="228600" indent="-228600">
              <a:buAutoNum type="arabicPeriod"/>
            </a:pPr>
            <a:r>
              <a:rPr lang="lt-LT" dirty="0"/>
              <a:t>Indonezija</a:t>
            </a:r>
          </a:p>
          <a:p>
            <a:pPr marL="228600" indent="-228600">
              <a:buAutoNum type="arabicPeriod"/>
            </a:pPr>
            <a:r>
              <a:rPr lang="lt-LT" dirty="0"/>
              <a:t>Kinija</a:t>
            </a:r>
          </a:p>
          <a:p>
            <a:pPr marL="228600" indent="-228600">
              <a:buAutoNum type="arabicPeriod"/>
            </a:pPr>
            <a:r>
              <a:rPr lang="lt-LT" dirty="0"/>
              <a:t>Indija</a:t>
            </a:r>
          </a:p>
          <a:p>
            <a:pPr marL="228600" indent="-228600">
              <a:buAutoNum type="arabicPeriod"/>
            </a:pPr>
            <a:r>
              <a:rPr lang="lt-LT" dirty="0"/>
              <a:t>Sirija</a:t>
            </a:r>
          </a:p>
          <a:p>
            <a:pPr marL="228600" indent="-228600">
              <a:buAutoNum type="arabicPeriod"/>
            </a:pPr>
            <a:r>
              <a:rPr lang="lt-LT" dirty="0"/>
              <a:t>Marokas</a:t>
            </a:r>
          </a:p>
          <a:p>
            <a:pPr marL="228600" indent="-228600">
              <a:buAutoNum type="arabicPeriod"/>
            </a:pPr>
            <a:r>
              <a:rPr lang="lt-LT" dirty="0"/>
              <a:t>Peru</a:t>
            </a:r>
          </a:p>
          <a:p>
            <a:pPr marL="228600" indent="-228600">
              <a:buAutoNum type="arabicPeriod"/>
            </a:pPr>
            <a:r>
              <a:rPr lang="lt-LT" dirty="0"/>
              <a:t>Brazilija</a:t>
            </a:r>
          </a:p>
          <a:p>
            <a:pPr marL="228600" indent="-228600">
              <a:buAutoNum type="arabicPeriod"/>
            </a:pPr>
            <a:r>
              <a:rPr lang="lt-LT" dirty="0"/>
              <a:t>Kolumbija</a:t>
            </a:r>
          </a:p>
          <a:p>
            <a:pPr marL="228600" indent="-228600">
              <a:buAutoNum type="arabicPeriod"/>
            </a:pPr>
            <a:r>
              <a:rPr lang="lt-LT" dirty="0"/>
              <a:t>Jemenas</a:t>
            </a:r>
          </a:p>
          <a:p>
            <a:pPr marL="0" indent="0">
              <a:buNone/>
            </a:pPr>
            <a:r>
              <a:rPr lang="lt-LT" dirty="0"/>
              <a:t>Suomija </a:t>
            </a:r>
            <a:r>
              <a:rPr lang="lt-LT" dirty="0" err="1"/>
              <a:t>top</a:t>
            </a:r>
            <a:r>
              <a:rPr lang="lt-LT" dirty="0"/>
              <a:t> 10:</a:t>
            </a:r>
          </a:p>
          <a:p>
            <a:pPr marL="228600" indent="-228600">
              <a:buFont typeface="+mj-lt"/>
              <a:buAutoNum type="arabicPeriod"/>
            </a:pPr>
            <a:r>
              <a:rPr lang="lt-LT" dirty="0"/>
              <a:t>Ukraina</a:t>
            </a:r>
          </a:p>
          <a:p>
            <a:pPr marL="228600" indent="-228600">
              <a:buFont typeface="+mj-lt"/>
              <a:buAutoNum type="arabicPeriod"/>
            </a:pPr>
            <a:r>
              <a:rPr lang="lt-LT" dirty="0"/>
              <a:t>Somalis</a:t>
            </a:r>
          </a:p>
          <a:p>
            <a:pPr marL="228600" indent="-228600">
              <a:buFont typeface="+mj-lt"/>
              <a:buAutoNum type="arabicPeriod"/>
            </a:pPr>
            <a:r>
              <a:rPr lang="lt-LT" dirty="0"/>
              <a:t>Etiopija</a:t>
            </a:r>
          </a:p>
          <a:p>
            <a:pPr marL="228600" indent="-228600">
              <a:buFont typeface="+mj-lt"/>
              <a:buAutoNum type="arabicPeriod"/>
            </a:pPr>
            <a:r>
              <a:rPr lang="lt-LT" dirty="0"/>
              <a:t>Afganistanas</a:t>
            </a:r>
          </a:p>
          <a:p>
            <a:pPr marL="228600" indent="-228600">
              <a:buFont typeface="+mj-lt"/>
              <a:buAutoNum type="arabicPeriod"/>
            </a:pPr>
            <a:r>
              <a:rPr lang="lt-LT" dirty="0"/>
              <a:t>Tanzanija</a:t>
            </a:r>
          </a:p>
          <a:p>
            <a:pPr marL="228600" indent="-228600">
              <a:buFont typeface="+mj-lt"/>
              <a:buAutoNum type="arabicPeriod"/>
            </a:pPr>
            <a:r>
              <a:rPr lang="lt-LT" dirty="0"/>
              <a:t>Nepalas</a:t>
            </a:r>
          </a:p>
          <a:p>
            <a:pPr marL="228600" indent="-228600">
              <a:buFont typeface="+mj-lt"/>
              <a:buAutoNum type="arabicPeriod"/>
            </a:pPr>
            <a:r>
              <a:rPr lang="lt-LT" dirty="0"/>
              <a:t>Mianmaras</a:t>
            </a:r>
          </a:p>
          <a:p>
            <a:pPr marL="228600" indent="-228600">
              <a:buFont typeface="+mj-lt"/>
              <a:buAutoNum type="arabicPeriod"/>
            </a:pPr>
            <a:r>
              <a:rPr lang="lt-LT" dirty="0"/>
              <a:t>Mozambikas</a:t>
            </a:r>
          </a:p>
          <a:p>
            <a:pPr marL="228600" indent="-228600">
              <a:buFont typeface="+mj-lt"/>
              <a:buAutoNum type="arabicPeriod"/>
            </a:pPr>
            <a:r>
              <a:rPr lang="lt-LT" dirty="0"/>
              <a:t>Kenija</a:t>
            </a:r>
          </a:p>
          <a:p>
            <a:pPr marL="228600" indent="-228600">
              <a:buFont typeface="+mj-lt"/>
              <a:buAutoNum type="arabicPeriod"/>
            </a:pPr>
            <a:r>
              <a:rPr lang="lt-LT" dirty="0"/>
              <a:t>Sirija</a:t>
            </a:r>
          </a:p>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37212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82669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lt-LT" b="1" dirty="0"/>
              <a:t>ODA Organizacijos Vokietija:</a:t>
            </a:r>
            <a:r>
              <a:rPr lang="lt-LT" dirty="0"/>
              <a:t> Finansų Ministerija, Ekonominio bendradarbiavimo ir vystymo ministerija (BMZ): </a:t>
            </a:r>
            <a:r>
              <a:rPr lang="lt-LT" dirty="0" err="1"/>
              <a:t>Kredit</a:t>
            </a:r>
            <a:r>
              <a:rPr lang="lt-LT" dirty="0"/>
              <a:t> </a:t>
            </a:r>
            <a:r>
              <a:rPr lang="lt-LT" dirty="0" err="1"/>
              <a:t>Anstall</a:t>
            </a:r>
            <a:r>
              <a:rPr lang="lt-LT" dirty="0"/>
              <a:t> </a:t>
            </a:r>
            <a:r>
              <a:rPr lang="lt-LT" dirty="0" err="1"/>
              <a:t>fur</a:t>
            </a:r>
            <a:r>
              <a:rPr lang="lt-LT" dirty="0"/>
              <a:t> </a:t>
            </a:r>
            <a:r>
              <a:rPr lang="lt-LT" dirty="0" err="1"/>
              <a:t>wiederaufbau</a:t>
            </a:r>
            <a:r>
              <a:rPr lang="lt-LT" dirty="0"/>
              <a:t> (KFW), Užsienio biurai (AHK) + kitos organizacijos.</a:t>
            </a:r>
          </a:p>
          <a:p>
            <a:r>
              <a:rPr lang="lt-LT" b="1" dirty="0"/>
              <a:t>ODA </a:t>
            </a:r>
            <a:r>
              <a:rPr lang="lt-LT" b="1" dirty="0" err="1"/>
              <a:t>organziacijos</a:t>
            </a:r>
            <a:r>
              <a:rPr lang="lt-LT" b="1" dirty="0"/>
              <a:t> Suomija:</a:t>
            </a:r>
            <a:r>
              <a:rPr lang="lt-LT" dirty="0"/>
              <a:t> Užsienio reikalų ministerija. Suomijos vyriausybė, </a:t>
            </a:r>
            <a:r>
              <a:rPr lang="lt-LT" dirty="0" err="1"/>
              <a:t>FinnFunf</a:t>
            </a:r>
            <a:r>
              <a:rPr lang="lt-LT" dirty="0"/>
              <a:t>.</a:t>
            </a:r>
          </a:p>
          <a:p>
            <a:r>
              <a:rPr lang="lt-LT" b="1" dirty="0"/>
              <a:t>ODA Organizacijos Estija: Užsienio </a:t>
            </a:r>
            <a:r>
              <a:rPr lang="lt-LT" b="1" dirty="0" err="1"/>
              <a:t>reikaų</a:t>
            </a:r>
            <a:r>
              <a:rPr lang="lt-LT" b="1" dirty="0"/>
              <a:t> ministerija</a:t>
            </a:r>
            <a:r>
              <a:rPr lang="lt-LT" dirty="0"/>
              <a:t>, kitos ministerijos bei kitos viešojo sektoriaus organizacijos.</a:t>
            </a:r>
          </a:p>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38612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lt-LT" dirty="0"/>
              <a:t>Suomijos vystomojo bendradarbiavimo sektoriai ir jų vykdomi projektai apima įvairias sritis, kurios skatina tvarų vystymąsi ir mažina skurdą pasaulyje. Štai pagrindiniai sektoriai ir projektai:</a:t>
            </a:r>
          </a:p>
          <a:p>
            <a:pPr>
              <a:buFont typeface="+mj-lt"/>
              <a:buAutoNum type="arabicPeriod"/>
            </a:pPr>
            <a:r>
              <a:rPr lang="lt-LT" b="1" dirty="0"/>
              <a:t>Švietimas</a:t>
            </a:r>
            <a:r>
              <a:rPr lang="lt-LT" dirty="0"/>
              <a:t>:</a:t>
            </a:r>
          </a:p>
          <a:p>
            <a:pPr marL="742950" lvl="1" indent="-285750">
              <a:buFont typeface="+mj-lt"/>
              <a:buAutoNum type="arabicPeriod"/>
            </a:pPr>
            <a:r>
              <a:rPr lang="lt-LT" dirty="0"/>
              <a:t>Suomija investuoja į švietimo kokybę, ypač </a:t>
            </a:r>
            <a:r>
              <a:rPr lang="lt-LT" dirty="0" err="1"/>
              <a:t>įtraukųjį</a:t>
            </a:r>
            <a:r>
              <a:rPr lang="lt-LT" dirty="0"/>
              <a:t> ugdymą, ir siekia užtikrinti vienodas galimybes visiems, įskaitant neįgaliuosius ir moteris​ </a:t>
            </a:r>
          </a:p>
          <a:p>
            <a:pPr marL="742950" lvl="1" indent="-285750">
              <a:buFont typeface="+mj-lt"/>
              <a:buAutoNum type="arabicPeriod"/>
            </a:pPr>
            <a:r>
              <a:rPr lang="lt-LT" dirty="0"/>
              <a:t>Projektai Nepale, pavyzdžiui, palaiko </a:t>
            </a:r>
            <a:r>
              <a:rPr lang="lt-LT" dirty="0" err="1"/>
              <a:t>įtraukųjį</a:t>
            </a:r>
            <a:r>
              <a:rPr lang="lt-LT" dirty="0"/>
              <a:t> švietimą, gerindami mokymo kokybę ir prieinamumą​</a:t>
            </a:r>
          </a:p>
          <a:p>
            <a:pPr>
              <a:buFont typeface="+mj-lt"/>
              <a:buAutoNum type="arabicPeriod"/>
            </a:pPr>
            <a:r>
              <a:rPr lang="lt-LT" b="1" dirty="0"/>
              <a:t>Sveikata ir vandens, sanitarijos bei higienos (WASH) projektai</a:t>
            </a:r>
            <a:r>
              <a:rPr lang="lt-LT" dirty="0"/>
              <a:t>:</a:t>
            </a:r>
          </a:p>
          <a:p>
            <a:pPr marL="742950" lvl="1" indent="-285750">
              <a:buFont typeface="+mj-lt"/>
              <a:buAutoNum type="arabicPeriod"/>
            </a:pPr>
            <a:r>
              <a:rPr lang="lt-LT" dirty="0"/>
              <a:t>Suomija gerina sveikatos priežiūros paslaugas, ypač motinų ir vaikų sveikatą, bei kovoja su užkrečiamomis ligomis​ </a:t>
            </a:r>
          </a:p>
          <a:p>
            <a:pPr marL="742950" lvl="1" indent="-285750">
              <a:buFont typeface="+mj-lt"/>
              <a:buAutoNum type="arabicPeriod"/>
            </a:pPr>
            <a:r>
              <a:rPr lang="lt-LT" dirty="0"/>
              <a:t>Vandens projektai Nepale padėjo apie 2 milijonams žmonių gauti švarų geriamąjį vandenį​ </a:t>
            </a:r>
          </a:p>
          <a:p>
            <a:pPr>
              <a:buFont typeface="+mj-lt"/>
              <a:buAutoNum type="arabicPeriod"/>
            </a:pPr>
            <a:r>
              <a:rPr lang="lt-LT" b="1" dirty="0"/>
              <a:t>Klimato kaita ir aplinkosauga</a:t>
            </a:r>
            <a:r>
              <a:rPr lang="lt-LT" dirty="0"/>
              <a:t>:</a:t>
            </a:r>
          </a:p>
          <a:p>
            <a:pPr marL="742950" lvl="1" indent="-285750">
              <a:buFont typeface="+mj-lt"/>
              <a:buAutoNum type="arabicPeriod"/>
            </a:pPr>
            <a:r>
              <a:rPr lang="lt-LT" dirty="0"/>
              <a:t>Suomija skatina tvarų gamtos išteklių valdymą, įskaitant miškų ir biologinės įvairovės apsaugą​</a:t>
            </a:r>
          </a:p>
          <a:p>
            <a:pPr marL="742950" lvl="1" indent="-285750">
              <a:buFont typeface="+mj-lt"/>
              <a:buAutoNum type="arabicPeriod"/>
            </a:pPr>
            <a:r>
              <a:rPr lang="lt-LT" dirty="0"/>
              <a:t>Projekte Tanzanijoje stiprinama klimato atsparumas ir miškų ekosistemos​</a:t>
            </a:r>
          </a:p>
          <a:p>
            <a:pPr>
              <a:buFont typeface="+mj-lt"/>
              <a:buAutoNum type="arabicPeriod"/>
            </a:pPr>
            <a:r>
              <a:rPr lang="lt-LT" b="1" dirty="0"/>
              <a:t>Lyčių lygybė</a:t>
            </a:r>
            <a:r>
              <a:rPr lang="lt-LT" dirty="0"/>
              <a:t>:</a:t>
            </a:r>
          </a:p>
          <a:p>
            <a:pPr marL="742950" lvl="1" indent="-285750">
              <a:buFont typeface="+mj-lt"/>
              <a:buAutoNum type="arabicPeriod"/>
            </a:pPr>
            <a:r>
              <a:rPr lang="lt-LT" dirty="0"/>
              <a:t>Suomija stiprina moterų ir mergaičių teises ir jų dalyvavimą sprendimų priėmimo procesuose</a:t>
            </a:r>
          </a:p>
          <a:p>
            <a:pPr marL="742950" lvl="1" indent="-285750">
              <a:buFont typeface="+mj-lt"/>
              <a:buAutoNum type="arabicPeriod"/>
            </a:pPr>
            <a:r>
              <a:rPr lang="lt-LT" dirty="0"/>
              <a:t>Projektai Tanzanijoje siekia padėti nuo lyčių pagrindu smurto nukentėjusiems asmenims​ </a:t>
            </a:r>
          </a:p>
          <a:p>
            <a:pPr>
              <a:buFont typeface="+mj-lt"/>
              <a:buAutoNum type="arabicPeriod"/>
            </a:pPr>
            <a:r>
              <a:rPr lang="lt-LT" b="1" dirty="0"/>
              <a:t>Ekonominė plėtra ir užimtumas</a:t>
            </a:r>
            <a:r>
              <a:rPr lang="lt-LT" dirty="0"/>
              <a:t>:</a:t>
            </a:r>
          </a:p>
          <a:p>
            <a:pPr marL="742950" lvl="1" indent="-285750">
              <a:buFont typeface="+mj-lt"/>
              <a:buAutoNum type="arabicPeriod"/>
            </a:pPr>
            <a:r>
              <a:rPr lang="lt-LT" dirty="0"/>
              <a:t>Suomija remia įtraukią ekonominę plėtrą ir tinkamas darbo sąlygas, ypatingą dėmesį skirdama inovacijoms ir moterų verslumui​ </a:t>
            </a:r>
          </a:p>
          <a:p>
            <a:pPr marL="742950" lvl="1" indent="-285750">
              <a:buFont typeface="+mj-lt"/>
              <a:buAutoNum type="arabicPeriod"/>
            </a:pPr>
            <a:r>
              <a:rPr lang="lt-LT" dirty="0"/>
              <a:t>Projekte Nepale stiprinamas klimato atsparumas ir kuriami tvarūs pragyvenimo šaltiniai​</a:t>
            </a:r>
          </a:p>
          <a:p>
            <a:pPr>
              <a:buFont typeface="+mj-lt"/>
              <a:buAutoNum type="arabicPeriod"/>
            </a:pPr>
            <a:r>
              <a:rPr lang="lt-LT" b="1" dirty="0"/>
              <a:t>Taika ir demokratinės visuomenės</a:t>
            </a:r>
            <a:r>
              <a:rPr lang="lt-LT" dirty="0"/>
              <a:t>:</a:t>
            </a:r>
          </a:p>
          <a:p>
            <a:pPr marL="742950" lvl="1" indent="-285750">
              <a:buFont typeface="+mj-lt"/>
              <a:buAutoNum type="arabicPeriod"/>
            </a:pPr>
            <a:r>
              <a:rPr lang="lt-LT" dirty="0"/>
              <a:t>Suomija skatina demokratinį valdymą, teisės viršenybę ir mokesčių sistemų stiprinimą besivystančiose šalyse​ </a:t>
            </a:r>
          </a:p>
          <a:p>
            <a:pPr marL="742950" lvl="1" indent="-285750">
              <a:buFont typeface="+mj-lt"/>
              <a:buAutoNum type="arabicPeriod"/>
            </a:pPr>
            <a:r>
              <a:rPr lang="lt-LT" dirty="0"/>
              <a:t>Projektai Tanzanijoje siekia stiprinti demokratiją ir gerą valdymą​ </a:t>
            </a:r>
          </a:p>
          <a:p>
            <a:pPr>
              <a:buFont typeface="+mj-lt"/>
              <a:buAutoNum type="arabicPeriod"/>
            </a:pPr>
            <a:r>
              <a:rPr lang="lt-LT" b="1" dirty="0"/>
              <a:t>Žmogaus teisės</a:t>
            </a:r>
            <a:r>
              <a:rPr lang="lt-LT" dirty="0"/>
              <a:t>:</a:t>
            </a:r>
          </a:p>
          <a:p>
            <a:pPr marL="742950" lvl="1" indent="-285750">
              <a:buFont typeface="+mj-lt"/>
              <a:buAutoNum type="arabicPeriod"/>
            </a:pPr>
            <a:r>
              <a:rPr lang="lt-LT" dirty="0"/>
              <a:t>Suomija remia žmogaus teisių švietimą ir advokatavimą, skatina įtraukų ir atskaitingą valdymą</a:t>
            </a:r>
          </a:p>
          <a:p>
            <a:pPr marL="742950" lvl="1" indent="-285750">
              <a:buFont typeface="+mj-lt"/>
              <a:buAutoNum type="arabicPeriod"/>
            </a:pPr>
            <a:r>
              <a:rPr lang="lt-LT" dirty="0"/>
              <a:t>Siekiama apsaugoti </a:t>
            </a:r>
            <a:r>
              <a:rPr lang="lt-LT" dirty="0" err="1"/>
              <a:t>marginalizuotų</a:t>
            </a:r>
            <a:r>
              <a:rPr lang="lt-LT" dirty="0"/>
              <a:t> ir pažeidžiamų grupių teises​ </a:t>
            </a:r>
          </a:p>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6542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73311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lt-LT" dirty="0"/>
              <a:t>Vokietija yra antroji šalis donorė pasaulyje. Vokietijos bendra oficialioji (ODA) parama vystymuisi (36,7 mlrd. JAV dolerių, preliminarūs duomenys) 2023 m. sumažėjo ir sudarė 0,79 % bendrųjų nacionalinių pajamų (BNP).</a:t>
            </a:r>
          </a:p>
          <a:p>
            <a:r>
              <a:rPr lang="lt-LT" dirty="0"/>
              <a:t>Vis daugiau Suomijos vystomojo bendradarbiavimo programos lėšų skiriama privačiojo sektoriaus priemonėms. Visa Suomijos oficiali parama vystymuisi (OPV) 2023 m. sumažėjo (1,6 mlrd. JAV dolerių, preliminariais duomenimis) ir sudarė 0,52 proc. bendrųjų nacionalinių pajamų (BNP).</a:t>
            </a:r>
          </a:p>
          <a:p>
            <a:r>
              <a:rPr lang="lt-LT" dirty="0"/>
              <a:t>Estijos bendra oficiali parama vystymuisi (OPV) (109,3 mln. USD, preliminarūs duomenys) 2023 m. sumažėjo ir sudarė 0,28 % bendrųjų nacionalinių pajamų (BNP).</a:t>
            </a:r>
          </a:p>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02653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nSpc>
                <a:spcPct val="107000"/>
              </a:lnSpc>
              <a:spcAft>
                <a:spcPts val="1200"/>
              </a:spcAft>
            </a:pPr>
            <a:r>
              <a:rPr lang="lt-LT" sz="1200" kern="100" dirty="0">
                <a:solidFill>
                  <a:srgbClr val="3C3C3C"/>
                </a:solidFill>
                <a:effectLst/>
                <a:latin typeface="Aptos"/>
                <a:ea typeface="Aptos" panose="020B0004020202020204" pitchFamily="34" charset="0"/>
                <a:cs typeface="Times New Roman"/>
              </a:rPr>
              <a:t>Suomija teikia įvairias finansines paramos formas SVV ir didelėms įmonėms:</a:t>
            </a:r>
          </a:p>
          <a:p>
            <a:pPr marL="514350" lvl="0" indent="-514350">
              <a:lnSpc>
                <a:spcPct val="107000"/>
              </a:lnSpc>
              <a:buFont typeface="Symbol" panose="05050102010706020507" pitchFamily="18" charset="2"/>
              <a:buChar char=""/>
            </a:pPr>
            <a:r>
              <a:rPr lang="lt-LT" sz="1200" kern="100" dirty="0">
                <a:solidFill>
                  <a:srgbClr val="3C3C3C"/>
                </a:solidFill>
                <a:effectLst/>
                <a:latin typeface="Aptos"/>
                <a:ea typeface="Aptos" panose="020B0004020202020204" pitchFamily="34" charset="0"/>
                <a:cs typeface="Times New Roman"/>
              </a:rPr>
              <a:t>Paskolos ir investicijos</a:t>
            </a:r>
          </a:p>
          <a:p>
            <a:pPr marL="514350" lvl="0" indent="-514350">
              <a:lnSpc>
                <a:spcPct val="107000"/>
              </a:lnSpc>
              <a:buFont typeface="Symbol" panose="05050102010706020507" pitchFamily="18" charset="2"/>
              <a:buChar char=""/>
            </a:pPr>
            <a:r>
              <a:rPr lang="lt-LT" sz="1200" kern="100" dirty="0">
                <a:solidFill>
                  <a:srgbClr val="3C3C3C"/>
                </a:solidFill>
                <a:effectLst/>
                <a:latin typeface="Aptos"/>
                <a:ea typeface="Aptos" panose="020B0004020202020204" pitchFamily="34" charset="0"/>
                <a:cs typeface="Times New Roman"/>
              </a:rPr>
              <a:t>Eksporto kreditų garantijos</a:t>
            </a:r>
          </a:p>
          <a:p>
            <a:pPr marL="514350" lvl="0" indent="-514350">
              <a:lnSpc>
                <a:spcPct val="107000"/>
              </a:lnSpc>
              <a:buFont typeface="Symbol" panose="05050102010706020507" pitchFamily="18" charset="2"/>
              <a:buChar char=""/>
            </a:pPr>
            <a:r>
              <a:rPr lang="lt-LT" sz="1200" kern="100" dirty="0">
                <a:solidFill>
                  <a:srgbClr val="3C3C3C"/>
                </a:solidFill>
                <a:effectLst/>
                <a:latin typeface="Aptos"/>
                <a:ea typeface="Aptos" panose="020B0004020202020204" pitchFamily="34" charset="0"/>
                <a:cs typeface="Times New Roman"/>
              </a:rPr>
              <a:t>Dotacijos ir subsidijos</a:t>
            </a:r>
          </a:p>
          <a:p>
            <a:pPr marL="514350" lvl="0" indent="-514350">
              <a:lnSpc>
                <a:spcPct val="107000"/>
              </a:lnSpc>
              <a:buFont typeface="Symbol" panose="05050102010706020507" pitchFamily="18" charset="2"/>
              <a:buChar char=""/>
            </a:pPr>
            <a:r>
              <a:rPr lang="lt-LT" sz="1200" kern="100" dirty="0">
                <a:solidFill>
                  <a:srgbClr val="3C3C3C"/>
                </a:solidFill>
                <a:effectLst/>
                <a:latin typeface="Aptos"/>
                <a:ea typeface="Aptos" panose="020B0004020202020204" pitchFamily="34" charset="0"/>
                <a:cs typeface="Times New Roman"/>
              </a:rPr>
              <a:t>Projektų finansavimas</a:t>
            </a:r>
          </a:p>
          <a:p>
            <a:pPr marL="514350" lvl="0" indent="-514350">
              <a:lnSpc>
                <a:spcPct val="107000"/>
              </a:lnSpc>
              <a:buFont typeface="Symbol" panose="05050102010706020507" pitchFamily="18" charset="2"/>
              <a:buChar char=""/>
            </a:pPr>
            <a:r>
              <a:rPr lang="lt-LT" sz="1200" kern="100" dirty="0">
                <a:solidFill>
                  <a:srgbClr val="3C3C3C"/>
                </a:solidFill>
                <a:effectLst/>
                <a:latin typeface="Aptos"/>
                <a:ea typeface="Aptos" panose="020B0004020202020204" pitchFamily="34" charset="0"/>
                <a:cs typeface="Times New Roman"/>
              </a:rPr>
              <a:t>Techninė pagalba ir konsultavimas</a:t>
            </a:r>
          </a:p>
          <a:p>
            <a:pPr marL="514350" lvl="0" indent="-514350">
              <a:lnSpc>
                <a:spcPct val="107000"/>
              </a:lnSpc>
              <a:spcAft>
                <a:spcPts val="1200"/>
              </a:spcAft>
              <a:buFont typeface="Symbol" panose="05050102010706020507" pitchFamily="18" charset="2"/>
              <a:buChar char=""/>
            </a:pPr>
            <a:r>
              <a:rPr lang="lt-LT" sz="1200" kern="100" dirty="0">
                <a:solidFill>
                  <a:srgbClr val="3C3C3C"/>
                </a:solidFill>
                <a:effectLst/>
                <a:latin typeface="Aptos"/>
                <a:ea typeface="Aptos" panose="020B0004020202020204" pitchFamily="34" charset="0"/>
                <a:cs typeface="Times New Roman"/>
              </a:rPr>
              <a:t>Partnerystės ir tinklo kūrimas</a:t>
            </a:r>
          </a:p>
          <a:p>
            <a:pPr marL="0" lvl="0" indent="0">
              <a:lnSpc>
                <a:spcPct val="107000"/>
              </a:lnSpc>
              <a:spcAft>
                <a:spcPts val="1200"/>
              </a:spcAft>
              <a:buFont typeface="Symbol" panose="05050102010706020507" pitchFamily="18" charset="2"/>
              <a:buNone/>
            </a:pPr>
            <a:endParaRPr lang="lt-LT" sz="1200" kern="100" dirty="0">
              <a:solidFill>
                <a:srgbClr val="3C3C3C"/>
              </a:solidFill>
              <a:effectLst/>
              <a:latin typeface="Aptos"/>
              <a:ea typeface="Aptos" panose="020B0004020202020204" pitchFamily="34" charset="0"/>
              <a:cs typeface="Times New Roman"/>
            </a:endParaRPr>
          </a:p>
          <a:p>
            <a:pPr marL="0" marR="0" lvl="0" indent="0" defTabSz="457200" eaLnBrk="1" fontAlgn="auto" latinLnBrk="0" hangingPunct="1">
              <a:lnSpc>
                <a:spcPct val="107000"/>
              </a:lnSpc>
              <a:spcBef>
                <a:spcPts val="0"/>
              </a:spcBef>
              <a:spcAft>
                <a:spcPts val="1200"/>
              </a:spcAft>
              <a:buClrTx/>
              <a:buSzTx/>
              <a:buFont typeface="Symbol" panose="05050102010706020507" pitchFamily="18" charset="2"/>
              <a:buNone/>
              <a:tabLst/>
              <a:defRPr/>
            </a:pPr>
            <a:r>
              <a:rPr lang="lt-LT" sz="1200" kern="100" dirty="0">
                <a:ln w="0"/>
                <a:highlight>
                  <a:srgbClr val="FFFFFF"/>
                </a:highlight>
                <a:latin typeface="Segoe UI" panose="020B0502040204020203" pitchFamily="34" charset="0"/>
                <a:ea typeface="Aptos" panose="020B0004020202020204" pitchFamily="34" charset="0"/>
                <a:cs typeface="Times New Roman" panose="02020603050405020304" pitchFamily="18" charset="0"/>
              </a:rPr>
              <a:t>Suomijos finansavimo priemonės vystomojo bendradarbiavimo projektuose yra įvairiapusiškai pritaikomos, atsižvelgiant į įmonių dydį ir poreikius. Mažoms ir vidutinėms įmonėms (MVĮ) dažnai prieinamos mažesnio masto dotacijų ir techninės pagalbos programos, kurios palengvina plėtrą į naujas rinkas ir inovacijų diegimą. Kai kurios programos padeda MVĮ stiprinti verslo ryšius ir skatina socialinę bei ekonominę pažangą besivystančiose šalyse. Dideliems verslams teikiamas finansavimas orientuotas į didelio masto projektus, įskaitant paskolų ir eksporto kreditų garantijas, siekiant sumažinti su jais susijusias finansines ir politines rizikas. Kai kurios organizacijos remia infrastruktūros ir energetikos projektus, turinčius didelį poveikį.</a:t>
            </a:r>
            <a:endParaRPr lang="lt-LT" sz="1200" kern="100" dirty="0">
              <a:ln w="0"/>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85501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lt-LT" b="1" dirty="0"/>
              <a:t>Paskolos ir investicijos</a:t>
            </a:r>
            <a:r>
              <a:rPr lang="lt-LT" dirty="0"/>
              <a:t>:</a:t>
            </a:r>
          </a:p>
          <a:p>
            <a:pPr>
              <a:buFont typeface="Arial" panose="020B0604020202020204" pitchFamily="34" charset="0"/>
              <a:buChar char="•"/>
            </a:pPr>
            <a:r>
              <a:rPr lang="lt-LT" b="1" dirty="0" err="1"/>
              <a:t>KfW</a:t>
            </a:r>
            <a:r>
              <a:rPr lang="lt-LT" b="1" dirty="0"/>
              <a:t> Bank</a:t>
            </a:r>
            <a:r>
              <a:rPr lang="lt-LT" dirty="0"/>
              <a:t>: Teikia paskolas mažoms ir vidutinėms įmonėms, padedančias spręsti likvidumo problemas ir investuoti į plėtrą​ </a:t>
            </a:r>
          </a:p>
          <a:p>
            <a:r>
              <a:rPr lang="lt-LT" b="1" dirty="0"/>
              <a:t>Eksporto kreditų garantijos</a:t>
            </a:r>
            <a:r>
              <a:rPr lang="lt-LT" dirty="0"/>
              <a:t>:</a:t>
            </a:r>
          </a:p>
          <a:p>
            <a:pPr>
              <a:buFont typeface="Arial" panose="020B0604020202020204" pitchFamily="34" charset="0"/>
              <a:buChar char="•"/>
            </a:pPr>
            <a:r>
              <a:rPr lang="lt-LT" b="1" dirty="0" err="1"/>
              <a:t>Euler</a:t>
            </a:r>
            <a:r>
              <a:rPr lang="lt-LT" b="1" dirty="0"/>
              <a:t> </a:t>
            </a:r>
            <a:r>
              <a:rPr lang="lt-LT" b="1" dirty="0" err="1"/>
              <a:t>Hermes</a:t>
            </a:r>
            <a:r>
              <a:rPr lang="lt-LT" dirty="0"/>
              <a:t>: Siūlo eksporto kreditų garantijas, mažinančias eksporto riziką ir skatinančias konkurencingumą tarptautinėje rinkoje​ </a:t>
            </a:r>
          </a:p>
          <a:p>
            <a:pPr>
              <a:buFont typeface="Arial" panose="020B0604020202020204" pitchFamily="34" charset="0"/>
              <a:buChar char="•"/>
            </a:pPr>
            <a:r>
              <a:rPr lang="lt-LT" b="1" dirty="0"/>
              <a:t>Dotacijos ir subsidijos</a:t>
            </a:r>
            <a:r>
              <a:rPr lang="lt-LT" dirty="0"/>
              <a:t>:</a:t>
            </a:r>
          </a:p>
          <a:p>
            <a:pPr>
              <a:buFont typeface="Arial" panose="020B0604020202020204" pitchFamily="34" charset="0"/>
              <a:buChar char="•"/>
            </a:pPr>
            <a:r>
              <a:rPr lang="lt-LT" b="1" dirty="0"/>
              <a:t>Inovacijos ir tvarumas</a:t>
            </a:r>
            <a:r>
              <a:rPr lang="lt-LT" dirty="0"/>
              <a:t>: Dotacijos ir subsidijos, skirtos remti technologijų ir žaliosios energijos sektorius, skatinti tvarias technologijas​ </a:t>
            </a:r>
          </a:p>
          <a:p>
            <a:r>
              <a:rPr lang="lt-LT" b="1" dirty="0"/>
              <a:t>Projektų finansavimas</a:t>
            </a:r>
            <a:r>
              <a:rPr lang="lt-LT" dirty="0"/>
              <a:t>:</a:t>
            </a:r>
          </a:p>
          <a:p>
            <a:pPr>
              <a:buFont typeface="Arial" panose="020B0604020202020204" pitchFamily="34" charset="0"/>
              <a:buChar char="•"/>
            </a:pPr>
            <a:r>
              <a:rPr lang="lt-LT" b="1" dirty="0"/>
              <a:t>BMZ</a:t>
            </a:r>
            <a:r>
              <a:rPr lang="lt-LT" dirty="0"/>
              <a:t>: Finansuoja klimato apsaugos, socialinės apsaugos ir infrastruktūros projektus besivystančiose šalyse​ </a:t>
            </a:r>
          </a:p>
          <a:p>
            <a:pPr>
              <a:buFont typeface="Arial" panose="020B0604020202020204" pitchFamily="34" charset="0"/>
              <a:buChar char="•"/>
            </a:pPr>
            <a:r>
              <a:rPr lang="lt-LT" b="1" dirty="0"/>
              <a:t>Techninė pagalba ir konsultavimas</a:t>
            </a:r>
            <a:r>
              <a:rPr lang="lt-LT" dirty="0"/>
              <a:t>:</a:t>
            </a:r>
          </a:p>
          <a:p>
            <a:pPr>
              <a:buFont typeface="Arial" panose="020B0604020202020204" pitchFamily="34" charset="0"/>
              <a:buChar char="•"/>
            </a:pPr>
            <a:r>
              <a:rPr lang="lt-LT" b="1" dirty="0"/>
              <a:t>Konsultavimo paslaugos</a:t>
            </a:r>
            <a:r>
              <a:rPr lang="lt-LT" dirty="0"/>
              <a:t>: Mokymai, strateginis konsultavimas ir pagalba įgyvendinant naujas technologijas bei procesus​ </a:t>
            </a:r>
            <a:endParaRPr lang="en-US" dirty="0"/>
          </a:p>
          <a:p>
            <a:pPr>
              <a:buFont typeface="Arial" panose="020B0604020202020204" pitchFamily="34" charset="0"/>
              <a:buChar char="•"/>
            </a:pPr>
            <a:r>
              <a:rPr lang="lt-LT" b="1" dirty="0"/>
              <a:t>Partnerystės ir tinklo kūrimas</a:t>
            </a:r>
            <a:r>
              <a:rPr lang="lt-LT" dirty="0"/>
              <a:t>:</a:t>
            </a:r>
          </a:p>
          <a:p>
            <a:pPr>
              <a:buFont typeface="Arial" panose="020B0604020202020204" pitchFamily="34" charset="0"/>
              <a:buChar char="•"/>
            </a:pPr>
            <a:r>
              <a:rPr lang="lt-LT" b="1" dirty="0"/>
              <a:t>Bendradarbiavimas</a:t>
            </a:r>
            <a:r>
              <a:rPr lang="lt-LT" dirty="0"/>
              <a:t>: Skatina partnerystes tarp įmonių, mokslo institucijų ir vyriausybės, siekiant skatinti inovacijas ir naujų rinkų plėtrą</a:t>
            </a:r>
          </a:p>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52203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17607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15684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gn="l">
              <a:buSzPts val="1400"/>
            </a:pPr>
            <a:endParaRPr lang="en-US"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35631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73456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32916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Vadovautis </a:t>
            </a:r>
            <a:r>
              <a:rPr lang="lt-LT" dirty="0" err="1"/>
              <a:t>Sumiania</a:t>
            </a:r>
            <a:r>
              <a:rPr lang="lt-LT" dirty="0"/>
              <a:t> </a:t>
            </a:r>
            <a:r>
              <a:rPr lang="lt-LT" dirty="0" err="1"/>
              <a:t>speializacija</a:t>
            </a:r>
            <a:r>
              <a:rPr lang="lt-LT" dirty="0"/>
              <a:t> ir/arba </a:t>
            </a:r>
            <a:r>
              <a:rPr lang="lt-LT" dirty="0" err="1"/>
              <a:t>Step</a:t>
            </a:r>
            <a:r>
              <a:rPr lang="lt-LT" dirty="0"/>
              <a:t> technologijomis: https://strategic-technologies.europa.eu/about/targeted-investment-areas_en </a:t>
            </a:r>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2123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Svarstytina Lietuvos narystė Amerikos plėtros (https://www.iadb.org/en), Afrikos plėtros (https://www.afdb.org/en) ir Azijos plėtros (https://www.adb.org/) bankuose.</a:t>
            </a:r>
          </a:p>
          <a:p>
            <a:pPr marL="0" lvl="0" indent="0" algn="l" rtl="0">
              <a:lnSpc>
                <a:spcPct val="100000"/>
              </a:lnSpc>
              <a:spcBef>
                <a:spcPts val="0"/>
              </a:spcBef>
              <a:spcAft>
                <a:spcPts val="0"/>
              </a:spcAft>
              <a:buSzPts val="1400"/>
              <a:buNone/>
            </a:pPr>
            <a:r>
              <a:rPr lang="lt-LT" dirty="0"/>
              <a:t>Infobalt ir LVK nariai susiduria su apribojimais dalyvauti šių bankų lėšomis finansuojamuose pirkimuose paslaugų tiekėjams iš šalių, kurios nėra šių bankų narės. </a:t>
            </a:r>
          </a:p>
          <a:p>
            <a:pPr marL="0" lvl="0" indent="0" algn="l" rtl="0">
              <a:lnSpc>
                <a:spcPct val="100000"/>
              </a:lnSpc>
              <a:spcBef>
                <a:spcPts val="0"/>
              </a:spcBef>
              <a:spcAft>
                <a:spcPts val="0"/>
              </a:spcAft>
              <a:buSzPts val="1400"/>
              <a:buNone/>
            </a:pPr>
            <a:r>
              <a:rPr lang="lt-LT" dirty="0"/>
              <a:t>Remiantis bankų paslaugų pirkimo taisyklėmis, jeigu bankų parama yra finansuojama pagal paskolos sutartį (o tai tampa vis dažnesniu atveju), visi paslaugų tiekėjų siūlomi ekspertai turi būti šių bankų šalių narių piliečiai arba rezidentai. Minėtais atvejais, susiduriama su situacija, kai Lietuvos ekspertai/įmonės negali būti samdomi ir dalyvauti projektuose, nes jie nėra bankų šalių narių piliečiai ar rezidentai.</a:t>
            </a:r>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2299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b="1" dirty="0"/>
              <a:t>Rizikos Vertinimas</a:t>
            </a:r>
            <a:r>
              <a:rPr lang="lt-LT" dirty="0"/>
              <a:t>: Atlikti išsamų patikrinimą ir rizikos vertinimą prieš įeinant į naują rinką.</a:t>
            </a:r>
          </a:p>
          <a:p>
            <a:pPr marL="0" lvl="0" indent="0" algn="l" rtl="0">
              <a:lnSpc>
                <a:spcPct val="100000"/>
              </a:lnSpc>
              <a:spcBef>
                <a:spcPts val="0"/>
              </a:spcBef>
              <a:spcAft>
                <a:spcPts val="0"/>
              </a:spcAft>
              <a:buSzPts val="1400"/>
              <a:buNone/>
            </a:pPr>
            <a:r>
              <a:rPr lang="lt-LT" b="1" dirty="0"/>
              <a:t>Vietiniai Partneriai</a:t>
            </a:r>
            <a:r>
              <a:rPr lang="lt-LT" dirty="0"/>
              <a:t>: Formuoti strategines aljansus ar jungtines įmones su vietinėmis firmomis, kad būtų lengviau naršyti vietos verslo aplinkoje.</a:t>
            </a:r>
          </a:p>
          <a:p>
            <a:pPr marL="0" lvl="0" indent="0" algn="l" rtl="0">
              <a:lnSpc>
                <a:spcPct val="100000"/>
              </a:lnSpc>
              <a:spcBef>
                <a:spcPts val="0"/>
              </a:spcBef>
              <a:spcAft>
                <a:spcPts val="0"/>
              </a:spcAft>
              <a:buSzPts val="1400"/>
              <a:buNone/>
            </a:pPr>
            <a:r>
              <a:rPr lang="lt-LT" b="1" dirty="0"/>
              <a:t>Draudimas</a:t>
            </a:r>
            <a:r>
              <a:rPr lang="lt-LT" dirty="0"/>
              <a:t>: Naudoti prekybos kredito draudimą ir politinės rizikos draudimą, kad būtų sumažinti finansiniai nuostoliai.</a:t>
            </a:r>
          </a:p>
          <a:p>
            <a:pPr marL="0" lvl="0" indent="0" algn="l" rtl="0">
              <a:lnSpc>
                <a:spcPct val="100000"/>
              </a:lnSpc>
              <a:spcBef>
                <a:spcPts val="0"/>
              </a:spcBef>
              <a:spcAft>
                <a:spcPts val="0"/>
              </a:spcAft>
              <a:buSzPts val="1400"/>
              <a:buNone/>
            </a:pPr>
            <a:r>
              <a:rPr lang="lt-LT" b="1" dirty="0"/>
              <a:t>Diversifikacija</a:t>
            </a:r>
            <a:r>
              <a:rPr lang="lt-LT" dirty="0"/>
              <a:t>: Diversifikuoti rinkas, kad būtų paskirstyta rizika ir sumažinta priklausomybė nuo vienos šalies ar regiono.</a:t>
            </a: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88473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Svarstytina Lietuvos narystė Amerikos plėtros (https://www.iadb.org/en), Afrikos plėtros (https://www.afdb.org/en) ir Azijos plėtros (https://www.adb.org/) bankuose.</a:t>
            </a:r>
          </a:p>
          <a:p>
            <a:pPr marL="0" lvl="0" indent="0" algn="l" rtl="0">
              <a:lnSpc>
                <a:spcPct val="100000"/>
              </a:lnSpc>
              <a:spcBef>
                <a:spcPts val="0"/>
              </a:spcBef>
              <a:spcAft>
                <a:spcPts val="0"/>
              </a:spcAft>
              <a:buSzPts val="1400"/>
              <a:buNone/>
            </a:pPr>
            <a:r>
              <a:rPr lang="lt-LT" dirty="0"/>
              <a:t>Infobalt ir LVK nariai susiduria su apribojimais dalyvauti šių bankų lėšomis finansuojamuose pirkimuose paslaugų tiekėjams iš šalių, kurios nėra šių bankų narės. </a:t>
            </a:r>
          </a:p>
          <a:p>
            <a:pPr marL="0" lvl="0" indent="0" algn="l" rtl="0">
              <a:lnSpc>
                <a:spcPct val="100000"/>
              </a:lnSpc>
              <a:spcBef>
                <a:spcPts val="0"/>
              </a:spcBef>
              <a:spcAft>
                <a:spcPts val="0"/>
              </a:spcAft>
              <a:buSzPts val="1400"/>
              <a:buNone/>
            </a:pPr>
            <a:r>
              <a:rPr lang="lt-LT" dirty="0"/>
              <a:t>Remiantis bankų paslaugų pirkimo taisyklėmis, jeigu bankų parama yra finansuojama pagal paskolos sutartį (o tai tampa vis dažnesniu atveju), visi paslaugų tiekėjų siūlomi ekspertai turi būti šių bankų šalių narių piliečiai arba rezidentai. Minėtais atvejais, susiduriama su situacija, kai Lietuvos ekspertai/įmonės negali būti samdomi ir dalyvauti projektuose, nes jie nėra bankų šalių narių piliečiai ar rezidentai.</a:t>
            </a:r>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87998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lt-LT"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86319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gn="l">
              <a:lnSpc>
                <a:spcPct val="90000"/>
              </a:lnSpc>
            </a:pPr>
            <a:r>
              <a:rPr lang="lt-LT" dirty="0"/>
              <a:t>Vystomojo bendradarbiavimo šalių skaičius - </a:t>
            </a:r>
            <a:r>
              <a:rPr lang="lt-LT" b="1" dirty="0"/>
              <a:t>142</a:t>
            </a:r>
            <a:r>
              <a:rPr lang="lt-LT" dirty="0"/>
              <a:t>. </a:t>
            </a:r>
          </a:p>
          <a:p>
            <a:pPr algn="l">
              <a:lnSpc>
                <a:spcPct val="90000"/>
              </a:lnSpc>
            </a:pPr>
            <a:r>
              <a:rPr lang="lt-LT" dirty="0"/>
              <a:t>Šalys skirstomas pagal pajamų lygį: </a:t>
            </a:r>
          </a:p>
          <a:p>
            <a:pPr algn="l">
              <a:lnSpc>
                <a:spcPct val="90000"/>
              </a:lnSpc>
            </a:pPr>
            <a:r>
              <a:rPr lang="lt-LT" dirty="0"/>
              <a:t>LEAST DEVELOPED COUNTRIES </a:t>
            </a:r>
            <a:r>
              <a:rPr lang="lt-LT" b="1" dirty="0"/>
              <a:t>(n45</a:t>
            </a:r>
            <a:r>
              <a:rPr lang="lt-LT" dirty="0"/>
              <a:t>), </a:t>
            </a:r>
          </a:p>
          <a:p>
            <a:pPr algn="l">
              <a:lnSpc>
                <a:spcPct val="90000"/>
              </a:lnSpc>
            </a:pPr>
            <a:r>
              <a:rPr lang="lt-LT" dirty="0"/>
              <a:t>LOW INCOME COUNTRIES (</a:t>
            </a:r>
            <a:r>
              <a:rPr lang="lt-LT" b="1" dirty="0"/>
              <a:t>n2</a:t>
            </a:r>
            <a:r>
              <a:rPr lang="lt-LT" dirty="0"/>
              <a:t>), </a:t>
            </a:r>
          </a:p>
          <a:p>
            <a:pPr algn="l">
              <a:lnSpc>
                <a:spcPct val="90000"/>
              </a:lnSpc>
            </a:pPr>
            <a:r>
              <a:rPr lang="lt-LT" dirty="0"/>
              <a:t>LOWER MIDDLE INCOME COUNTRIES (</a:t>
            </a:r>
            <a:r>
              <a:rPr lang="lt-LT" b="1" dirty="0"/>
              <a:t>n35</a:t>
            </a:r>
            <a:r>
              <a:rPr lang="lt-LT" dirty="0"/>
              <a:t>) ir </a:t>
            </a:r>
          </a:p>
          <a:p>
            <a:pPr algn="l">
              <a:lnSpc>
                <a:spcPct val="90000"/>
              </a:lnSpc>
            </a:pPr>
            <a:r>
              <a:rPr lang="lt-LT" dirty="0"/>
              <a:t>UPPER MIDDLE INCOME COUNTRIES (</a:t>
            </a:r>
            <a:r>
              <a:rPr lang="lt-LT" b="1" dirty="0"/>
              <a:t>n60</a:t>
            </a:r>
            <a:r>
              <a:rPr lang="lt-LT" dirty="0"/>
              <a:t>). </a:t>
            </a:r>
          </a:p>
          <a:p>
            <a:pPr algn="l">
              <a:lnSpc>
                <a:spcPct val="90000"/>
              </a:lnSpc>
            </a:pPr>
            <a:r>
              <a:rPr lang="lt-LT" dirty="0"/>
              <a:t>Šalių sąrašas pasiekiamas čia: </a:t>
            </a:r>
            <a:r>
              <a:rPr lang="lt-LT" dirty="0">
                <a:hlinkClick r:id="rId3"/>
              </a:rPr>
              <a:t>DAC-List-of-ODA-Recipients-for-reporting-2024-25-flows.pdf (oecd.org)</a:t>
            </a:r>
            <a:endParaRPr lang="en-US" dirty="0"/>
          </a:p>
          <a:p>
            <a:pPr marL="0" lvl="0" indent="0" algn="l">
              <a:lnSpc>
                <a:spcPct val="100000"/>
              </a:lnSpc>
              <a:spcBef>
                <a:spcPts val="0"/>
              </a:spcBef>
              <a:spcAft>
                <a:spcPts val="0"/>
              </a:spcAft>
              <a:buSzPts val="1400"/>
              <a:buNone/>
            </a:pPr>
            <a:endParaRPr dirty="0"/>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97871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gn="l" fontAlgn="ctr"/>
            <a:r>
              <a:rPr lang="en-US" sz="1800" b="1" i="0" u="none" strike="noStrike" dirty="0" err="1">
                <a:solidFill>
                  <a:srgbClr val="182026"/>
                </a:solidFill>
                <a:effectLst/>
                <a:highlight>
                  <a:srgbClr val="FFFFFF"/>
                </a:highlight>
                <a:latin typeface="Arial" panose="020B0604020202020204" pitchFamily="34" charset="0"/>
              </a:rPr>
              <a:t>Augimas</a:t>
            </a:r>
            <a:r>
              <a:rPr lang="en-US" sz="1800" b="1" i="0" u="none" strike="noStrike" dirty="0">
                <a:solidFill>
                  <a:srgbClr val="182026"/>
                </a:solidFill>
                <a:effectLst/>
                <a:highlight>
                  <a:srgbClr val="FFFFFF"/>
                </a:highlight>
                <a:latin typeface="Arial" panose="020B0604020202020204" pitchFamily="34" charset="0"/>
              </a:rPr>
              <a:t>: </a:t>
            </a:r>
            <a:r>
              <a:rPr lang="lt-LT" sz="1800" b="0" i="0" u="none" strike="noStrike" dirty="0">
                <a:solidFill>
                  <a:srgbClr val="000000"/>
                </a:solidFill>
                <a:effectLst/>
                <a:latin typeface="Aptos Narrow" panose="020B0004020202020204" pitchFamily="34" charset="0"/>
              </a:rPr>
              <a:t>6%</a:t>
            </a:r>
            <a:r>
              <a:rPr lang="lt-LT" dirty="0"/>
              <a:t> </a:t>
            </a:r>
            <a:r>
              <a:rPr lang="lt-LT" sz="1800" b="0" i="0" u="none" strike="noStrike" dirty="0">
                <a:solidFill>
                  <a:srgbClr val="000000"/>
                </a:solidFill>
                <a:effectLst/>
                <a:latin typeface="Aptos Narrow" panose="020B0004020202020204" pitchFamily="34" charset="0"/>
              </a:rPr>
              <a:t>9%</a:t>
            </a:r>
            <a:r>
              <a:rPr lang="lt-LT" dirty="0"/>
              <a:t> </a:t>
            </a:r>
            <a:r>
              <a:rPr lang="lt-LT" sz="1800" b="0" i="0" u="none" strike="noStrike" dirty="0">
                <a:solidFill>
                  <a:srgbClr val="000000"/>
                </a:solidFill>
                <a:effectLst/>
                <a:latin typeface="Aptos Narrow" panose="020B0004020202020204" pitchFamily="34" charset="0"/>
              </a:rPr>
              <a:t>3%</a:t>
            </a:r>
            <a:r>
              <a:rPr lang="lt-LT" dirty="0"/>
              <a:t> </a:t>
            </a:r>
            <a:r>
              <a:rPr lang="lt-LT" sz="1800" b="0" i="0" u="none" strike="noStrike" dirty="0">
                <a:solidFill>
                  <a:srgbClr val="000000"/>
                </a:solidFill>
                <a:effectLst/>
                <a:latin typeface="Aptos Narrow" panose="020B0004020202020204" pitchFamily="34" charset="0"/>
              </a:rPr>
              <a:t>4%</a:t>
            </a:r>
            <a:r>
              <a:rPr lang="lt-LT" dirty="0"/>
              <a:t> </a:t>
            </a:r>
            <a:r>
              <a:rPr lang="lt-LT" sz="1800" b="0" i="0" u="none" strike="noStrike" dirty="0">
                <a:solidFill>
                  <a:srgbClr val="000000"/>
                </a:solidFill>
                <a:effectLst/>
                <a:latin typeface="Aptos Narrow" panose="020B0004020202020204" pitchFamily="34" charset="0"/>
              </a:rPr>
              <a:t>0%</a:t>
            </a:r>
            <a:r>
              <a:rPr lang="lt-LT" dirty="0"/>
              <a:t> </a:t>
            </a:r>
            <a:r>
              <a:rPr lang="lt-LT" sz="1800" b="0" i="0" u="none" strike="noStrike" dirty="0">
                <a:solidFill>
                  <a:srgbClr val="000000"/>
                </a:solidFill>
                <a:effectLst/>
                <a:latin typeface="Aptos Narrow" panose="020B0004020202020204" pitchFamily="34" charset="0"/>
              </a:rPr>
              <a:t>0%</a:t>
            </a:r>
            <a:r>
              <a:rPr lang="lt-LT" dirty="0"/>
              <a:t> </a:t>
            </a:r>
            <a:r>
              <a:rPr lang="en-US" b="1" dirty="0">
                <a:solidFill>
                  <a:schemeClr val="accent4"/>
                </a:solidFill>
              </a:rPr>
              <a:t>2020-</a:t>
            </a:r>
            <a:r>
              <a:rPr lang="lt-LT" sz="1800" b="1" i="0" u="none" strike="noStrike" dirty="0">
                <a:solidFill>
                  <a:schemeClr val="accent4"/>
                </a:solidFill>
                <a:effectLst/>
                <a:latin typeface="Aptos Narrow" panose="020B0004020202020204" pitchFamily="34" charset="0"/>
              </a:rPr>
              <a:t>27%</a:t>
            </a:r>
            <a:r>
              <a:rPr lang="lt-LT" dirty="0">
                <a:solidFill>
                  <a:schemeClr val="accent4"/>
                </a:solidFill>
              </a:rPr>
              <a:t> (COVID) </a:t>
            </a:r>
            <a:r>
              <a:rPr lang="en-US" dirty="0">
                <a:solidFill>
                  <a:schemeClr val="accent4"/>
                </a:solidFill>
              </a:rPr>
              <a:t>2021- </a:t>
            </a:r>
            <a:r>
              <a:rPr lang="lt-LT" sz="1800" b="0" i="0" u="none" strike="noStrike" dirty="0">
                <a:solidFill>
                  <a:srgbClr val="000000"/>
                </a:solidFill>
                <a:effectLst/>
                <a:latin typeface="Aptos Narrow" panose="020B0004020202020204" pitchFamily="34" charset="0"/>
              </a:rPr>
              <a:t>-8%</a:t>
            </a:r>
            <a:r>
              <a:rPr lang="lt-LT" dirty="0"/>
              <a:t> </a:t>
            </a:r>
            <a:r>
              <a:rPr lang="en-US" b="1" dirty="0">
                <a:solidFill>
                  <a:schemeClr val="accent4"/>
                </a:solidFill>
              </a:rPr>
              <a:t>2022-</a:t>
            </a:r>
            <a:r>
              <a:rPr lang="lt-LT" sz="1800" b="1" i="0" u="none" strike="noStrike" dirty="0">
                <a:solidFill>
                  <a:schemeClr val="accent4"/>
                </a:solidFill>
                <a:effectLst/>
                <a:latin typeface="Aptos Narrow" panose="020B0004020202020204" pitchFamily="34" charset="0"/>
              </a:rPr>
              <a:t>23% </a:t>
            </a:r>
            <a:r>
              <a:rPr lang="lt-LT" sz="1800" b="0" i="0" u="none" strike="noStrike" dirty="0">
                <a:solidFill>
                  <a:schemeClr val="accent4"/>
                </a:solidFill>
                <a:effectLst/>
                <a:latin typeface="Aptos Narrow" panose="020B0004020202020204" pitchFamily="34" charset="0"/>
              </a:rPr>
              <a:t>(UA karas)</a:t>
            </a:r>
            <a:r>
              <a:rPr lang="lt-LT" b="0" dirty="0">
                <a:solidFill>
                  <a:schemeClr val="accent4"/>
                </a:solidFill>
              </a:rPr>
              <a:t> </a:t>
            </a:r>
            <a:r>
              <a:rPr lang="en-US" b="0" dirty="0">
                <a:solidFill>
                  <a:schemeClr val="accent4"/>
                </a:solidFill>
              </a:rPr>
              <a:t> </a:t>
            </a:r>
            <a:endParaRPr b="0" dirty="0">
              <a:solidFill>
                <a:schemeClr val="accent4"/>
              </a:solidFill>
            </a:endParaRPr>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31041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gn="l" fontAlgn="ctr"/>
            <a:endParaRPr b="0" dirty="0">
              <a:solidFill>
                <a:schemeClr val="accent4"/>
              </a:solidFill>
            </a:endParaRPr>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79935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gn="l" fontAlgn="ctr"/>
            <a:r>
              <a:rPr lang="en-US" b="1" dirty="0" err="1">
                <a:solidFill>
                  <a:schemeClr val="accent4"/>
                </a:solidFill>
              </a:rPr>
              <a:t>Apie</a:t>
            </a:r>
            <a:r>
              <a:rPr lang="en-US" b="1" dirty="0">
                <a:solidFill>
                  <a:schemeClr val="accent4"/>
                </a:solidFill>
              </a:rPr>
              <a:t> 50 proc. </a:t>
            </a:r>
            <a:r>
              <a:rPr lang="lt-LT" b="0" dirty="0">
                <a:solidFill>
                  <a:schemeClr val="accent4"/>
                </a:solidFill>
              </a:rPr>
              <a:t>v</a:t>
            </a:r>
            <a:r>
              <a:rPr lang="en-US" b="0" dirty="0">
                <a:solidFill>
                  <a:schemeClr val="accent4"/>
                </a:solidFill>
              </a:rPr>
              <a:t>is</a:t>
            </a:r>
            <a:r>
              <a:rPr lang="lt-LT" b="0" dirty="0">
                <a:solidFill>
                  <a:schemeClr val="accent4"/>
                </a:solidFill>
              </a:rPr>
              <a:t>ų Vystomojo bendradarbiavimo investicijų skiria DAC šalys (</a:t>
            </a:r>
            <a:r>
              <a:rPr lang="en-US" b="0" dirty="0">
                <a:solidFill>
                  <a:schemeClr val="accent4"/>
                </a:solidFill>
              </a:rPr>
              <a:t>The Development Assistance Committee (DAC) is a group of countries that provide aid to developing countries</a:t>
            </a:r>
            <a:r>
              <a:rPr lang="lt-LT" b="0" dirty="0">
                <a:solidFill>
                  <a:schemeClr val="accent4"/>
                </a:solidFill>
              </a:rPr>
              <a:t>)</a:t>
            </a:r>
            <a:endParaRPr lang="en-US" b="0" dirty="0">
              <a:solidFill>
                <a:schemeClr val="accent4"/>
              </a:solidFill>
            </a:endParaRPr>
          </a:p>
          <a:p>
            <a:pPr algn="l" fontAlgn="ctr"/>
            <a:r>
              <a:rPr lang="en-US" b="0" dirty="0">
                <a:solidFill>
                  <a:schemeClr val="accent4"/>
                </a:solidFill>
              </a:rPr>
              <a:t>Lithuania: </a:t>
            </a:r>
            <a:r>
              <a:rPr lang="lt-LT" b="0" dirty="0">
                <a:solidFill>
                  <a:schemeClr val="accent4"/>
                </a:solidFill>
              </a:rPr>
              <a:t>2018-2022: </a:t>
            </a:r>
            <a:r>
              <a:rPr lang="en-US" b="0" dirty="0">
                <a:solidFill>
                  <a:schemeClr val="accent4"/>
                </a:solidFill>
              </a:rPr>
              <a:t>14</a:t>
            </a:r>
            <a:r>
              <a:rPr lang="lt-LT" b="0" dirty="0">
                <a:solidFill>
                  <a:schemeClr val="accent4"/>
                </a:solidFill>
              </a:rPr>
              <a:t>-</a:t>
            </a:r>
            <a:r>
              <a:rPr lang="en-US" b="0" dirty="0">
                <a:solidFill>
                  <a:schemeClr val="accent4"/>
                </a:solidFill>
              </a:rPr>
              <a:t>14</a:t>
            </a:r>
            <a:r>
              <a:rPr lang="lt-LT" b="0" dirty="0">
                <a:solidFill>
                  <a:schemeClr val="accent4"/>
                </a:solidFill>
              </a:rPr>
              <a:t>-</a:t>
            </a:r>
            <a:r>
              <a:rPr lang="en-US" b="0" dirty="0">
                <a:solidFill>
                  <a:schemeClr val="accent4"/>
                </a:solidFill>
              </a:rPr>
              <a:t>14</a:t>
            </a:r>
            <a:r>
              <a:rPr lang="lt-LT" b="0" dirty="0">
                <a:solidFill>
                  <a:schemeClr val="accent4"/>
                </a:solidFill>
              </a:rPr>
              <a:t>-</a:t>
            </a:r>
            <a:r>
              <a:rPr lang="en-US" b="0" dirty="0">
                <a:solidFill>
                  <a:schemeClr val="accent4"/>
                </a:solidFill>
              </a:rPr>
              <a:t>20</a:t>
            </a:r>
            <a:r>
              <a:rPr lang="lt-LT" b="0" dirty="0">
                <a:solidFill>
                  <a:schemeClr val="accent4"/>
                </a:solidFill>
              </a:rPr>
              <a:t>-</a:t>
            </a:r>
            <a:r>
              <a:rPr lang="en-US" b="0" dirty="0">
                <a:solidFill>
                  <a:schemeClr val="accent4"/>
                </a:solidFill>
              </a:rPr>
              <a:t>141</a:t>
            </a:r>
          </a:p>
          <a:p>
            <a:pPr algn="l" fontAlgn="ctr"/>
            <a:endParaRPr b="0" dirty="0">
              <a:solidFill>
                <a:schemeClr val="accent4"/>
              </a:solidFill>
            </a:endParaRPr>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85184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C3859E3A-ECD2-ECEA-0B97-4A7CF5F8233C}"/>
            </a:ext>
          </a:extLst>
        </p:cNvPr>
        <p:cNvGrpSpPr/>
        <p:nvPr/>
      </p:nvGrpSpPr>
      <p:grpSpPr>
        <a:xfrm>
          <a:off x="0" y="0"/>
          <a:ext cx="0" cy="0"/>
          <a:chOff x="0" y="0"/>
          <a:chExt cx="0" cy="0"/>
        </a:xfrm>
      </p:grpSpPr>
      <p:sp>
        <p:nvSpPr>
          <p:cNvPr id="450" name="Google Shape;450;p2:notes">
            <a:extLst>
              <a:ext uri="{FF2B5EF4-FFF2-40B4-BE49-F238E27FC236}">
                <a16:creationId xmlns:a16="http://schemas.microsoft.com/office/drawing/2014/main" id="{7530A409-F6C8-4B49-C3BD-D783FB78E28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gn="l" fontAlgn="ctr"/>
            <a:r>
              <a:rPr lang="en-US" b="0" dirty="0" err="1">
                <a:solidFill>
                  <a:schemeClr val="accent4"/>
                </a:solidFill>
              </a:rPr>
              <a:t>Daugiau</a:t>
            </a:r>
            <a:r>
              <a:rPr lang="en-US" b="0" dirty="0">
                <a:solidFill>
                  <a:schemeClr val="accent4"/>
                </a:solidFill>
              </a:rPr>
              <a:t> </a:t>
            </a:r>
            <a:r>
              <a:rPr lang="en-US" b="0" dirty="0" err="1">
                <a:solidFill>
                  <a:schemeClr val="accent4"/>
                </a:solidFill>
              </a:rPr>
              <a:t>nei</a:t>
            </a:r>
            <a:r>
              <a:rPr lang="en-US" b="0" dirty="0">
                <a:solidFill>
                  <a:schemeClr val="accent4"/>
                </a:solidFill>
              </a:rPr>
              <a:t> 30 proc. VB </a:t>
            </a:r>
            <a:r>
              <a:rPr lang="en-US" b="0" dirty="0" err="1">
                <a:solidFill>
                  <a:schemeClr val="accent4"/>
                </a:solidFill>
              </a:rPr>
              <a:t>investicij</a:t>
            </a:r>
            <a:r>
              <a:rPr lang="lt-LT" b="0" dirty="0">
                <a:solidFill>
                  <a:schemeClr val="accent4"/>
                </a:solidFill>
              </a:rPr>
              <a:t>ų skiria tarptautinės organizacijos. </a:t>
            </a:r>
          </a:p>
          <a:p>
            <a:pPr algn="l" fontAlgn="ctr"/>
            <a:r>
              <a:rPr lang="lt-LT" b="0" dirty="0">
                <a:solidFill>
                  <a:schemeClr val="accent4"/>
                </a:solidFill>
              </a:rPr>
              <a:t>Didžiausias donoras – Pasaulio bankas, skiriantis kasmet vidutiniškai 30 mlrd. EUR investicijų.</a:t>
            </a:r>
          </a:p>
          <a:p>
            <a:pPr algn="l" fontAlgn="ctr"/>
            <a:r>
              <a:rPr lang="lt-LT" b="0" dirty="0">
                <a:solidFill>
                  <a:schemeClr val="accent4"/>
                </a:solidFill>
              </a:rPr>
              <a:t>Regioniniai plėtros bankai: didžiausi jų - </a:t>
            </a:r>
            <a:r>
              <a:rPr lang="lt-LT" b="0" dirty="0" err="1">
                <a:solidFill>
                  <a:schemeClr val="accent4"/>
                </a:solidFill>
              </a:rPr>
              <a:t>Asian</a:t>
            </a:r>
            <a:r>
              <a:rPr lang="lt-LT" b="0" dirty="0">
                <a:solidFill>
                  <a:schemeClr val="accent4"/>
                </a:solidFill>
              </a:rPr>
              <a:t> </a:t>
            </a:r>
            <a:r>
              <a:rPr lang="lt-LT" b="0" dirty="0" err="1">
                <a:solidFill>
                  <a:schemeClr val="accent4"/>
                </a:solidFill>
              </a:rPr>
              <a:t>Development</a:t>
            </a:r>
            <a:r>
              <a:rPr lang="lt-LT" b="0" dirty="0">
                <a:solidFill>
                  <a:schemeClr val="accent4"/>
                </a:solidFill>
              </a:rPr>
              <a:t> Bank ir </a:t>
            </a:r>
            <a:r>
              <a:rPr lang="lt-LT" b="0" dirty="0" err="1">
                <a:solidFill>
                  <a:schemeClr val="accent4"/>
                </a:solidFill>
              </a:rPr>
              <a:t>African</a:t>
            </a:r>
            <a:r>
              <a:rPr lang="lt-LT" b="0" dirty="0">
                <a:solidFill>
                  <a:schemeClr val="accent4"/>
                </a:solidFill>
              </a:rPr>
              <a:t> </a:t>
            </a:r>
            <a:r>
              <a:rPr lang="lt-LT" b="0" dirty="0" err="1">
                <a:solidFill>
                  <a:schemeClr val="accent4"/>
                </a:solidFill>
              </a:rPr>
              <a:t>Development</a:t>
            </a:r>
            <a:r>
              <a:rPr lang="lt-LT" b="0" dirty="0">
                <a:solidFill>
                  <a:schemeClr val="accent4"/>
                </a:solidFill>
              </a:rPr>
              <a:t> Bank.</a:t>
            </a:r>
          </a:p>
          <a:p>
            <a:pPr algn="l" fontAlgn="ctr"/>
            <a:endParaRPr b="0" dirty="0">
              <a:solidFill>
                <a:schemeClr val="accent4"/>
              </a:solidFill>
            </a:endParaRPr>
          </a:p>
        </p:txBody>
      </p:sp>
      <p:sp>
        <p:nvSpPr>
          <p:cNvPr id="451" name="Google Shape;451;p2:notes">
            <a:extLst>
              <a:ext uri="{FF2B5EF4-FFF2-40B4-BE49-F238E27FC236}">
                <a16:creationId xmlns:a16="http://schemas.microsoft.com/office/drawing/2014/main" id="{CB9D49B9-E86A-4DDB-FE24-8B19F9CF1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1002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endras 01">
    <p:spTree>
      <p:nvGrpSpPr>
        <p:cNvPr id="1" name=""/>
        <p:cNvGrpSpPr/>
        <p:nvPr/>
      </p:nvGrpSpPr>
      <p:grpSpPr>
        <a:xfrm>
          <a:off x="0" y="0"/>
          <a:ext cx="0" cy="0"/>
          <a:chOff x="0" y="0"/>
          <a:chExt cx="0" cy="0"/>
        </a:xfrm>
      </p:grpSpPr>
      <p:sp>
        <p:nvSpPr>
          <p:cNvPr id="24" name="Graphic 7">
            <a:extLst>
              <a:ext uri="{FF2B5EF4-FFF2-40B4-BE49-F238E27FC236}">
                <a16:creationId xmlns:a16="http://schemas.microsoft.com/office/drawing/2014/main" id="{11592967-B58D-0546-882A-B526B4FDBFDC}"/>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rgbClr val="F2F2F2"/>
          </a:solidFill>
          <a:ln w="12700">
            <a:miter lim="400000"/>
          </a:ln>
        </p:spPr>
        <p:txBody>
          <a:bodyPr lIns="45718" tIns="45718" rIns="45718" bIns="45718" anchor="ctr"/>
          <a:lstStyle/>
          <a:p>
            <a:pPr>
              <a:defRPr>
                <a:latin typeface="+mj-lt"/>
                <a:ea typeface="+mj-ea"/>
                <a:cs typeface="+mj-cs"/>
                <a:sym typeface="Inter Regular"/>
              </a:defRPr>
            </a:pPr>
            <a:endParaRPr/>
          </a:p>
        </p:txBody>
      </p:sp>
      <p:pic>
        <p:nvPicPr>
          <p:cNvPr id="25" name="Graphic 4" descr="Graphic 4">
            <a:extLst>
              <a:ext uri="{FF2B5EF4-FFF2-40B4-BE49-F238E27FC236}">
                <a16:creationId xmlns:a16="http://schemas.microsoft.com/office/drawing/2014/main" id="{F06550ED-4B82-1846-84C2-09BDB74AA010}"/>
              </a:ext>
            </a:extLst>
          </p:cNvPr>
          <p:cNvPicPr>
            <a:picLocks noChangeAspect="1"/>
          </p:cNvPicPr>
          <p:nvPr userDrawn="1"/>
        </p:nvPicPr>
        <p:blipFill>
          <a:blip r:embed="rId2"/>
          <a:stretch>
            <a:fillRect/>
          </a:stretch>
        </p:blipFill>
        <p:spPr>
          <a:xfrm>
            <a:off x="1079500" y="7777455"/>
            <a:ext cx="7848600" cy="1434807"/>
          </a:xfrm>
          <a:prstGeom prst="rect">
            <a:avLst/>
          </a:prstGeom>
          <a:ln w="12700">
            <a:miter lim="400000"/>
          </a:ln>
        </p:spPr>
      </p:pic>
      <p:sp>
        <p:nvSpPr>
          <p:cNvPr id="27" name="Title Text">
            <a:extLst>
              <a:ext uri="{FF2B5EF4-FFF2-40B4-BE49-F238E27FC236}">
                <a16:creationId xmlns:a16="http://schemas.microsoft.com/office/drawing/2014/main" id="{363A88A0-1757-3C43-AB45-719BD6D0A91E}"/>
              </a:ext>
            </a:extLst>
          </p:cNvPr>
          <p:cNvSpPr txBox="1">
            <a:spLocks noGrp="1"/>
          </p:cNvSpPr>
          <p:nvPr>
            <p:ph type="title" hasCustomPrompt="1"/>
          </p:nvPr>
        </p:nvSpPr>
        <p:spPr>
          <a:xfrm>
            <a:off x="1445062" y="2872008"/>
            <a:ext cx="7122676" cy="3112048"/>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28" name="Body Level One…">
            <a:extLst>
              <a:ext uri="{FF2B5EF4-FFF2-40B4-BE49-F238E27FC236}">
                <a16:creationId xmlns:a16="http://schemas.microsoft.com/office/drawing/2014/main" id="{CF86EE34-0866-4F42-B3B2-CD70F6AD4BAD}"/>
              </a:ext>
            </a:extLst>
          </p:cNvPr>
          <p:cNvSpPr txBox="1">
            <a:spLocks noGrp="1"/>
          </p:cNvSpPr>
          <p:nvPr>
            <p:ph type="body" sz="quarter" idx="1" hasCustomPrompt="1"/>
          </p:nvPr>
        </p:nvSpPr>
        <p:spPr>
          <a:xfrm>
            <a:off x="1445062" y="6371616"/>
            <a:ext cx="7122675" cy="683877"/>
          </a:xfrm>
          <a:prstGeom prst="rect">
            <a:avLst/>
          </a:prstGeom>
        </p:spPr>
        <p:txBody>
          <a:bodyPr/>
          <a:lstStyle>
            <a:lvl1pPr>
              <a:defRPr sz="2000"/>
            </a:lvl1pPr>
            <a:lvl2pPr>
              <a:defRPr sz="2000"/>
            </a:lvl2pPr>
            <a:lvl3pPr>
              <a:defRPr sz="2000"/>
            </a:lvl3pPr>
            <a:lvl4pPr>
              <a:defRPr sz="2000"/>
            </a:lvl4pPr>
            <a:lvl5pPr>
              <a:defRPr sz="2000"/>
            </a:lvl5pPr>
          </a:lstStyle>
          <a:p>
            <a:r>
              <a:rPr lang="lt-LT"/>
              <a:t>Pastraipos tekstas</a:t>
            </a:r>
            <a:endParaRPr/>
          </a:p>
        </p:txBody>
      </p:sp>
      <p:sp>
        <p:nvSpPr>
          <p:cNvPr id="29" name="Picture Placeholder 15">
            <a:extLst>
              <a:ext uri="{FF2B5EF4-FFF2-40B4-BE49-F238E27FC236}">
                <a16:creationId xmlns:a16="http://schemas.microsoft.com/office/drawing/2014/main" id="{BF5C8CE5-8952-4341-AC48-7C92C0175BB9}"/>
              </a:ext>
            </a:extLst>
          </p:cNvPr>
          <p:cNvSpPr>
            <a:spLocks noGrp="1"/>
          </p:cNvSpPr>
          <p:nvPr>
            <p:ph type="pic" sz="quarter" idx="21" hasCustomPrompt="1"/>
          </p:nvPr>
        </p:nvSpPr>
        <p:spPr>
          <a:xfrm>
            <a:off x="1445062"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pic>
        <p:nvPicPr>
          <p:cNvPr id="13" name="Picture 5" descr="Picture 5"/>
          <p:cNvPicPr>
            <a:picLocks noChangeAspect="1"/>
          </p:cNvPicPr>
          <p:nvPr/>
        </p:nvPicPr>
        <p:blipFill>
          <a:blip r:embed="rId3"/>
          <a:stretch>
            <a:fillRect/>
          </a:stretch>
        </p:blipFill>
        <p:spPr>
          <a:xfrm>
            <a:off x="922044" y="1074738"/>
            <a:ext cx="2660650" cy="1346200"/>
          </a:xfrm>
          <a:prstGeom prst="rect">
            <a:avLst/>
          </a:prstGeom>
          <a:ln w="12700">
            <a:miter lim="400000"/>
          </a:ln>
        </p:spPr>
      </p:pic>
      <p:sp>
        <p:nvSpPr>
          <p:cNvPr id="30" name="Picture Placeholder 15">
            <a:extLst>
              <a:ext uri="{FF2B5EF4-FFF2-40B4-BE49-F238E27FC236}">
                <a16:creationId xmlns:a16="http://schemas.microsoft.com/office/drawing/2014/main" id="{3DE8D29B-60C5-834C-971F-2CB6034C7DB9}"/>
              </a:ext>
            </a:extLst>
          </p:cNvPr>
          <p:cNvSpPr>
            <a:spLocks noGrp="1"/>
          </p:cNvSpPr>
          <p:nvPr>
            <p:ph type="pic" sz="quarter" idx="22" hasCustomPrompt="1"/>
          </p:nvPr>
        </p:nvSpPr>
        <p:spPr>
          <a:xfrm>
            <a:off x="5283416"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aug teksto 02">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D5F29-801D-A34D-9CF2-8B43D07D699C}"/>
              </a:ext>
            </a:extLst>
          </p:cNvPr>
          <p:cNvSpPr txBox="1"/>
          <p:nvPr userDrawn="1"/>
        </p:nvSpPr>
        <p:spPr>
          <a:xfrm>
            <a:off x="11456126" y="-128016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17" name="Title Text">
            <a:extLst>
              <a:ext uri="{FF2B5EF4-FFF2-40B4-BE49-F238E27FC236}">
                <a16:creationId xmlns:a16="http://schemas.microsoft.com/office/drawing/2014/main" id="{D4D4B345-4D2C-F546-BE2F-D35C59558E00}"/>
              </a:ext>
            </a:extLst>
          </p:cNvPr>
          <p:cNvSpPr txBox="1">
            <a:spLocks noGrp="1"/>
          </p:cNvSpPr>
          <p:nvPr>
            <p:ph type="title" hasCustomPrompt="1"/>
          </p:nvPr>
        </p:nvSpPr>
        <p:spPr>
          <a:xfrm>
            <a:off x="1094466" y="2874963"/>
            <a:ext cx="7122676" cy="3112048"/>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8" name="Body Level One…">
            <a:extLst>
              <a:ext uri="{FF2B5EF4-FFF2-40B4-BE49-F238E27FC236}">
                <a16:creationId xmlns:a16="http://schemas.microsoft.com/office/drawing/2014/main" id="{FAE98DB3-2884-844A-9B8A-D8F030399BD6}"/>
              </a:ext>
            </a:extLst>
          </p:cNvPr>
          <p:cNvSpPr txBox="1">
            <a:spLocks noGrp="1"/>
          </p:cNvSpPr>
          <p:nvPr>
            <p:ph type="body" sz="quarter" idx="34" hasCustomPrompt="1"/>
          </p:nvPr>
        </p:nvSpPr>
        <p:spPr>
          <a:xfrm>
            <a:off x="1094466" y="6374571"/>
            <a:ext cx="7122675" cy="1400784"/>
          </a:xfrm>
          <a:prstGeom prst="rect">
            <a:avLst/>
          </a:prstGeom>
        </p:spPr>
        <p:txBody>
          <a:bodyPr>
            <a:normAutofit/>
          </a:bodyPr>
          <a:lstStyle>
            <a:lvl1pPr>
              <a:defRPr sz="3000" b="1"/>
            </a:lvl1pPr>
            <a:lvl2pPr>
              <a:defRPr sz="2000"/>
            </a:lvl2pPr>
            <a:lvl3pPr>
              <a:defRPr sz="2000"/>
            </a:lvl3pPr>
            <a:lvl4pPr>
              <a:defRPr sz="2000"/>
            </a:lvl4pPr>
            <a:lvl5pPr>
              <a:defRPr sz="2000"/>
            </a:lvl5pPr>
          </a:lstStyle>
          <a:p>
            <a:r>
              <a:rPr lang="lt-LT"/>
              <a:t>Paantraštės tekstas</a:t>
            </a:r>
            <a:endParaRPr/>
          </a:p>
        </p:txBody>
      </p:sp>
      <p:sp>
        <p:nvSpPr>
          <p:cNvPr id="21" name="Body Level One…">
            <a:extLst>
              <a:ext uri="{FF2B5EF4-FFF2-40B4-BE49-F238E27FC236}">
                <a16:creationId xmlns:a16="http://schemas.microsoft.com/office/drawing/2014/main" id="{6F44CE2D-B549-C846-B412-EDDC9D6FC62A}"/>
              </a:ext>
            </a:extLst>
          </p:cNvPr>
          <p:cNvSpPr txBox="1">
            <a:spLocks noGrp="1"/>
          </p:cNvSpPr>
          <p:nvPr>
            <p:ph type="body" sz="quarter" idx="35" hasCustomPrompt="1"/>
          </p:nvPr>
        </p:nvSpPr>
        <p:spPr>
          <a:xfrm>
            <a:off x="1094466" y="8854854"/>
            <a:ext cx="7122675" cy="360363"/>
          </a:xfrm>
          <a:prstGeom prst="rect">
            <a:avLst/>
          </a:prstGeom>
        </p:spPr>
        <p:txBody>
          <a:bodyPr anchor="ctr" anchorCtr="0"/>
          <a:lstStyle>
            <a:lvl1pPr>
              <a:defRPr sz="2000"/>
            </a:lvl1pPr>
            <a:lvl2pPr>
              <a:defRPr sz="2000"/>
            </a:lvl2pPr>
            <a:lvl3pPr>
              <a:defRPr sz="2000"/>
            </a:lvl3pPr>
            <a:lvl4pPr>
              <a:defRPr sz="2000"/>
            </a:lvl4pPr>
            <a:lvl5pPr>
              <a:defRPr sz="2000"/>
            </a:lvl5pPr>
          </a:lstStyle>
          <a:p>
            <a:r>
              <a:rPr lang="lt-LT"/>
              <a:t>Pastraipos tekstas</a:t>
            </a:r>
            <a:endParaRPr/>
          </a:p>
        </p:txBody>
      </p:sp>
      <p:sp>
        <p:nvSpPr>
          <p:cNvPr id="5" name="TextBox 4">
            <a:extLst>
              <a:ext uri="{FF2B5EF4-FFF2-40B4-BE49-F238E27FC236}">
                <a16:creationId xmlns:a16="http://schemas.microsoft.com/office/drawing/2014/main" id="{31185E42-37C0-EF48-8DEF-4E0838E2502A}"/>
              </a:ext>
            </a:extLst>
          </p:cNvPr>
          <p:cNvSpPr txBox="1"/>
          <p:nvPr userDrawn="1"/>
        </p:nvSpPr>
        <p:spPr>
          <a:xfrm>
            <a:off x="3123210" y="901337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6" name="TextBox 5">
            <a:extLst>
              <a:ext uri="{FF2B5EF4-FFF2-40B4-BE49-F238E27FC236}">
                <a16:creationId xmlns:a16="http://schemas.microsoft.com/office/drawing/2014/main" id="{F15E4305-5017-E940-9EA6-BA60658DED5D}"/>
              </a:ext>
            </a:extLst>
          </p:cNvPr>
          <p:cNvSpPr txBox="1"/>
          <p:nvPr userDrawn="1"/>
        </p:nvSpPr>
        <p:spPr>
          <a:xfrm>
            <a:off x="3301340" y="6507678"/>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12" name="Freeform: Shape 12">
            <a:extLst>
              <a:ext uri="{FF2B5EF4-FFF2-40B4-BE49-F238E27FC236}">
                <a16:creationId xmlns:a16="http://schemas.microsoft.com/office/drawing/2014/main" id="{6668672A-5174-DF47-9D09-829262B4C9BD}"/>
              </a:ext>
            </a:extLst>
          </p:cNvPr>
          <p:cNvSpPr/>
          <p:nvPr userDrawn="1"/>
        </p:nvSpPr>
        <p:spPr>
          <a:xfrm>
            <a:off x="17619438" y="384621"/>
            <a:ext cx="285757" cy="28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083B39"/>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3" name="Freeform: Shape 13">
            <a:extLst>
              <a:ext uri="{FF2B5EF4-FFF2-40B4-BE49-F238E27FC236}">
                <a16:creationId xmlns:a16="http://schemas.microsoft.com/office/drawing/2014/main" id="{C19B460F-CB49-5F4B-BA79-EB2690350DBC}"/>
              </a:ext>
            </a:extLst>
          </p:cNvPr>
          <p:cNvSpPr/>
          <p:nvPr userDrawn="1"/>
        </p:nvSpPr>
        <p:spPr>
          <a:xfrm>
            <a:off x="17682302" y="447277"/>
            <a:ext cx="160025" cy="15949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2600" y="9000"/>
                </a:lnTo>
                <a:lnTo>
                  <a:pt x="12600" y="0"/>
                </a:lnTo>
                <a:lnTo>
                  <a:pt x="9000" y="0"/>
                </a:lnTo>
                <a:lnTo>
                  <a:pt x="9000" y="9000"/>
                </a:lnTo>
                <a:lnTo>
                  <a:pt x="0" y="9000"/>
                </a:lnTo>
                <a:lnTo>
                  <a:pt x="0" y="12600"/>
                </a:lnTo>
                <a:lnTo>
                  <a:pt x="9000" y="12600"/>
                </a:lnTo>
                <a:lnTo>
                  <a:pt x="9000" y="21600"/>
                </a:lnTo>
                <a:lnTo>
                  <a:pt x="12600" y="21600"/>
                </a:lnTo>
                <a:lnTo>
                  <a:pt x="12600" y="12600"/>
                </a:lnTo>
                <a:lnTo>
                  <a:pt x="21600" y="12600"/>
                </a:lnTo>
                <a:lnTo>
                  <a:pt x="21600" y="9000"/>
                </a:ln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4" name="Text Placeholder 118">
            <a:extLst>
              <a:ext uri="{FF2B5EF4-FFF2-40B4-BE49-F238E27FC236}">
                <a16:creationId xmlns:a16="http://schemas.microsoft.com/office/drawing/2014/main" id="{FC864347-BF17-E745-8280-107E666FFB41}"/>
              </a:ext>
            </a:extLst>
          </p:cNvPr>
          <p:cNvSpPr>
            <a:spLocks noGrp="1"/>
          </p:cNvSpPr>
          <p:nvPr>
            <p:ph type="body" sz="quarter" idx="31" hasCustomPrompt="1"/>
          </p:nvPr>
        </p:nvSpPr>
        <p:spPr>
          <a:xfrm>
            <a:off x="1094466" y="553995"/>
            <a:ext cx="4926626" cy="277908"/>
          </a:xfrm>
          <a:prstGeom prst="roundRect">
            <a:avLst>
              <a:gd name="adj" fmla="val 27935"/>
            </a:avLst>
          </a:prstGeom>
          <a:noFill/>
          <a:ln w="25400" cap="rnd">
            <a:solidFill>
              <a:schemeClr val="tx1"/>
            </a:solidFill>
            <a:round/>
          </a:ln>
        </p:spPr>
        <p:txBody>
          <a:bodyPr lIns="144000" tIns="0" rIns="144000" bIns="0" anchor="ctr" anchorCtr="1">
            <a:noAutofit/>
          </a:bodyPr>
          <a:lstStyle>
            <a:lvl1pPr algn="ctr">
              <a:defRPr sz="2000">
                <a:solidFill>
                  <a:schemeClr val="tx1"/>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15" name="Text Placeholder 118">
            <a:extLst>
              <a:ext uri="{FF2B5EF4-FFF2-40B4-BE49-F238E27FC236}">
                <a16:creationId xmlns:a16="http://schemas.microsoft.com/office/drawing/2014/main" id="{D6CEB963-08A3-B74E-B02C-F1FC5E498BAE}"/>
              </a:ext>
            </a:extLst>
          </p:cNvPr>
          <p:cNvSpPr>
            <a:spLocks noGrp="1"/>
          </p:cNvSpPr>
          <p:nvPr>
            <p:ph type="body" sz="quarter" idx="33" hasCustomPrompt="1"/>
          </p:nvPr>
        </p:nvSpPr>
        <p:spPr>
          <a:xfrm>
            <a:off x="6377553" y="554703"/>
            <a:ext cx="2412541" cy="277200"/>
          </a:xfrm>
          <a:prstGeom prst="roundRect">
            <a:avLst>
              <a:gd name="adj" fmla="val 31431"/>
            </a:avLst>
          </a:prstGeom>
          <a:solidFill>
            <a:schemeClr val="accent5"/>
          </a:solidFill>
          <a:ln w="25400">
            <a:solidFill>
              <a:schemeClr val="accent5"/>
            </a:solidFill>
          </a:ln>
        </p:spPr>
        <p:txBody>
          <a:bodyPr lIns="144000" rIns="144000" anchor="ctr" anchorCtr="1">
            <a:noAutofit/>
          </a:bodyPr>
          <a:lstStyle>
            <a:lvl1pPr algn="ctr">
              <a:defRPr sz="1500" b="0" i="0">
                <a:solidFill>
                  <a:schemeClr val="tx1"/>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ug teksto 03">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D5F29-801D-A34D-9CF2-8B43D07D699C}"/>
              </a:ext>
            </a:extLst>
          </p:cNvPr>
          <p:cNvSpPr txBox="1"/>
          <p:nvPr userDrawn="1"/>
        </p:nvSpPr>
        <p:spPr>
          <a:xfrm>
            <a:off x="11456126" y="-128016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3" name="TextBox 2">
            <a:extLst>
              <a:ext uri="{FF2B5EF4-FFF2-40B4-BE49-F238E27FC236}">
                <a16:creationId xmlns:a16="http://schemas.microsoft.com/office/drawing/2014/main" id="{70415040-0816-5B4C-B197-6BA5DBC685D7}"/>
              </a:ext>
            </a:extLst>
          </p:cNvPr>
          <p:cNvSpPr txBox="1"/>
          <p:nvPr userDrawn="1"/>
        </p:nvSpPr>
        <p:spPr>
          <a:xfrm>
            <a:off x="13467806" y="-80989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4" name="TextBox 3">
            <a:extLst>
              <a:ext uri="{FF2B5EF4-FFF2-40B4-BE49-F238E27FC236}">
                <a16:creationId xmlns:a16="http://schemas.microsoft.com/office/drawing/2014/main" id="{00FFD4C8-4AAC-CA47-A947-D3D6251A8652}"/>
              </a:ext>
            </a:extLst>
          </p:cNvPr>
          <p:cNvSpPr txBox="1"/>
          <p:nvPr userDrawn="1"/>
        </p:nvSpPr>
        <p:spPr>
          <a:xfrm>
            <a:off x="12187646" y="-10058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17" name="Title Text">
            <a:extLst>
              <a:ext uri="{FF2B5EF4-FFF2-40B4-BE49-F238E27FC236}">
                <a16:creationId xmlns:a16="http://schemas.microsoft.com/office/drawing/2014/main" id="{D4D4B345-4D2C-F546-BE2F-D35C59558E00}"/>
              </a:ext>
            </a:extLst>
          </p:cNvPr>
          <p:cNvSpPr txBox="1">
            <a:spLocks noGrp="1"/>
          </p:cNvSpPr>
          <p:nvPr>
            <p:ph type="title" hasCustomPrompt="1"/>
          </p:nvPr>
        </p:nvSpPr>
        <p:spPr>
          <a:xfrm>
            <a:off x="1094466" y="2874963"/>
            <a:ext cx="7122676" cy="3112048"/>
          </a:xfrm>
          <a:prstGeom prst="rect">
            <a:avLst/>
          </a:prstGeom>
        </p:spPr>
        <p:txBody>
          <a:bodyPr anchor="t">
            <a:normAutofit/>
          </a:bodyPr>
          <a:lstStyle>
            <a:lvl1pPr>
              <a:defRPr sz="6000" b="1">
                <a:solidFill>
                  <a:schemeClr val="accent2"/>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8" name="Body Level One…">
            <a:extLst>
              <a:ext uri="{FF2B5EF4-FFF2-40B4-BE49-F238E27FC236}">
                <a16:creationId xmlns:a16="http://schemas.microsoft.com/office/drawing/2014/main" id="{FAE98DB3-2884-844A-9B8A-D8F030399BD6}"/>
              </a:ext>
            </a:extLst>
          </p:cNvPr>
          <p:cNvSpPr txBox="1">
            <a:spLocks noGrp="1"/>
          </p:cNvSpPr>
          <p:nvPr>
            <p:ph type="body" sz="quarter" idx="34" hasCustomPrompt="1"/>
          </p:nvPr>
        </p:nvSpPr>
        <p:spPr>
          <a:xfrm>
            <a:off x="1094466" y="6374571"/>
            <a:ext cx="7122675" cy="1400784"/>
          </a:xfrm>
          <a:prstGeom prst="rect">
            <a:avLst/>
          </a:prstGeom>
        </p:spPr>
        <p:txBody>
          <a:bodyPr/>
          <a:lstStyle>
            <a:lvl1pPr>
              <a:defRPr sz="2000" b="1">
                <a:solidFill>
                  <a:schemeClr val="accent2"/>
                </a:solidFill>
              </a:defRPr>
            </a:lvl1pPr>
            <a:lvl2pPr>
              <a:defRPr sz="2000"/>
            </a:lvl2pPr>
            <a:lvl3pPr>
              <a:defRPr sz="2000"/>
            </a:lvl3pPr>
            <a:lvl4pPr>
              <a:defRPr sz="2000"/>
            </a:lvl4pPr>
            <a:lvl5pPr>
              <a:defRPr sz="2000"/>
            </a:lvl5pPr>
          </a:lstStyle>
          <a:p>
            <a:r>
              <a:rPr lang="lt-LT"/>
              <a:t>Paantraštės tekstas</a:t>
            </a:r>
            <a:endParaRPr/>
          </a:p>
        </p:txBody>
      </p:sp>
      <p:sp>
        <p:nvSpPr>
          <p:cNvPr id="21" name="Body Level One…">
            <a:extLst>
              <a:ext uri="{FF2B5EF4-FFF2-40B4-BE49-F238E27FC236}">
                <a16:creationId xmlns:a16="http://schemas.microsoft.com/office/drawing/2014/main" id="{6F44CE2D-B549-C846-B412-EDDC9D6FC62A}"/>
              </a:ext>
            </a:extLst>
          </p:cNvPr>
          <p:cNvSpPr txBox="1">
            <a:spLocks noGrp="1"/>
          </p:cNvSpPr>
          <p:nvPr>
            <p:ph type="body" sz="quarter" idx="35" hasCustomPrompt="1"/>
          </p:nvPr>
        </p:nvSpPr>
        <p:spPr>
          <a:xfrm>
            <a:off x="1094466" y="8854854"/>
            <a:ext cx="7122675" cy="360363"/>
          </a:xfrm>
          <a:prstGeom prst="rect">
            <a:avLst/>
          </a:prstGeom>
        </p:spPr>
        <p:txBody>
          <a:bodyPr anchor="ctr" anchorCtr="0"/>
          <a:lstStyle>
            <a:lvl1pPr>
              <a:defRPr sz="2000">
                <a:solidFill>
                  <a:schemeClr val="accent2"/>
                </a:solidFill>
              </a:defRPr>
            </a:lvl1pPr>
            <a:lvl2pPr>
              <a:defRPr sz="2000"/>
            </a:lvl2pPr>
            <a:lvl3pPr>
              <a:defRPr sz="2000"/>
            </a:lvl3pPr>
            <a:lvl4pPr>
              <a:defRPr sz="2000"/>
            </a:lvl4pPr>
            <a:lvl5pPr>
              <a:defRPr sz="2000"/>
            </a:lvl5pPr>
          </a:lstStyle>
          <a:p>
            <a:r>
              <a:rPr lang="lt-LT"/>
              <a:t>Pastraipos tekstas</a:t>
            </a:r>
            <a:endParaRPr/>
          </a:p>
        </p:txBody>
      </p:sp>
      <p:sp>
        <p:nvSpPr>
          <p:cNvPr id="5" name="TextBox 4">
            <a:extLst>
              <a:ext uri="{FF2B5EF4-FFF2-40B4-BE49-F238E27FC236}">
                <a16:creationId xmlns:a16="http://schemas.microsoft.com/office/drawing/2014/main" id="{31185E42-37C0-EF48-8DEF-4E0838E2502A}"/>
              </a:ext>
            </a:extLst>
          </p:cNvPr>
          <p:cNvSpPr txBox="1"/>
          <p:nvPr userDrawn="1"/>
        </p:nvSpPr>
        <p:spPr>
          <a:xfrm>
            <a:off x="3123210" y="901337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6" name="TextBox 5">
            <a:extLst>
              <a:ext uri="{FF2B5EF4-FFF2-40B4-BE49-F238E27FC236}">
                <a16:creationId xmlns:a16="http://schemas.microsoft.com/office/drawing/2014/main" id="{F15E4305-5017-E940-9EA6-BA60658DED5D}"/>
              </a:ext>
            </a:extLst>
          </p:cNvPr>
          <p:cNvSpPr txBox="1"/>
          <p:nvPr userDrawn="1"/>
        </p:nvSpPr>
        <p:spPr>
          <a:xfrm>
            <a:off x="3301340" y="6507678"/>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pic>
        <p:nvPicPr>
          <p:cNvPr id="14" name="icons-03.png" descr="icons-03.png">
            <a:extLst>
              <a:ext uri="{FF2B5EF4-FFF2-40B4-BE49-F238E27FC236}">
                <a16:creationId xmlns:a16="http://schemas.microsoft.com/office/drawing/2014/main" id="{E6335EEC-72B4-6C45-A64B-617DC3B2EFDD}"/>
              </a:ext>
            </a:extLst>
          </p:cNvPr>
          <p:cNvPicPr>
            <a:picLocks noChangeAspect="1"/>
          </p:cNvPicPr>
          <p:nvPr userDrawn="1"/>
        </p:nvPicPr>
        <p:blipFill>
          <a:blip r:embed="rId2"/>
          <a:stretch>
            <a:fillRect/>
          </a:stretch>
        </p:blipFill>
        <p:spPr>
          <a:xfrm>
            <a:off x="17616977" y="384337"/>
            <a:ext cx="289024" cy="289023"/>
          </a:xfrm>
          <a:prstGeom prst="rect">
            <a:avLst/>
          </a:prstGeom>
          <a:ln w="12700">
            <a:miter lim="400000"/>
          </a:ln>
        </p:spPr>
      </p:pic>
      <p:sp>
        <p:nvSpPr>
          <p:cNvPr id="16" name="Text Placeholder 118">
            <a:extLst>
              <a:ext uri="{FF2B5EF4-FFF2-40B4-BE49-F238E27FC236}">
                <a16:creationId xmlns:a16="http://schemas.microsoft.com/office/drawing/2014/main" id="{19D95338-8606-404C-904D-A586312EF58F}"/>
              </a:ext>
            </a:extLst>
          </p:cNvPr>
          <p:cNvSpPr>
            <a:spLocks noGrp="1"/>
          </p:cNvSpPr>
          <p:nvPr>
            <p:ph type="body" sz="quarter" idx="31" hasCustomPrompt="1"/>
          </p:nvPr>
        </p:nvSpPr>
        <p:spPr>
          <a:xfrm>
            <a:off x="1094466" y="553995"/>
            <a:ext cx="4926626" cy="277908"/>
          </a:xfrm>
          <a:prstGeom prst="roundRect">
            <a:avLst>
              <a:gd name="adj" fmla="val 27935"/>
            </a:avLst>
          </a:prstGeom>
          <a:noFill/>
          <a:ln w="25400" cap="rnd">
            <a:solidFill>
              <a:srgbClr val="34DF55"/>
            </a:solidFill>
            <a:round/>
          </a:ln>
        </p:spPr>
        <p:txBody>
          <a:bodyPr lIns="144000" tIns="0" rIns="144000" bIns="0" anchor="ctr" anchorCtr="1">
            <a:noAutofit/>
          </a:bodyPr>
          <a:lstStyle>
            <a:lvl1pPr algn="ctr">
              <a:defRPr sz="2000">
                <a:solidFill>
                  <a:srgbClr val="34DF55"/>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19" name="Text Placeholder 118">
            <a:extLst>
              <a:ext uri="{FF2B5EF4-FFF2-40B4-BE49-F238E27FC236}">
                <a16:creationId xmlns:a16="http://schemas.microsoft.com/office/drawing/2014/main" id="{B5EED0C7-DB0F-B545-8A89-FF7DCB1AD5EA}"/>
              </a:ext>
            </a:extLst>
          </p:cNvPr>
          <p:cNvSpPr>
            <a:spLocks noGrp="1"/>
          </p:cNvSpPr>
          <p:nvPr>
            <p:ph type="body" sz="quarter" idx="37" hasCustomPrompt="1"/>
          </p:nvPr>
        </p:nvSpPr>
        <p:spPr>
          <a:xfrm>
            <a:off x="6377553" y="554703"/>
            <a:ext cx="2412541" cy="277200"/>
          </a:xfrm>
          <a:prstGeom prst="roundRect">
            <a:avLst>
              <a:gd name="adj" fmla="val 31431"/>
            </a:avLst>
          </a:prstGeom>
          <a:solidFill>
            <a:srgbClr val="3176DA"/>
          </a:solidFill>
          <a:ln w="25400">
            <a:solidFill>
              <a:srgbClr val="3176DA"/>
            </a:solidFill>
          </a:ln>
        </p:spPr>
        <p:txBody>
          <a:bodyPr lIns="144000" rIns="144000" anchor="ctr" anchorCtr="1">
            <a:noAutofit/>
          </a:bodyPr>
          <a:lstStyle>
            <a:lvl1pPr algn="ctr">
              <a:defRPr sz="1500" b="0" i="0">
                <a:solidFill>
                  <a:srgbClr val="FFFFFF"/>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extLst>
      <p:ext uri="{BB962C8B-B14F-4D97-AF65-F5344CB8AC3E}">
        <p14:creationId xmlns:p14="http://schemas.microsoft.com/office/powerpoint/2010/main" val="293527905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domus faktas 02_copy">
    <p:bg>
      <p:bgPr>
        <a:solidFill>
          <a:schemeClr val="accent2"/>
        </a:solidFill>
        <a:effectLst/>
      </p:bgPr>
    </p:bg>
    <p:spTree>
      <p:nvGrpSpPr>
        <p:cNvPr id="1" name=""/>
        <p:cNvGrpSpPr/>
        <p:nvPr/>
      </p:nvGrpSpPr>
      <p:grpSpPr>
        <a:xfrm>
          <a:off x="0" y="0"/>
          <a:ext cx="0" cy="0"/>
          <a:chOff x="0" y="0"/>
          <a:chExt cx="0" cy="0"/>
        </a:xfrm>
      </p:grpSpPr>
      <p:sp>
        <p:nvSpPr>
          <p:cNvPr id="22" name="Body Level One…">
            <a:extLst>
              <a:ext uri="{FF2B5EF4-FFF2-40B4-BE49-F238E27FC236}">
                <a16:creationId xmlns:a16="http://schemas.microsoft.com/office/drawing/2014/main" id="{EE63BB9C-BCE6-9949-B8D1-506DA64FEA71}"/>
              </a:ext>
            </a:extLst>
          </p:cNvPr>
          <p:cNvSpPr txBox="1">
            <a:spLocks noGrp="1"/>
          </p:cNvSpPr>
          <p:nvPr>
            <p:ph type="body" sz="quarter" idx="35" hasCustomPrompt="1"/>
          </p:nvPr>
        </p:nvSpPr>
        <p:spPr>
          <a:xfrm>
            <a:off x="1094466" y="7769341"/>
            <a:ext cx="7122675" cy="1442922"/>
          </a:xfrm>
          <a:prstGeom prst="rect">
            <a:avLst/>
          </a:prstGeom>
        </p:spPr>
        <p:txBody>
          <a:bodyPr/>
          <a:lstStyle>
            <a:lvl1pPr>
              <a:defRPr sz="2000">
                <a:solidFill>
                  <a:schemeClr val="tx1"/>
                </a:solidFill>
              </a:defRPr>
            </a:lvl1pPr>
            <a:lvl2pPr>
              <a:defRPr sz="2000"/>
            </a:lvl2pPr>
            <a:lvl3pPr>
              <a:defRPr sz="2000"/>
            </a:lvl3pPr>
            <a:lvl4pPr>
              <a:defRPr sz="2000"/>
            </a:lvl4pPr>
            <a:lvl5pPr>
              <a:defRPr sz="2000"/>
            </a:lvl5pPr>
          </a:lstStyle>
          <a:p>
            <a:r>
              <a:rPr lang="lt-LT"/>
              <a:t>Pastraipos tekstas</a:t>
            </a:r>
            <a:endParaRPr/>
          </a:p>
        </p:txBody>
      </p:sp>
      <p:sp>
        <p:nvSpPr>
          <p:cNvPr id="7" name="Freeform: Shape 12">
            <a:extLst>
              <a:ext uri="{FF2B5EF4-FFF2-40B4-BE49-F238E27FC236}">
                <a16:creationId xmlns:a16="http://schemas.microsoft.com/office/drawing/2014/main" id="{32D088D7-3F84-7449-B797-51B12D936448}"/>
              </a:ext>
            </a:extLst>
          </p:cNvPr>
          <p:cNvSpPr/>
          <p:nvPr userDrawn="1"/>
        </p:nvSpPr>
        <p:spPr>
          <a:xfrm>
            <a:off x="17619438" y="384621"/>
            <a:ext cx="285757" cy="28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083B39"/>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8" name="Freeform: Shape 13">
            <a:extLst>
              <a:ext uri="{FF2B5EF4-FFF2-40B4-BE49-F238E27FC236}">
                <a16:creationId xmlns:a16="http://schemas.microsoft.com/office/drawing/2014/main" id="{4BDD248A-82F2-7746-9CF0-936243B6EC09}"/>
              </a:ext>
            </a:extLst>
          </p:cNvPr>
          <p:cNvSpPr/>
          <p:nvPr userDrawn="1"/>
        </p:nvSpPr>
        <p:spPr>
          <a:xfrm>
            <a:off x="17682302" y="447277"/>
            <a:ext cx="160025" cy="15949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2600" y="9000"/>
                </a:lnTo>
                <a:lnTo>
                  <a:pt x="12600" y="0"/>
                </a:lnTo>
                <a:lnTo>
                  <a:pt x="9000" y="0"/>
                </a:lnTo>
                <a:lnTo>
                  <a:pt x="9000" y="9000"/>
                </a:lnTo>
                <a:lnTo>
                  <a:pt x="0" y="9000"/>
                </a:lnTo>
                <a:lnTo>
                  <a:pt x="0" y="12600"/>
                </a:lnTo>
                <a:lnTo>
                  <a:pt x="9000" y="12600"/>
                </a:lnTo>
                <a:lnTo>
                  <a:pt x="9000" y="21600"/>
                </a:lnTo>
                <a:lnTo>
                  <a:pt x="12600" y="21600"/>
                </a:lnTo>
                <a:lnTo>
                  <a:pt x="12600" y="12600"/>
                </a:lnTo>
                <a:lnTo>
                  <a:pt x="21600" y="12600"/>
                </a:lnTo>
                <a:lnTo>
                  <a:pt x="21600" y="9000"/>
                </a:ln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9" name="Title Text">
            <a:extLst>
              <a:ext uri="{FF2B5EF4-FFF2-40B4-BE49-F238E27FC236}">
                <a16:creationId xmlns:a16="http://schemas.microsoft.com/office/drawing/2014/main" id="{CA09B98F-4473-514C-A836-CA0FB2EDA962}"/>
              </a:ext>
            </a:extLst>
          </p:cNvPr>
          <p:cNvSpPr txBox="1">
            <a:spLocks noGrp="1"/>
          </p:cNvSpPr>
          <p:nvPr>
            <p:ph type="title" hasCustomPrompt="1"/>
          </p:nvPr>
        </p:nvSpPr>
        <p:spPr>
          <a:xfrm>
            <a:off x="1094466" y="2874963"/>
            <a:ext cx="7122676" cy="3112048"/>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1" name="Text Placeholder 118">
            <a:extLst>
              <a:ext uri="{FF2B5EF4-FFF2-40B4-BE49-F238E27FC236}">
                <a16:creationId xmlns:a16="http://schemas.microsoft.com/office/drawing/2014/main" id="{62E75ADB-0CDD-164F-A86A-3F6451C829E4}"/>
              </a:ext>
            </a:extLst>
          </p:cNvPr>
          <p:cNvSpPr>
            <a:spLocks noGrp="1"/>
          </p:cNvSpPr>
          <p:nvPr>
            <p:ph type="body" sz="quarter" idx="31" hasCustomPrompt="1"/>
          </p:nvPr>
        </p:nvSpPr>
        <p:spPr>
          <a:xfrm>
            <a:off x="1094466" y="553995"/>
            <a:ext cx="4926626" cy="277908"/>
          </a:xfrm>
          <a:prstGeom prst="roundRect">
            <a:avLst>
              <a:gd name="adj" fmla="val 27935"/>
            </a:avLst>
          </a:prstGeom>
          <a:noFill/>
          <a:ln w="25400" cap="rnd">
            <a:solidFill>
              <a:schemeClr val="tx1"/>
            </a:solidFill>
            <a:round/>
          </a:ln>
        </p:spPr>
        <p:txBody>
          <a:bodyPr lIns="144000" tIns="0" rIns="144000" bIns="0" anchor="ctr" anchorCtr="1">
            <a:noAutofit/>
          </a:bodyPr>
          <a:lstStyle>
            <a:lvl1pPr algn="ctr">
              <a:defRPr sz="2000">
                <a:solidFill>
                  <a:schemeClr val="tx1"/>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13" name="Text Placeholder 118">
            <a:extLst>
              <a:ext uri="{FF2B5EF4-FFF2-40B4-BE49-F238E27FC236}">
                <a16:creationId xmlns:a16="http://schemas.microsoft.com/office/drawing/2014/main" id="{C3A09610-AA6E-DE4B-99B8-92564C65D9AD}"/>
              </a:ext>
            </a:extLst>
          </p:cNvPr>
          <p:cNvSpPr>
            <a:spLocks noGrp="1"/>
          </p:cNvSpPr>
          <p:nvPr>
            <p:ph type="body" sz="quarter" idx="33" hasCustomPrompt="1"/>
          </p:nvPr>
        </p:nvSpPr>
        <p:spPr>
          <a:xfrm>
            <a:off x="6377553" y="554703"/>
            <a:ext cx="2412541" cy="277200"/>
          </a:xfrm>
          <a:prstGeom prst="roundRect">
            <a:avLst>
              <a:gd name="adj" fmla="val 31431"/>
            </a:avLst>
          </a:prstGeom>
          <a:solidFill>
            <a:schemeClr val="accent5"/>
          </a:solidFill>
          <a:ln w="25400">
            <a:solidFill>
              <a:schemeClr val="accent5"/>
            </a:solidFill>
          </a:ln>
        </p:spPr>
        <p:txBody>
          <a:bodyPr lIns="144000" rIns="144000" anchor="ctr" anchorCtr="1">
            <a:noAutofit/>
          </a:bodyPr>
          <a:lstStyle>
            <a:lvl1pPr algn="ctr">
              <a:defRPr sz="1500" b="0" i="0">
                <a:solidFill>
                  <a:schemeClr val="tx1"/>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extLst>
      <p:ext uri="{BB962C8B-B14F-4D97-AF65-F5344CB8AC3E}">
        <p14:creationId xmlns:p14="http://schemas.microsoft.com/office/powerpoint/2010/main" val="12541851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eliu faktu pateikimas 01">
    <p:bg>
      <p:bgPr>
        <a:solidFill>
          <a:srgbClr val="FFFFFF"/>
        </a:solidFill>
        <a:effectLst/>
      </p:bgPr>
    </p:bg>
    <p:spTree>
      <p:nvGrpSpPr>
        <p:cNvPr id="1" name=""/>
        <p:cNvGrpSpPr/>
        <p:nvPr/>
      </p:nvGrpSpPr>
      <p:grpSpPr>
        <a:xfrm>
          <a:off x="0" y="0"/>
          <a:ext cx="0" cy="0"/>
          <a:chOff x="0" y="0"/>
          <a:chExt cx="0" cy="0"/>
        </a:xfrm>
      </p:grpSpPr>
      <p:sp>
        <p:nvSpPr>
          <p:cNvPr id="42" name="Freeform: Shape 8">
            <a:extLst>
              <a:ext uri="{FF2B5EF4-FFF2-40B4-BE49-F238E27FC236}">
                <a16:creationId xmlns:a16="http://schemas.microsoft.com/office/drawing/2014/main" id="{06E8A4D4-FB80-1648-B533-18531C9A9D6C}"/>
              </a:ext>
            </a:extLst>
          </p:cNvPr>
          <p:cNvSpPr/>
          <p:nvPr userDrawn="1"/>
        </p:nvSpPr>
        <p:spPr>
          <a:xfrm>
            <a:off x="13823955" y="549725"/>
            <a:ext cx="3922487" cy="4429128"/>
          </a:xfrm>
          <a:custGeom>
            <a:avLst/>
            <a:gdLst/>
            <a:ahLst/>
            <a:cxnLst>
              <a:cxn ang="0">
                <a:pos x="wd2" y="hd2"/>
              </a:cxn>
              <a:cxn ang="5400000">
                <a:pos x="wd2" y="hd2"/>
              </a:cxn>
              <a:cxn ang="10800000">
                <a:pos x="wd2" y="hd2"/>
              </a:cxn>
              <a:cxn ang="16200000">
                <a:pos x="wd2" y="hd2"/>
              </a:cxn>
            </a:cxnLst>
            <a:rect l="0" t="0" r="r" b="b"/>
            <a:pathLst>
              <a:path w="21600" h="21600" extrusionOk="0">
                <a:moveTo>
                  <a:pt x="1016" y="21600"/>
                </a:moveTo>
                <a:lnTo>
                  <a:pt x="20584" y="21600"/>
                </a:lnTo>
                <a:cubicBezTo>
                  <a:pt x="21143" y="21600"/>
                  <a:pt x="21600" y="21182"/>
                  <a:pt x="21600" y="20671"/>
                </a:cubicBezTo>
                <a:lnTo>
                  <a:pt x="21600" y="929"/>
                </a:lnTo>
                <a:cubicBezTo>
                  <a:pt x="21600" y="418"/>
                  <a:pt x="21143" y="0"/>
                  <a:pt x="20584" y="0"/>
                </a:cubicBezTo>
                <a:lnTo>
                  <a:pt x="1016" y="0"/>
                </a:lnTo>
                <a:cubicBezTo>
                  <a:pt x="457" y="0"/>
                  <a:pt x="0" y="418"/>
                  <a:pt x="0" y="929"/>
                </a:cubicBezTo>
                <a:lnTo>
                  <a:pt x="0" y="20671"/>
                </a:lnTo>
                <a:cubicBezTo>
                  <a:pt x="0" y="21182"/>
                  <a:pt x="457" y="21600"/>
                  <a:pt x="1016" y="21600"/>
                </a:cubicBezTo>
                <a:close/>
              </a:path>
            </a:pathLst>
          </a:custGeom>
          <a:solidFill>
            <a:schemeClr val="accent2"/>
          </a:solidFill>
          <a:ln w="12700">
            <a:miter lim="400000"/>
          </a:ln>
        </p:spPr>
        <p:txBody>
          <a:bodyPr lIns="45718" tIns="45718" rIns="45718" bIns="45718" anchor="ctr"/>
          <a:lstStyle/>
          <a:p>
            <a:pPr>
              <a:defRPr>
                <a:solidFill>
                  <a:srgbClr val="FFFFFF"/>
                </a:solidFill>
                <a:latin typeface="+mj-lt"/>
                <a:ea typeface="+mj-ea"/>
                <a:cs typeface="+mj-cs"/>
                <a:sym typeface="Inter Regular"/>
              </a:defRPr>
            </a:pPr>
            <a:endParaRPr/>
          </a:p>
        </p:txBody>
      </p:sp>
      <p:sp>
        <p:nvSpPr>
          <p:cNvPr id="43" name="Freeform: Shape 9">
            <a:extLst>
              <a:ext uri="{FF2B5EF4-FFF2-40B4-BE49-F238E27FC236}">
                <a16:creationId xmlns:a16="http://schemas.microsoft.com/office/drawing/2014/main" id="{429B3271-9FBA-D84E-8B27-1DCF5A3D3805}"/>
              </a:ext>
            </a:extLst>
          </p:cNvPr>
          <p:cNvSpPr/>
          <p:nvPr userDrawn="1"/>
        </p:nvSpPr>
        <p:spPr>
          <a:xfrm>
            <a:off x="9361713" y="545831"/>
            <a:ext cx="3922488" cy="4429128"/>
          </a:xfrm>
          <a:custGeom>
            <a:avLst/>
            <a:gdLst/>
            <a:ahLst/>
            <a:cxnLst>
              <a:cxn ang="0">
                <a:pos x="wd2" y="hd2"/>
              </a:cxn>
              <a:cxn ang="5400000">
                <a:pos x="wd2" y="hd2"/>
              </a:cxn>
              <a:cxn ang="10800000">
                <a:pos x="wd2" y="hd2"/>
              </a:cxn>
              <a:cxn ang="16200000">
                <a:pos x="wd2" y="hd2"/>
              </a:cxn>
            </a:cxnLst>
            <a:rect l="0" t="0" r="r" b="b"/>
            <a:pathLst>
              <a:path w="21600" h="21600" extrusionOk="0">
                <a:moveTo>
                  <a:pt x="1016" y="21600"/>
                </a:moveTo>
                <a:lnTo>
                  <a:pt x="20584" y="21600"/>
                </a:lnTo>
                <a:cubicBezTo>
                  <a:pt x="21143" y="21600"/>
                  <a:pt x="21600" y="21182"/>
                  <a:pt x="21600" y="20671"/>
                </a:cubicBezTo>
                <a:lnTo>
                  <a:pt x="21600" y="929"/>
                </a:lnTo>
                <a:cubicBezTo>
                  <a:pt x="21600" y="418"/>
                  <a:pt x="21143" y="0"/>
                  <a:pt x="20584" y="0"/>
                </a:cubicBezTo>
                <a:lnTo>
                  <a:pt x="1016" y="0"/>
                </a:lnTo>
                <a:cubicBezTo>
                  <a:pt x="457" y="0"/>
                  <a:pt x="0" y="418"/>
                  <a:pt x="0" y="929"/>
                </a:cubicBezTo>
                <a:lnTo>
                  <a:pt x="0" y="20671"/>
                </a:lnTo>
                <a:cubicBezTo>
                  <a:pt x="0" y="21182"/>
                  <a:pt x="457" y="21600"/>
                  <a:pt x="1016" y="21600"/>
                </a:cubicBezTo>
                <a:close/>
              </a:path>
            </a:pathLst>
          </a:custGeom>
          <a:solidFill>
            <a:schemeClr val="accent2"/>
          </a:solidFill>
          <a:ln w="12700">
            <a:miter lim="400000"/>
          </a:ln>
        </p:spPr>
        <p:txBody>
          <a:bodyPr lIns="45718" tIns="45718" rIns="45718" bIns="45718" anchor="ctr"/>
          <a:lstStyle/>
          <a:p>
            <a:pPr>
              <a:defRPr>
                <a:solidFill>
                  <a:schemeClr val="accent2"/>
                </a:solidFill>
                <a:latin typeface="+mj-lt"/>
                <a:ea typeface="+mj-ea"/>
                <a:cs typeface="+mj-cs"/>
                <a:sym typeface="Inter Regular"/>
              </a:defRPr>
            </a:pPr>
            <a:endParaRPr/>
          </a:p>
        </p:txBody>
      </p:sp>
      <p:sp>
        <p:nvSpPr>
          <p:cNvPr id="44" name="Freeform: Shape 10">
            <a:extLst>
              <a:ext uri="{FF2B5EF4-FFF2-40B4-BE49-F238E27FC236}">
                <a16:creationId xmlns:a16="http://schemas.microsoft.com/office/drawing/2014/main" id="{62311ABB-F590-9F4C-A5D1-AF6CD913A7CB}"/>
              </a:ext>
            </a:extLst>
          </p:cNvPr>
          <p:cNvSpPr/>
          <p:nvPr userDrawn="1"/>
        </p:nvSpPr>
        <p:spPr>
          <a:xfrm>
            <a:off x="13823953" y="5316313"/>
            <a:ext cx="3922489" cy="4429127"/>
          </a:xfrm>
          <a:custGeom>
            <a:avLst/>
            <a:gdLst/>
            <a:ahLst/>
            <a:cxnLst>
              <a:cxn ang="0">
                <a:pos x="wd2" y="hd2"/>
              </a:cxn>
              <a:cxn ang="5400000">
                <a:pos x="wd2" y="hd2"/>
              </a:cxn>
              <a:cxn ang="10800000">
                <a:pos x="wd2" y="hd2"/>
              </a:cxn>
              <a:cxn ang="16200000">
                <a:pos x="wd2" y="hd2"/>
              </a:cxn>
            </a:cxnLst>
            <a:rect l="0" t="0" r="r" b="b"/>
            <a:pathLst>
              <a:path w="21600" h="21600" extrusionOk="0">
                <a:moveTo>
                  <a:pt x="1016" y="21600"/>
                </a:moveTo>
                <a:lnTo>
                  <a:pt x="20584" y="21600"/>
                </a:lnTo>
                <a:cubicBezTo>
                  <a:pt x="21143" y="21600"/>
                  <a:pt x="21600" y="21182"/>
                  <a:pt x="21600" y="20671"/>
                </a:cubicBezTo>
                <a:lnTo>
                  <a:pt x="21600" y="929"/>
                </a:lnTo>
                <a:cubicBezTo>
                  <a:pt x="21600" y="418"/>
                  <a:pt x="21143" y="0"/>
                  <a:pt x="20584" y="0"/>
                </a:cubicBezTo>
                <a:lnTo>
                  <a:pt x="1016" y="0"/>
                </a:lnTo>
                <a:cubicBezTo>
                  <a:pt x="457" y="0"/>
                  <a:pt x="0" y="418"/>
                  <a:pt x="0" y="929"/>
                </a:cubicBezTo>
                <a:lnTo>
                  <a:pt x="0" y="20671"/>
                </a:lnTo>
                <a:cubicBezTo>
                  <a:pt x="0" y="21182"/>
                  <a:pt x="457" y="21600"/>
                  <a:pt x="1016" y="21600"/>
                </a:cubicBezTo>
                <a:close/>
              </a:path>
            </a:pathLst>
          </a:custGeom>
          <a:solidFill>
            <a:schemeClr val="accent2"/>
          </a:solidFill>
          <a:ln w="12700">
            <a:miter lim="400000"/>
          </a:ln>
        </p:spPr>
        <p:txBody>
          <a:bodyPr lIns="45718" tIns="45718" rIns="45718" bIns="45718" anchor="ctr"/>
          <a:lstStyle/>
          <a:p>
            <a:pPr>
              <a:defRPr>
                <a:solidFill>
                  <a:srgbClr val="FFFFFF"/>
                </a:solidFill>
                <a:latin typeface="+mj-lt"/>
                <a:ea typeface="+mj-ea"/>
                <a:cs typeface="+mj-cs"/>
                <a:sym typeface="Inter Regular"/>
              </a:defRPr>
            </a:pPr>
            <a:endParaRPr/>
          </a:p>
        </p:txBody>
      </p:sp>
      <p:sp>
        <p:nvSpPr>
          <p:cNvPr id="45" name="Freeform: Shape 14">
            <a:extLst>
              <a:ext uri="{FF2B5EF4-FFF2-40B4-BE49-F238E27FC236}">
                <a16:creationId xmlns:a16="http://schemas.microsoft.com/office/drawing/2014/main" id="{CB9D4D07-CAB6-EB45-9551-B8D418390BFF}"/>
              </a:ext>
            </a:extLst>
          </p:cNvPr>
          <p:cNvSpPr/>
          <p:nvPr userDrawn="1"/>
        </p:nvSpPr>
        <p:spPr>
          <a:xfrm>
            <a:off x="9361712" y="5316313"/>
            <a:ext cx="3922489" cy="4429127"/>
          </a:xfrm>
          <a:custGeom>
            <a:avLst/>
            <a:gdLst/>
            <a:ahLst/>
            <a:cxnLst>
              <a:cxn ang="0">
                <a:pos x="wd2" y="hd2"/>
              </a:cxn>
              <a:cxn ang="5400000">
                <a:pos x="wd2" y="hd2"/>
              </a:cxn>
              <a:cxn ang="10800000">
                <a:pos x="wd2" y="hd2"/>
              </a:cxn>
              <a:cxn ang="16200000">
                <a:pos x="wd2" y="hd2"/>
              </a:cxn>
            </a:cxnLst>
            <a:rect l="0" t="0" r="r" b="b"/>
            <a:pathLst>
              <a:path w="21600" h="21600" extrusionOk="0">
                <a:moveTo>
                  <a:pt x="1016" y="21600"/>
                </a:moveTo>
                <a:lnTo>
                  <a:pt x="20584" y="21600"/>
                </a:lnTo>
                <a:cubicBezTo>
                  <a:pt x="21143" y="21600"/>
                  <a:pt x="21600" y="21182"/>
                  <a:pt x="21600" y="20671"/>
                </a:cubicBezTo>
                <a:lnTo>
                  <a:pt x="21600" y="929"/>
                </a:lnTo>
                <a:cubicBezTo>
                  <a:pt x="21600" y="418"/>
                  <a:pt x="21143" y="0"/>
                  <a:pt x="20584" y="0"/>
                </a:cubicBezTo>
                <a:lnTo>
                  <a:pt x="1016" y="0"/>
                </a:lnTo>
                <a:cubicBezTo>
                  <a:pt x="457" y="0"/>
                  <a:pt x="0" y="418"/>
                  <a:pt x="0" y="929"/>
                </a:cubicBezTo>
                <a:lnTo>
                  <a:pt x="0" y="20671"/>
                </a:lnTo>
                <a:cubicBezTo>
                  <a:pt x="0" y="21182"/>
                  <a:pt x="457" y="21600"/>
                  <a:pt x="1016" y="21600"/>
                </a:cubicBezTo>
                <a:close/>
              </a:path>
            </a:pathLst>
          </a:custGeom>
          <a:solidFill>
            <a:schemeClr val="accent2"/>
          </a:solidFill>
          <a:ln w="12700">
            <a:miter lim="400000"/>
          </a:ln>
        </p:spPr>
        <p:txBody>
          <a:bodyPr lIns="45718" tIns="45718" rIns="45718" bIns="45718" anchor="ctr"/>
          <a:lstStyle/>
          <a:p>
            <a:pPr>
              <a:defRPr>
                <a:solidFill>
                  <a:srgbClr val="FFFFFF"/>
                </a:solidFill>
                <a:latin typeface="+mj-lt"/>
                <a:ea typeface="+mj-ea"/>
                <a:cs typeface="+mj-cs"/>
                <a:sym typeface="Inter Regular"/>
              </a:defRPr>
            </a:pPr>
            <a:endParaRPr/>
          </a:p>
        </p:txBody>
      </p:sp>
      <p:sp>
        <p:nvSpPr>
          <p:cNvPr id="46" name="Picture Placeholder 4">
            <a:extLst>
              <a:ext uri="{FF2B5EF4-FFF2-40B4-BE49-F238E27FC236}">
                <a16:creationId xmlns:a16="http://schemas.microsoft.com/office/drawing/2014/main" id="{EE59E6AB-D4F2-DE47-A9D1-29EFE42216B9}"/>
              </a:ext>
            </a:extLst>
          </p:cNvPr>
          <p:cNvSpPr>
            <a:spLocks noGrp="1"/>
          </p:cNvSpPr>
          <p:nvPr>
            <p:ph type="pic" sz="quarter" idx="28" hasCustomPrompt="1"/>
          </p:nvPr>
        </p:nvSpPr>
        <p:spPr>
          <a:xfrm>
            <a:off x="9722075" y="1077693"/>
            <a:ext cx="3201764" cy="1797270"/>
          </a:xfrm>
          <a:prstGeom prst="rect">
            <a:avLst/>
          </a:prstGeom>
        </p:spPr>
        <p:txBody>
          <a:bodyPr lIns="0" tIns="0" rIns="0" bIns="0" anchor="ctr" anchorCtr="1">
            <a:noAutofit/>
          </a:bodyPr>
          <a:lstStyle>
            <a:lvl1pPr marL="0" marR="0" indent="0" algn="ctr" defTabSz="1371600" rtl="0" eaLnBrk="1" fontAlgn="auto" latinLnBrk="0" hangingPunct="1">
              <a:lnSpc>
                <a:spcPct val="90000"/>
              </a:lnSpc>
              <a:spcBef>
                <a:spcPts val="1500"/>
              </a:spcBef>
              <a:spcAft>
                <a:spcPts val="0"/>
              </a:spcAft>
              <a:buClrTx/>
              <a:buSzTx/>
              <a:buFontTx/>
              <a:buNone/>
              <a:tabLst/>
              <a:defRPr sz="1600"/>
            </a:lvl1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lt-LT"/>
              <a:t>Spauskite kad įterpti paveikslėlį</a:t>
            </a:r>
          </a:p>
        </p:txBody>
      </p:sp>
      <p:sp>
        <p:nvSpPr>
          <p:cNvPr id="48" name="Text Placeholder 20">
            <a:extLst>
              <a:ext uri="{FF2B5EF4-FFF2-40B4-BE49-F238E27FC236}">
                <a16:creationId xmlns:a16="http://schemas.microsoft.com/office/drawing/2014/main" id="{BFC70D1E-630E-E245-85D1-16A1BF30C106}"/>
              </a:ext>
            </a:extLst>
          </p:cNvPr>
          <p:cNvSpPr>
            <a:spLocks noGrp="1"/>
          </p:cNvSpPr>
          <p:nvPr>
            <p:ph type="body" sz="quarter" idx="21" hasCustomPrompt="1"/>
          </p:nvPr>
        </p:nvSpPr>
        <p:spPr>
          <a:xfrm>
            <a:off x="9722073" y="8199718"/>
            <a:ext cx="3201765" cy="1012546"/>
          </a:xfrm>
          <a:prstGeom prst="rect">
            <a:avLst/>
          </a:prstGeom>
        </p:spPr>
        <p:txBody>
          <a:bodyPr>
            <a:normAutofit/>
          </a:bodyPr>
          <a:lstStyle>
            <a:lvl1pPr>
              <a:defRPr sz="2000" b="0">
                <a:latin typeface="Inter" panose="020B0502030000000004" pitchFamily="34" charset="0"/>
                <a:ea typeface="Inter" panose="020B0502030000000004" pitchFamily="34" charset="0"/>
              </a:defRPr>
            </a:lvl1pPr>
          </a:lstStyle>
          <a:p>
            <a:r>
              <a:rPr lang="lt-LT"/>
              <a:t>Pastraipos tekstas</a:t>
            </a:r>
          </a:p>
        </p:txBody>
      </p:sp>
      <p:sp>
        <p:nvSpPr>
          <p:cNvPr id="49" name="Text Placeholder 20">
            <a:extLst>
              <a:ext uri="{FF2B5EF4-FFF2-40B4-BE49-F238E27FC236}">
                <a16:creationId xmlns:a16="http://schemas.microsoft.com/office/drawing/2014/main" id="{F052B40A-C83E-834D-823A-F65A63E123B3}"/>
              </a:ext>
            </a:extLst>
          </p:cNvPr>
          <p:cNvSpPr>
            <a:spLocks noGrp="1"/>
          </p:cNvSpPr>
          <p:nvPr>
            <p:ph type="body" sz="quarter" idx="22" hasCustomPrompt="1"/>
          </p:nvPr>
        </p:nvSpPr>
        <p:spPr>
          <a:xfrm>
            <a:off x="14186416" y="8196148"/>
            <a:ext cx="3199663" cy="1016116"/>
          </a:xfrm>
          <a:prstGeom prst="rect">
            <a:avLst/>
          </a:prstGeom>
        </p:spPr>
        <p:txBody>
          <a:bodyPr>
            <a:normAutofit/>
          </a:bodyPr>
          <a:lstStyle>
            <a:lvl1pPr>
              <a:defRPr sz="2000" b="0">
                <a:latin typeface="Inter" panose="020B0502030000000004" pitchFamily="34" charset="0"/>
                <a:ea typeface="Inter" panose="020B0502030000000004" pitchFamily="34" charset="0"/>
              </a:defRPr>
            </a:lvl1pPr>
          </a:lstStyle>
          <a:p>
            <a:r>
              <a:rPr lang="lt-LT"/>
              <a:t>Pastraipos tekstas</a:t>
            </a:r>
          </a:p>
        </p:txBody>
      </p:sp>
      <p:sp>
        <p:nvSpPr>
          <p:cNvPr id="50" name="Text Placeholder 20">
            <a:extLst>
              <a:ext uri="{FF2B5EF4-FFF2-40B4-BE49-F238E27FC236}">
                <a16:creationId xmlns:a16="http://schemas.microsoft.com/office/drawing/2014/main" id="{65480EF6-DC1E-CF47-8317-BA9D92B0B429}"/>
              </a:ext>
            </a:extLst>
          </p:cNvPr>
          <p:cNvSpPr>
            <a:spLocks noGrp="1"/>
          </p:cNvSpPr>
          <p:nvPr>
            <p:ph type="body" sz="quarter" idx="23" hasCustomPrompt="1"/>
          </p:nvPr>
        </p:nvSpPr>
        <p:spPr>
          <a:xfrm>
            <a:off x="14186416" y="3413293"/>
            <a:ext cx="3199663" cy="1016303"/>
          </a:xfrm>
          <a:prstGeom prst="rect">
            <a:avLst/>
          </a:prstGeom>
        </p:spPr>
        <p:txBody>
          <a:bodyPr>
            <a:normAutofit/>
          </a:bodyPr>
          <a:lstStyle>
            <a:lvl1pPr>
              <a:defRPr sz="2000" b="0">
                <a:latin typeface="Inter" panose="020B0502030000000004" pitchFamily="34" charset="0"/>
                <a:ea typeface="Inter" panose="020B0502030000000004" pitchFamily="34" charset="0"/>
              </a:defRPr>
            </a:lvl1pPr>
          </a:lstStyle>
          <a:p>
            <a:r>
              <a:rPr lang="lt-LT"/>
              <a:t>Pastraipos tekstas</a:t>
            </a:r>
            <a:endParaRPr/>
          </a:p>
        </p:txBody>
      </p:sp>
      <p:sp>
        <p:nvSpPr>
          <p:cNvPr id="51" name="Text Placeholder 29">
            <a:extLst>
              <a:ext uri="{FF2B5EF4-FFF2-40B4-BE49-F238E27FC236}">
                <a16:creationId xmlns:a16="http://schemas.microsoft.com/office/drawing/2014/main" id="{A3E9D501-D40B-754A-BA41-E7DF60FDA08D}"/>
              </a:ext>
            </a:extLst>
          </p:cNvPr>
          <p:cNvSpPr>
            <a:spLocks noGrp="1"/>
          </p:cNvSpPr>
          <p:nvPr>
            <p:ph type="body" sz="quarter" idx="24" hasCustomPrompt="1"/>
          </p:nvPr>
        </p:nvSpPr>
        <p:spPr>
          <a:xfrm>
            <a:off x="9722073" y="5853058"/>
            <a:ext cx="3201765" cy="1789162"/>
          </a:xfrm>
          <a:prstGeom prst="rect">
            <a:avLst/>
          </a:prstGeom>
        </p:spPr>
        <p:txBody>
          <a:bodyPr>
            <a:noAutofit/>
          </a:bodyPr>
          <a:lstStyle>
            <a:lvl1pPr>
              <a:defRPr sz="4800" b="1">
                <a:latin typeface="Inter" panose="020B0502030000000004" pitchFamily="34" charset="0"/>
                <a:ea typeface="Inter" panose="020B0502030000000004" pitchFamily="34" charset="0"/>
              </a:defRPr>
            </a:lvl1pPr>
          </a:lstStyle>
          <a:p>
            <a:r>
              <a:rPr lang="lt-LT"/>
              <a:t>Antraštės tekstas</a:t>
            </a:r>
          </a:p>
        </p:txBody>
      </p:sp>
      <p:sp>
        <p:nvSpPr>
          <p:cNvPr id="52" name="Text Placeholder 29">
            <a:extLst>
              <a:ext uri="{FF2B5EF4-FFF2-40B4-BE49-F238E27FC236}">
                <a16:creationId xmlns:a16="http://schemas.microsoft.com/office/drawing/2014/main" id="{086BDAAB-05DF-784B-927D-40B7508F54FC}"/>
              </a:ext>
            </a:extLst>
          </p:cNvPr>
          <p:cNvSpPr>
            <a:spLocks noGrp="1"/>
          </p:cNvSpPr>
          <p:nvPr>
            <p:ph type="body" sz="quarter" idx="25" hasCustomPrompt="1"/>
          </p:nvPr>
        </p:nvSpPr>
        <p:spPr>
          <a:xfrm>
            <a:off x="14186416" y="1074737"/>
            <a:ext cx="3199663" cy="1793648"/>
          </a:xfrm>
          <a:prstGeom prst="rect">
            <a:avLst/>
          </a:prstGeom>
        </p:spPr>
        <p:txBody>
          <a:bodyPr>
            <a:noAutofit/>
          </a:bodyPr>
          <a:lstStyle>
            <a:lvl1pPr>
              <a:defRPr sz="4800" b="1">
                <a:latin typeface="Inter" panose="020B0502030000000004" pitchFamily="34" charset="0"/>
                <a:ea typeface="Inter" panose="020B0502030000000004" pitchFamily="34" charset="0"/>
              </a:defRPr>
            </a:lvl1pPr>
          </a:lstStyle>
          <a:p>
            <a:r>
              <a:rPr lang="lt-LT"/>
              <a:t>Antraštės tekstas</a:t>
            </a:r>
            <a:endParaRPr/>
          </a:p>
        </p:txBody>
      </p:sp>
      <p:sp>
        <p:nvSpPr>
          <p:cNvPr id="53" name="Text Placeholder 20">
            <a:extLst>
              <a:ext uri="{FF2B5EF4-FFF2-40B4-BE49-F238E27FC236}">
                <a16:creationId xmlns:a16="http://schemas.microsoft.com/office/drawing/2014/main" id="{A3822D10-F010-A94A-9796-5CCC2CD71129}"/>
              </a:ext>
            </a:extLst>
          </p:cNvPr>
          <p:cNvSpPr>
            <a:spLocks noGrp="1"/>
          </p:cNvSpPr>
          <p:nvPr>
            <p:ph type="body" sz="quarter" idx="32" hasCustomPrompt="1"/>
          </p:nvPr>
        </p:nvSpPr>
        <p:spPr>
          <a:xfrm>
            <a:off x="9722073" y="3425665"/>
            <a:ext cx="3201765" cy="1003930"/>
          </a:xfrm>
          <a:prstGeom prst="rect">
            <a:avLst/>
          </a:prstGeom>
        </p:spPr>
        <p:txBody>
          <a:bodyPr>
            <a:normAutofit/>
          </a:bodyPr>
          <a:lstStyle>
            <a:lvl1pPr>
              <a:defRPr sz="2000" b="0">
                <a:latin typeface="Inter" panose="020B0502030000000004" pitchFamily="34" charset="0"/>
                <a:ea typeface="Inter" panose="020B0502030000000004" pitchFamily="34" charset="0"/>
              </a:defRPr>
            </a:lvl1pPr>
          </a:lstStyle>
          <a:p>
            <a:r>
              <a:rPr lang="lt-LT"/>
              <a:t>Pastraipos tekstas</a:t>
            </a:r>
          </a:p>
        </p:txBody>
      </p:sp>
      <p:sp>
        <p:nvSpPr>
          <p:cNvPr id="59" name="Freeform: Shape 12">
            <a:extLst>
              <a:ext uri="{FF2B5EF4-FFF2-40B4-BE49-F238E27FC236}">
                <a16:creationId xmlns:a16="http://schemas.microsoft.com/office/drawing/2014/main" id="{9D3016EA-11F8-F746-A8B5-73A12C7575BB}"/>
              </a:ext>
            </a:extLst>
          </p:cNvPr>
          <p:cNvSpPr/>
          <p:nvPr/>
        </p:nvSpPr>
        <p:spPr>
          <a:xfrm>
            <a:off x="17619438" y="384621"/>
            <a:ext cx="285757" cy="28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083B39"/>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60" name="Freeform: Shape 13">
            <a:extLst>
              <a:ext uri="{FF2B5EF4-FFF2-40B4-BE49-F238E27FC236}">
                <a16:creationId xmlns:a16="http://schemas.microsoft.com/office/drawing/2014/main" id="{76716094-1010-D441-A176-26F8A31CDA9F}"/>
              </a:ext>
            </a:extLst>
          </p:cNvPr>
          <p:cNvSpPr/>
          <p:nvPr/>
        </p:nvSpPr>
        <p:spPr>
          <a:xfrm>
            <a:off x="17682302" y="447277"/>
            <a:ext cx="160025" cy="15949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2600" y="9000"/>
                </a:lnTo>
                <a:lnTo>
                  <a:pt x="12600" y="0"/>
                </a:lnTo>
                <a:lnTo>
                  <a:pt x="9000" y="0"/>
                </a:lnTo>
                <a:lnTo>
                  <a:pt x="9000" y="9000"/>
                </a:lnTo>
                <a:lnTo>
                  <a:pt x="0" y="9000"/>
                </a:lnTo>
                <a:lnTo>
                  <a:pt x="0" y="12600"/>
                </a:lnTo>
                <a:lnTo>
                  <a:pt x="9000" y="12600"/>
                </a:lnTo>
                <a:lnTo>
                  <a:pt x="9000" y="21600"/>
                </a:lnTo>
                <a:lnTo>
                  <a:pt x="12600" y="21600"/>
                </a:lnTo>
                <a:lnTo>
                  <a:pt x="12600" y="12600"/>
                </a:lnTo>
                <a:lnTo>
                  <a:pt x="21600" y="12600"/>
                </a:lnTo>
                <a:lnTo>
                  <a:pt x="21600" y="9000"/>
                </a:ln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63" name="Title Text">
            <a:extLst>
              <a:ext uri="{FF2B5EF4-FFF2-40B4-BE49-F238E27FC236}">
                <a16:creationId xmlns:a16="http://schemas.microsoft.com/office/drawing/2014/main" id="{BEAEB7D6-67C8-A248-9972-8578808AEB03}"/>
              </a:ext>
            </a:extLst>
          </p:cNvPr>
          <p:cNvSpPr txBox="1">
            <a:spLocks noGrp="1"/>
          </p:cNvSpPr>
          <p:nvPr userDrawn="1">
            <p:ph type="title" hasCustomPrompt="1"/>
          </p:nvPr>
        </p:nvSpPr>
        <p:spPr>
          <a:xfrm>
            <a:off x="1094466" y="2872008"/>
            <a:ext cx="7122676" cy="3112048"/>
          </a:xfrm>
          <a:prstGeom prst="rect">
            <a:avLst/>
          </a:prstGeom>
        </p:spPr>
        <p:txBody>
          <a:bodyPr anchor="t">
            <a:normAutofit/>
          </a:bodyPr>
          <a:lstStyle>
            <a:lvl1pPr>
              <a:defRPr sz="6000" b="1">
                <a:solidFill>
                  <a:schemeClr val="tx1"/>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66" name="Picture Placeholder 4">
            <a:extLst>
              <a:ext uri="{FF2B5EF4-FFF2-40B4-BE49-F238E27FC236}">
                <a16:creationId xmlns:a16="http://schemas.microsoft.com/office/drawing/2014/main" id="{400F5F19-0280-FC42-BFA3-3BC88BCAAFFD}"/>
              </a:ext>
            </a:extLst>
          </p:cNvPr>
          <p:cNvSpPr>
            <a:spLocks noGrp="1"/>
          </p:cNvSpPr>
          <p:nvPr userDrawn="1">
            <p:ph type="pic" sz="quarter" idx="37" hasCustomPrompt="1"/>
          </p:nvPr>
        </p:nvSpPr>
        <p:spPr>
          <a:xfrm>
            <a:off x="14186416" y="5865702"/>
            <a:ext cx="3199663" cy="1797270"/>
          </a:xfrm>
          <a:prstGeom prst="rect">
            <a:avLst/>
          </a:prstGeom>
        </p:spPr>
        <p:txBody>
          <a:bodyPr lIns="0" tIns="0" rIns="0" bIns="0" anchor="ctr" anchorCtr="1">
            <a:noAutofit/>
          </a:bodyPr>
          <a:lstStyle>
            <a:lvl1pPr marL="0" marR="0" indent="0" algn="ctr" defTabSz="1371600" rtl="0" eaLnBrk="1" fontAlgn="auto" latinLnBrk="0" hangingPunct="1">
              <a:lnSpc>
                <a:spcPct val="90000"/>
              </a:lnSpc>
              <a:spcBef>
                <a:spcPts val="1500"/>
              </a:spcBef>
              <a:spcAft>
                <a:spcPts val="0"/>
              </a:spcAft>
              <a:buClrTx/>
              <a:buSzTx/>
              <a:buFontTx/>
              <a:buNone/>
              <a:tabLst/>
              <a:defRPr sz="1600"/>
            </a:lvl1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lt-LT"/>
              <a:t>Spauskite kad įterpti paveikslėlį</a:t>
            </a:r>
          </a:p>
        </p:txBody>
      </p:sp>
      <p:sp>
        <p:nvSpPr>
          <p:cNvPr id="24" name="Text Placeholder 118">
            <a:extLst>
              <a:ext uri="{FF2B5EF4-FFF2-40B4-BE49-F238E27FC236}">
                <a16:creationId xmlns:a16="http://schemas.microsoft.com/office/drawing/2014/main" id="{7FB58FED-0E70-1B4A-8132-5F9388A1D4AA}"/>
              </a:ext>
            </a:extLst>
          </p:cNvPr>
          <p:cNvSpPr>
            <a:spLocks noGrp="1"/>
          </p:cNvSpPr>
          <p:nvPr>
            <p:ph type="body" sz="quarter" idx="38" hasCustomPrompt="1"/>
          </p:nvPr>
        </p:nvSpPr>
        <p:spPr>
          <a:xfrm>
            <a:off x="1094466" y="553995"/>
            <a:ext cx="4926626" cy="277908"/>
          </a:xfrm>
          <a:prstGeom prst="roundRect">
            <a:avLst>
              <a:gd name="adj" fmla="val 27935"/>
            </a:avLst>
          </a:prstGeom>
          <a:noFill/>
          <a:ln w="25400" cap="rnd">
            <a:solidFill>
              <a:schemeClr val="tx1"/>
            </a:solidFill>
            <a:round/>
          </a:ln>
        </p:spPr>
        <p:txBody>
          <a:bodyPr lIns="144000" tIns="0" rIns="144000" bIns="0" anchor="ctr" anchorCtr="1">
            <a:noAutofit/>
          </a:bodyPr>
          <a:lstStyle>
            <a:lvl1pPr algn="ctr">
              <a:defRPr sz="2000">
                <a:solidFill>
                  <a:schemeClr val="tx1"/>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30" name="Text Placeholder 118">
            <a:extLst>
              <a:ext uri="{FF2B5EF4-FFF2-40B4-BE49-F238E27FC236}">
                <a16:creationId xmlns:a16="http://schemas.microsoft.com/office/drawing/2014/main" id="{99D63664-BC84-C146-BA2B-EE36744168EB}"/>
              </a:ext>
            </a:extLst>
          </p:cNvPr>
          <p:cNvSpPr>
            <a:spLocks noGrp="1"/>
          </p:cNvSpPr>
          <p:nvPr>
            <p:ph type="body" sz="quarter" idx="39" hasCustomPrompt="1"/>
          </p:nvPr>
        </p:nvSpPr>
        <p:spPr>
          <a:xfrm>
            <a:off x="6377553" y="554703"/>
            <a:ext cx="2412541" cy="277200"/>
          </a:xfrm>
          <a:prstGeom prst="roundRect">
            <a:avLst>
              <a:gd name="adj" fmla="val 31431"/>
            </a:avLst>
          </a:prstGeom>
          <a:solidFill>
            <a:srgbClr val="3176DA"/>
          </a:solidFill>
          <a:ln w="25400">
            <a:solidFill>
              <a:srgbClr val="3176DA"/>
            </a:solidFill>
          </a:ln>
        </p:spPr>
        <p:txBody>
          <a:bodyPr lIns="144000" rIns="144000" anchor="ctr" anchorCtr="1">
            <a:noAutofit/>
          </a:bodyPr>
          <a:lstStyle>
            <a:lvl1pPr algn="ctr">
              <a:defRPr sz="1500" b="0" i="0">
                <a:solidFill>
                  <a:srgbClr val="FFFFFF"/>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cSld>
  <p:clrMapOvr>
    <a:masterClrMapping/>
  </p:clrMapOvr>
  <p:transition spd="med"/>
  <p:extLst>
    <p:ext uri="{DCECCB84-F9BA-43D5-87BE-67443E8EF086}">
      <p15:sldGuideLst xmlns:p15="http://schemas.microsoft.com/office/powerpoint/2012/main">
        <p15:guide id="1" pos="5760" userDrawn="1">
          <p15:clr>
            <a:srgbClr val="FBAE40"/>
          </p15:clr>
        </p15:guide>
        <p15:guide id="2" pos="8708" userDrawn="1">
          <p15:clr>
            <a:srgbClr val="FBAE40"/>
          </p15:clr>
        </p15:guide>
        <p15:guide id="3" pos="836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liu faktu pateikimas 02">
    <p:bg>
      <p:bgPr>
        <a:solidFill>
          <a:schemeClr val="accent2"/>
        </a:solidFill>
        <a:effectLst/>
      </p:bgPr>
    </p:bg>
    <p:spTree>
      <p:nvGrpSpPr>
        <p:cNvPr id="1" name=""/>
        <p:cNvGrpSpPr/>
        <p:nvPr/>
      </p:nvGrpSpPr>
      <p:grpSpPr>
        <a:xfrm>
          <a:off x="0" y="0"/>
          <a:ext cx="0" cy="0"/>
          <a:chOff x="0" y="0"/>
          <a:chExt cx="0" cy="0"/>
        </a:xfrm>
      </p:grpSpPr>
      <p:sp>
        <p:nvSpPr>
          <p:cNvPr id="63" name="Title Text">
            <a:extLst>
              <a:ext uri="{FF2B5EF4-FFF2-40B4-BE49-F238E27FC236}">
                <a16:creationId xmlns:a16="http://schemas.microsoft.com/office/drawing/2014/main" id="{BEAEB7D6-67C8-A248-9972-8578808AEB03}"/>
              </a:ext>
            </a:extLst>
          </p:cNvPr>
          <p:cNvSpPr txBox="1">
            <a:spLocks noGrp="1"/>
          </p:cNvSpPr>
          <p:nvPr>
            <p:ph type="title" hasCustomPrompt="1"/>
          </p:nvPr>
        </p:nvSpPr>
        <p:spPr>
          <a:xfrm>
            <a:off x="1094466" y="2872008"/>
            <a:ext cx="7122676" cy="3112048"/>
          </a:xfrm>
          <a:prstGeom prst="rect">
            <a:avLst/>
          </a:prstGeom>
        </p:spPr>
        <p:txBody>
          <a:bodyPr anchor="t">
            <a:normAutofit/>
          </a:bodyPr>
          <a:lstStyle>
            <a:lvl1pPr>
              <a:defRPr sz="6000" b="1">
                <a:solidFill>
                  <a:schemeClr val="tx1"/>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35" name="Freeform: Shape 8">
            <a:extLst>
              <a:ext uri="{FF2B5EF4-FFF2-40B4-BE49-F238E27FC236}">
                <a16:creationId xmlns:a16="http://schemas.microsoft.com/office/drawing/2014/main" id="{1992F67E-4167-8F48-A212-92EB8A114D8E}"/>
              </a:ext>
            </a:extLst>
          </p:cNvPr>
          <p:cNvSpPr/>
          <p:nvPr userDrawn="1"/>
        </p:nvSpPr>
        <p:spPr>
          <a:xfrm>
            <a:off x="13823955" y="549725"/>
            <a:ext cx="3922487" cy="4429128"/>
          </a:xfrm>
          <a:custGeom>
            <a:avLst/>
            <a:gdLst/>
            <a:ahLst/>
            <a:cxnLst>
              <a:cxn ang="0">
                <a:pos x="wd2" y="hd2"/>
              </a:cxn>
              <a:cxn ang="5400000">
                <a:pos x="wd2" y="hd2"/>
              </a:cxn>
              <a:cxn ang="10800000">
                <a:pos x="wd2" y="hd2"/>
              </a:cxn>
              <a:cxn ang="16200000">
                <a:pos x="wd2" y="hd2"/>
              </a:cxn>
            </a:cxnLst>
            <a:rect l="0" t="0" r="r" b="b"/>
            <a:pathLst>
              <a:path w="21600" h="21600" extrusionOk="0">
                <a:moveTo>
                  <a:pt x="1016" y="21600"/>
                </a:moveTo>
                <a:lnTo>
                  <a:pt x="20584" y="21600"/>
                </a:lnTo>
                <a:cubicBezTo>
                  <a:pt x="21143" y="21600"/>
                  <a:pt x="21600" y="21182"/>
                  <a:pt x="21600" y="20671"/>
                </a:cubicBezTo>
                <a:lnTo>
                  <a:pt x="21600" y="929"/>
                </a:lnTo>
                <a:cubicBezTo>
                  <a:pt x="21600" y="418"/>
                  <a:pt x="21143" y="0"/>
                  <a:pt x="20584" y="0"/>
                </a:cubicBezTo>
                <a:lnTo>
                  <a:pt x="1016" y="0"/>
                </a:lnTo>
                <a:cubicBezTo>
                  <a:pt x="457" y="0"/>
                  <a:pt x="0" y="418"/>
                  <a:pt x="0" y="929"/>
                </a:cubicBezTo>
                <a:lnTo>
                  <a:pt x="0" y="20671"/>
                </a:lnTo>
                <a:cubicBezTo>
                  <a:pt x="0" y="21182"/>
                  <a:pt x="457" y="21600"/>
                  <a:pt x="1016" y="21600"/>
                </a:cubicBezTo>
                <a:close/>
              </a:path>
            </a:pathLst>
          </a:custGeom>
          <a:solidFill>
            <a:srgbClr val="FFFFFF"/>
          </a:solidFill>
          <a:ln w="12700">
            <a:miter lim="400000"/>
          </a:ln>
        </p:spPr>
        <p:txBody>
          <a:bodyPr lIns="45718" tIns="45718" rIns="45718" bIns="45718" anchor="ctr"/>
          <a:lstStyle/>
          <a:p>
            <a:pPr>
              <a:defRPr>
                <a:solidFill>
                  <a:srgbClr val="FFFFFF"/>
                </a:solidFill>
                <a:latin typeface="+mj-lt"/>
                <a:ea typeface="+mj-ea"/>
                <a:cs typeface="+mj-cs"/>
                <a:sym typeface="Inter Regular"/>
              </a:defRPr>
            </a:pPr>
            <a:endParaRPr/>
          </a:p>
        </p:txBody>
      </p:sp>
      <p:sp>
        <p:nvSpPr>
          <p:cNvPr id="36" name="Freeform: Shape 9">
            <a:extLst>
              <a:ext uri="{FF2B5EF4-FFF2-40B4-BE49-F238E27FC236}">
                <a16:creationId xmlns:a16="http://schemas.microsoft.com/office/drawing/2014/main" id="{94618178-BD06-5E44-99F9-5E857B9FAEF9}"/>
              </a:ext>
            </a:extLst>
          </p:cNvPr>
          <p:cNvSpPr/>
          <p:nvPr userDrawn="1"/>
        </p:nvSpPr>
        <p:spPr>
          <a:xfrm>
            <a:off x="9361713" y="545831"/>
            <a:ext cx="3922488" cy="4429128"/>
          </a:xfrm>
          <a:custGeom>
            <a:avLst/>
            <a:gdLst/>
            <a:ahLst/>
            <a:cxnLst>
              <a:cxn ang="0">
                <a:pos x="wd2" y="hd2"/>
              </a:cxn>
              <a:cxn ang="5400000">
                <a:pos x="wd2" y="hd2"/>
              </a:cxn>
              <a:cxn ang="10800000">
                <a:pos x="wd2" y="hd2"/>
              </a:cxn>
              <a:cxn ang="16200000">
                <a:pos x="wd2" y="hd2"/>
              </a:cxn>
            </a:cxnLst>
            <a:rect l="0" t="0" r="r" b="b"/>
            <a:pathLst>
              <a:path w="21600" h="21600" extrusionOk="0">
                <a:moveTo>
                  <a:pt x="1016" y="21600"/>
                </a:moveTo>
                <a:lnTo>
                  <a:pt x="20584" y="21600"/>
                </a:lnTo>
                <a:cubicBezTo>
                  <a:pt x="21143" y="21600"/>
                  <a:pt x="21600" y="21182"/>
                  <a:pt x="21600" y="20671"/>
                </a:cubicBezTo>
                <a:lnTo>
                  <a:pt x="21600" y="929"/>
                </a:lnTo>
                <a:cubicBezTo>
                  <a:pt x="21600" y="418"/>
                  <a:pt x="21143" y="0"/>
                  <a:pt x="20584" y="0"/>
                </a:cubicBezTo>
                <a:lnTo>
                  <a:pt x="1016" y="0"/>
                </a:lnTo>
                <a:cubicBezTo>
                  <a:pt x="457" y="0"/>
                  <a:pt x="0" y="418"/>
                  <a:pt x="0" y="929"/>
                </a:cubicBezTo>
                <a:lnTo>
                  <a:pt x="0" y="20671"/>
                </a:lnTo>
                <a:cubicBezTo>
                  <a:pt x="0" y="21182"/>
                  <a:pt x="457" y="21600"/>
                  <a:pt x="1016" y="21600"/>
                </a:cubicBezTo>
                <a:close/>
              </a:path>
            </a:pathLst>
          </a:custGeom>
          <a:solidFill>
            <a:srgbClr val="FFFFFF"/>
          </a:solidFill>
          <a:ln w="12700">
            <a:miter lim="400000"/>
          </a:ln>
        </p:spPr>
        <p:txBody>
          <a:bodyPr lIns="45718" tIns="45718" rIns="45718" bIns="45718" anchor="ctr"/>
          <a:lstStyle/>
          <a:p>
            <a:pPr>
              <a:defRPr>
                <a:solidFill>
                  <a:schemeClr val="accent2"/>
                </a:solidFill>
                <a:latin typeface="+mj-lt"/>
                <a:ea typeface="+mj-ea"/>
                <a:cs typeface="+mj-cs"/>
                <a:sym typeface="Inter Regular"/>
              </a:defRPr>
            </a:pPr>
            <a:endParaRPr/>
          </a:p>
        </p:txBody>
      </p:sp>
      <p:sp>
        <p:nvSpPr>
          <p:cNvPr id="37" name="Freeform: Shape 10">
            <a:extLst>
              <a:ext uri="{FF2B5EF4-FFF2-40B4-BE49-F238E27FC236}">
                <a16:creationId xmlns:a16="http://schemas.microsoft.com/office/drawing/2014/main" id="{E9DA9764-25B9-884B-A690-BF0E571B0E56}"/>
              </a:ext>
            </a:extLst>
          </p:cNvPr>
          <p:cNvSpPr/>
          <p:nvPr userDrawn="1"/>
        </p:nvSpPr>
        <p:spPr>
          <a:xfrm>
            <a:off x="13823953" y="5316313"/>
            <a:ext cx="3922489" cy="4429127"/>
          </a:xfrm>
          <a:custGeom>
            <a:avLst/>
            <a:gdLst/>
            <a:ahLst/>
            <a:cxnLst>
              <a:cxn ang="0">
                <a:pos x="wd2" y="hd2"/>
              </a:cxn>
              <a:cxn ang="5400000">
                <a:pos x="wd2" y="hd2"/>
              </a:cxn>
              <a:cxn ang="10800000">
                <a:pos x="wd2" y="hd2"/>
              </a:cxn>
              <a:cxn ang="16200000">
                <a:pos x="wd2" y="hd2"/>
              </a:cxn>
            </a:cxnLst>
            <a:rect l="0" t="0" r="r" b="b"/>
            <a:pathLst>
              <a:path w="21600" h="21600" extrusionOk="0">
                <a:moveTo>
                  <a:pt x="1016" y="21600"/>
                </a:moveTo>
                <a:lnTo>
                  <a:pt x="20584" y="21600"/>
                </a:lnTo>
                <a:cubicBezTo>
                  <a:pt x="21143" y="21600"/>
                  <a:pt x="21600" y="21182"/>
                  <a:pt x="21600" y="20671"/>
                </a:cubicBezTo>
                <a:lnTo>
                  <a:pt x="21600" y="929"/>
                </a:lnTo>
                <a:cubicBezTo>
                  <a:pt x="21600" y="418"/>
                  <a:pt x="21143" y="0"/>
                  <a:pt x="20584" y="0"/>
                </a:cubicBezTo>
                <a:lnTo>
                  <a:pt x="1016" y="0"/>
                </a:lnTo>
                <a:cubicBezTo>
                  <a:pt x="457" y="0"/>
                  <a:pt x="0" y="418"/>
                  <a:pt x="0" y="929"/>
                </a:cubicBezTo>
                <a:lnTo>
                  <a:pt x="0" y="20671"/>
                </a:lnTo>
                <a:cubicBezTo>
                  <a:pt x="0" y="21182"/>
                  <a:pt x="457" y="21600"/>
                  <a:pt x="1016" y="21600"/>
                </a:cubicBezTo>
                <a:close/>
              </a:path>
            </a:pathLst>
          </a:custGeom>
          <a:solidFill>
            <a:srgbClr val="FFFFFF"/>
          </a:solidFill>
          <a:ln w="12700">
            <a:miter lim="400000"/>
          </a:ln>
        </p:spPr>
        <p:txBody>
          <a:bodyPr lIns="45718" tIns="45718" rIns="45718" bIns="45718" anchor="ctr"/>
          <a:lstStyle/>
          <a:p>
            <a:pPr>
              <a:defRPr>
                <a:solidFill>
                  <a:srgbClr val="FFFFFF"/>
                </a:solidFill>
                <a:latin typeface="+mj-lt"/>
                <a:ea typeface="+mj-ea"/>
                <a:cs typeface="+mj-cs"/>
                <a:sym typeface="Inter Regular"/>
              </a:defRPr>
            </a:pPr>
            <a:endParaRPr/>
          </a:p>
        </p:txBody>
      </p:sp>
      <p:sp>
        <p:nvSpPr>
          <p:cNvPr id="38" name="Freeform: Shape 14">
            <a:extLst>
              <a:ext uri="{FF2B5EF4-FFF2-40B4-BE49-F238E27FC236}">
                <a16:creationId xmlns:a16="http://schemas.microsoft.com/office/drawing/2014/main" id="{5EEC5730-DFB2-2D4F-AD41-A21828917AB4}"/>
              </a:ext>
            </a:extLst>
          </p:cNvPr>
          <p:cNvSpPr/>
          <p:nvPr userDrawn="1"/>
        </p:nvSpPr>
        <p:spPr>
          <a:xfrm>
            <a:off x="9361712" y="5316313"/>
            <a:ext cx="3922489" cy="4429127"/>
          </a:xfrm>
          <a:custGeom>
            <a:avLst/>
            <a:gdLst/>
            <a:ahLst/>
            <a:cxnLst>
              <a:cxn ang="0">
                <a:pos x="wd2" y="hd2"/>
              </a:cxn>
              <a:cxn ang="5400000">
                <a:pos x="wd2" y="hd2"/>
              </a:cxn>
              <a:cxn ang="10800000">
                <a:pos x="wd2" y="hd2"/>
              </a:cxn>
              <a:cxn ang="16200000">
                <a:pos x="wd2" y="hd2"/>
              </a:cxn>
            </a:cxnLst>
            <a:rect l="0" t="0" r="r" b="b"/>
            <a:pathLst>
              <a:path w="21600" h="21600" extrusionOk="0">
                <a:moveTo>
                  <a:pt x="1016" y="21600"/>
                </a:moveTo>
                <a:lnTo>
                  <a:pt x="20584" y="21600"/>
                </a:lnTo>
                <a:cubicBezTo>
                  <a:pt x="21143" y="21600"/>
                  <a:pt x="21600" y="21182"/>
                  <a:pt x="21600" y="20671"/>
                </a:cubicBezTo>
                <a:lnTo>
                  <a:pt x="21600" y="929"/>
                </a:lnTo>
                <a:cubicBezTo>
                  <a:pt x="21600" y="418"/>
                  <a:pt x="21143" y="0"/>
                  <a:pt x="20584" y="0"/>
                </a:cubicBezTo>
                <a:lnTo>
                  <a:pt x="1016" y="0"/>
                </a:lnTo>
                <a:cubicBezTo>
                  <a:pt x="457" y="0"/>
                  <a:pt x="0" y="418"/>
                  <a:pt x="0" y="929"/>
                </a:cubicBezTo>
                <a:lnTo>
                  <a:pt x="0" y="20671"/>
                </a:lnTo>
                <a:cubicBezTo>
                  <a:pt x="0" y="21182"/>
                  <a:pt x="457" y="21600"/>
                  <a:pt x="1016" y="21600"/>
                </a:cubicBezTo>
                <a:close/>
              </a:path>
            </a:pathLst>
          </a:custGeom>
          <a:solidFill>
            <a:srgbClr val="FFFFFF"/>
          </a:solidFill>
          <a:ln w="12700">
            <a:miter lim="400000"/>
          </a:ln>
        </p:spPr>
        <p:txBody>
          <a:bodyPr lIns="45718" tIns="45718" rIns="45718" bIns="45718" anchor="ctr"/>
          <a:lstStyle/>
          <a:p>
            <a:pPr>
              <a:defRPr>
                <a:solidFill>
                  <a:srgbClr val="FFFFFF"/>
                </a:solidFill>
                <a:latin typeface="+mj-lt"/>
                <a:ea typeface="+mj-ea"/>
                <a:cs typeface="+mj-cs"/>
                <a:sym typeface="Inter Regular"/>
              </a:defRPr>
            </a:pPr>
            <a:endParaRPr/>
          </a:p>
        </p:txBody>
      </p:sp>
      <p:sp>
        <p:nvSpPr>
          <p:cNvPr id="39" name="Picture Placeholder 4">
            <a:extLst>
              <a:ext uri="{FF2B5EF4-FFF2-40B4-BE49-F238E27FC236}">
                <a16:creationId xmlns:a16="http://schemas.microsoft.com/office/drawing/2014/main" id="{80CBF38C-4242-6348-BB09-6038A4C3994F}"/>
              </a:ext>
            </a:extLst>
          </p:cNvPr>
          <p:cNvSpPr>
            <a:spLocks noGrp="1"/>
          </p:cNvSpPr>
          <p:nvPr>
            <p:ph type="pic" sz="quarter" idx="28" hasCustomPrompt="1"/>
          </p:nvPr>
        </p:nvSpPr>
        <p:spPr>
          <a:xfrm>
            <a:off x="9722075" y="1077693"/>
            <a:ext cx="3201764" cy="1797270"/>
          </a:xfrm>
          <a:prstGeom prst="rect">
            <a:avLst/>
          </a:prstGeom>
        </p:spPr>
        <p:txBody>
          <a:bodyPr lIns="0" tIns="0" rIns="0" bIns="0" anchor="ctr" anchorCtr="1">
            <a:noAutofit/>
          </a:bodyPr>
          <a:lstStyle>
            <a:lvl1pPr marL="0" marR="0" indent="0" algn="ctr" defTabSz="1371600" rtl="0" eaLnBrk="1" fontAlgn="auto" latinLnBrk="0" hangingPunct="1">
              <a:lnSpc>
                <a:spcPct val="90000"/>
              </a:lnSpc>
              <a:spcBef>
                <a:spcPts val="1500"/>
              </a:spcBef>
              <a:spcAft>
                <a:spcPts val="0"/>
              </a:spcAft>
              <a:buClrTx/>
              <a:buSzTx/>
              <a:buFontTx/>
              <a:buNone/>
              <a:tabLst/>
              <a:defRPr sz="1600"/>
            </a:lvl1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lt-LT"/>
              <a:t>Spauskite kad įterpti paveikslėlį</a:t>
            </a:r>
          </a:p>
        </p:txBody>
      </p:sp>
      <p:sp>
        <p:nvSpPr>
          <p:cNvPr id="40" name="Text Placeholder 20">
            <a:extLst>
              <a:ext uri="{FF2B5EF4-FFF2-40B4-BE49-F238E27FC236}">
                <a16:creationId xmlns:a16="http://schemas.microsoft.com/office/drawing/2014/main" id="{0BE2CB84-FC40-D24E-AEDC-A8D7A2A795AC}"/>
              </a:ext>
            </a:extLst>
          </p:cNvPr>
          <p:cNvSpPr>
            <a:spLocks noGrp="1"/>
          </p:cNvSpPr>
          <p:nvPr>
            <p:ph type="body" sz="quarter" idx="21" hasCustomPrompt="1"/>
          </p:nvPr>
        </p:nvSpPr>
        <p:spPr>
          <a:xfrm>
            <a:off x="9722073" y="8199718"/>
            <a:ext cx="3201765" cy="1012546"/>
          </a:xfrm>
          <a:prstGeom prst="rect">
            <a:avLst/>
          </a:prstGeom>
        </p:spPr>
        <p:txBody>
          <a:bodyPr>
            <a:normAutofit/>
          </a:bodyPr>
          <a:lstStyle>
            <a:lvl1pPr>
              <a:defRPr sz="2000" b="0">
                <a:latin typeface="Inter" panose="020B0502030000000004" pitchFamily="34" charset="0"/>
                <a:ea typeface="Inter" panose="020B0502030000000004" pitchFamily="34" charset="0"/>
              </a:defRPr>
            </a:lvl1pPr>
          </a:lstStyle>
          <a:p>
            <a:r>
              <a:rPr lang="lt-LT"/>
              <a:t>Pastraipos tekstas</a:t>
            </a:r>
          </a:p>
        </p:txBody>
      </p:sp>
      <p:sp>
        <p:nvSpPr>
          <p:cNvPr id="41" name="Text Placeholder 20">
            <a:extLst>
              <a:ext uri="{FF2B5EF4-FFF2-40B4-BE49-F238E27FC236}">
                <a16:creationId xmlns:a16="http://schemas.microsoft.com/office/drawing/2014/main" id="{AFEB900A-C493-0B4B-8987-8B7D02F569A3}"/>
              </a:ext>
            </a:extLst>
          </p:cNvPr>
          <p:cNvSpPr>
            <a:spLocks noGrp="1"/>
          </p:cNvSpPr>
          <p:nvPr>
            <p:ph type="body" sz="quarter" idx="22" hasCustomPrompt="1"/>
          </p:nvPr>
        </p:nvSpPr>
        <p:spPr>
          <a:xfrm>
            <a:off x="14186416" y="8196148"/>
            <a:ext cx="3199663" cy="1016116"/>
          </a:xfrm>
          <a:prstGeom prst="rect">
            <a:avLst/>
          </a:prstGeom>
        </p:spPr>
        <p:txBody>
          <a:bodyPr>
            <a:normAutofit/>
          </a:bodyPr>
          <a:lstStyle>
            <a:lvl1pPr>
              <a:defRPr sz="2000" b="0">
                <a:latin typeface="Inter" panose="020B0502030000000004" pitchFamily="34" charset="0"/>
                <a:ea typeface="Inter" panose="020B0502030000000004" pitchFamily="34" charset="0"/>
              </a:defRPr>
            </a:lvl1pPr>
          </a:lstStyle>
          <a:p>
            <a:r>
              <a:rPr lang="lt-LT"/>
              <a:t>Pastraipos tekstas</a:t>
            </a:r>
          </a:p>
        </p:txBody>
      </p:sp>
      <p:sp>
        <p:nvSpPr>
          <p:cNvPr id="46" name="Text Placeholder 20">
            <a:extLst>
              <a:ext uri="{FF2B5EF4-FFF2-40B4-BE49-F238E27FC236}">
                <a16:creationId xmlns:a16="http://schemas.microsoft.com/office/drawing/2014/main" id="{B6F7363C-AABA-8E48-9181-1FA8276F5455}"/>
              </a:ext>
            </a:extLst>
          </p:cNvPr>
          <p:cNvSpPr>
            <a:spLocks noGrp="1"/>
          </p:cNvSpPr>
          <p:nvPr>
            <p:ph type="body" sz="quarter" idx="23" hasCustomPrompt="1"/>
          </p:nvPr>
        </p:nvSpPr>
        <p:spPr>
          <a:xfrm>
            <a:off x="14186416" y="3413293"/>
            <a:ext cx="3199663" cy="1016303"/>
          </a:xfrm>
          <a:prstGeom prst="rect">
            <a:avLst/>
          </a:prstGeom>
        </p:spPr>
        <p:txBody>
          <a:bodyPr>
            <a:normAutofit/>
          </a:bodyPr>
          <a:lstStyle>
            <a:lvl1pPr>
              <a:defRPr sz="2000" b="0">
                <a:latin typeface="Inter" panose="020B0502030000000004" pitchFamily="34" charset="0"/>
                <a:ea typeface="Inter" panose="020B0502030000000004" pitchFamily="34" charset="0"/>
              </a:defRPr>
            </a:lvl1pPr>
          </a:lstStyle>
          <a:p>
            <a:r>
              <a:rPr lang="lt-LT"/>
              <a:t>Pastraipos tekstas</a:t>
            </a:r>
            <a:endParaRPr/>
          </a:p>
        </p:txBody>
      </p:sp>
      <p:sp>
        <p:nvSpPr>
          <p:cNvPr id="47" name="Text Placeholder 29">
            <a:extLst>
              <a:ext uri="{FF2B5EF4-FFF2-40B4-BE49-F238E27FC236}">
                <a16:creationId xmlns:a16="http://schemas.microsoft.com/office/drawing/2014/main" id="{080D3CF6-7AD4-014E-BA30-3E400BA55D32}"/>
              </a:ext>
            </a:extLst>
          </p:cNvPr>
          <p:cNvSpPr>
            <a:spLocks noGrp="1"/>
          </p:cNvSpPr>
          <p:nvPr>
            <p:ph type="body" sz="quarter" idx="24" hasCustomPrompt="1"/>
          </p:nvPr>
        </p:nvSpPr>
        <p:spPr>
          <a:xfrm>
            <a:off x="9722073" y="5853058"/>
            <a:ext cx="3201765" cy="1789162"/>
          </a:xfrm>
          <a:prstGeom prst="rect">
            <a:avLst/>
          </a:prstGeom>
        </p:spPr>
        <p:txBody>
          <a:bodyPr>
            <a:noAutofit/>
          </a:bodyPr>
          <a:lstStyle>
            <a:lvl1pPr>
              <a:defRPr sz="4800" b="1">
                <a:latin typeface="Inter" panose="020B0502030000000004" pitchFamily="34" charset="0"/>
                <a:ea typeface="Inter" panose="020B0502030000000004" pitchFamily="34" charset="0"/>
              </a:defRPr>
            </a:lvl1pPr>
          </a:lstStyle>
          <a:p>
            <a:r>
              <a:rPr lang="lt-LT"/>
              <a:t>Antraštės tekstas</a:t>
            </a:r>
          </a:p>
        </p:txBody>
      </p:sp>
      <p:sp>
        <p:nvSpPr>
          <p:cNvPr id="54" name="Text Placeholder 29">
            <a:extLst>
              <a:ext uri="{FF2B5EF4-FFF2-40B4-BE49-F238E27FC236}">
                <a16:creationId xmlns:a16="http://schemas.microsoft.com/office/drawing/2014/main" id="{33C62D17-C15E-E644-A628-818037BA2664}"/>
              </a:ext>
            </a:extLst>
          </p:cNvPr>
          <p:cNvSpPr>
            <a:spLocks noGrp="1"/>
          </p:cNvSpPr>
          <p:nvPr>
            <p:ph type="body" sz="quarter" idx="25" hasCustomPrompt="1"/>
          </p:nvPr>
        </p:nvSpPr>
        <p:spPr>
          <a:xfrm>
            <a:off x="14186416" y="1074737"/>
            <a:ext cx="3199663" cy="1793648"/>
          </a:xfrm>
          <a:prstGeom prst="rect">
            <a:avLst/>
          </a:prstGeom>
        </p:spPr>
        <p:txBody>
          <a:bodyPr>
            <a:noAutofit/>
          </a:bodyPr>
          <a:lstStyle>
            <a:lvl1pPr>
              <a:defRPr sz="4800" b="1">
                <a:latin typeface="Inter" panose="020B0502030000000004" pitchFamily="34" charset="0"/>
                <a:ea typeface="Inter" panose="020B0502030000000004" pitchFamily="34" charset="0"/>
              </a:defRPr>
            </a:lvl1pPr>
          </a:lstStyle>
          <a:p>
            <a:r>
              <a:rPr lang="lt-LT"/>
              <a:t>Antraštės tekstas</a:t>
            </a:r>
            <a:endParaRPr/>
          </a:p>
        </p:txBody>
      </p:sp>
      <p:sp>
        <p:nvSpPr>
          <p:cNvPr id="55" name="Text Placeholder 20">
            <a:extLst>
              <a:ext uri="{FF2B5EF4-FFF2-40B4-BE49-F238E27FC236}">
                <a16:creationId xmlns:a16="http://schemas.microsoft.com/office/drawing/2014/main" id="{684453E6-4645-0B44-A5EA-AED70ACE4087}"/>
              </a:ext>
            </a:extLst>
          </p:cNvPr>
          <p:cNvSpPr>
            <a:spLocks noGrp="1"/>
          </p:cNvSpPr>
          <p:nvPr>
            <p:ph type="body" sz="quarter" idx="32" hasCustomPrompt="1"/>
          </p:nvPr>
        </p:nvSpPr>
        <p:spPr>
          <a:xfrm>
            <a:off x="9722073" y="3425665"/>
            <a:ext cx="3201765" cy="1003930"/>
          </a:xfrm>
          <a:prstGeom prst="rect">
            <a:avLst/>
          </a:prstGeom>
        </p:spPr>
        <p:txBody>
          <a:bodyPr>
            <a:normAutofit/>
          </a:bodyPr>
          <a:lstStyle>
            <a:lvl1pPr>
              <a:defRPr sz="2000" b="0">
                <a:latin typeface="Inter" panose="020B0502030000000004" pitchFamily="34" charset="0"/>
                <a:ea typeface="Inter" panose="020B0502030000000004" pitchFamily="34" charset="0"/>
              </a:defRPr>
            </a:lvl1pPr>
          </a:lstStyle>
          <a:p>
            <a:r>
              <a:rPr lang="lt-LT"/>
              <a:t>Pastraipos tekstas</a:t>
            </a:r>
          </a:p>
        </p:txBody>
      </p:sp>
      <p:sp>
        <p:nvSpPr>
          <p:cNvPr id="56" name="Picture Placeholder 4">
            <a:extLst>
              <a:ext uri="{FF2B5EF4-FFF2-40B4-BE49-F238E27FC236}">
                <a16:creationId xmlns:a16="http://schemas.microsoft.com/office/drawing/2014/main" id="{A00CE089-5702-BC4E-B009-6DF4CC564D63}"/>
              </a:ext>
            </a:extLst>
          </p:cNvPr>
          <p:cNvSpPr>
            <a:spLocks noGrp="1"/>
          </p:cNvSpPr>
          <p:nvPr>
            <p:ph type="pic" sz="quarter" idx="37" hasCustomPrompt="1"/>
          </p:nvPr>
        </p:nvSpPr>
        <p:spPr>
          <a:xfrm>
            <a:off x="14186416" y="5865702"/>
            <a:ext cx="3199663" cy="1797270"/>
          </a:xfrm>
          <a:prstGeom prst="rect">
            <a:avLst/>
          </a:prstGeom>
        </p:spPr>
        <p:txBody>
          <a:bodyPr lIns="0" tIns="0" rIns="0" bIns="0" anchor="ctr" anchorCtr="1">
            <a:noAutofit/>
          </a:bodyPr>
          <a:lstStyle>
            <a:lvl1pPr marL="0" marR="0" indent="0" algn="ctr" defTabSz="1371600" rtl="0" eaLnBrk="1" fontAlgn="auto" latinLnBrk="0" hangingPunct="1">
              <a:lnSpc>
                <a:spcPct val="90000"/>
              </a:lnSpc>
              <a:spcBef>
                <a:spcPts val="1500"/>
              </a:spcBef>
              <a:spcAft>
                <a:spcPts val="0"/>
              </a:spcAft>
              <a:buClrTx/>
              <a:buSzTx/>
              <a:buFontTx/>
              <a:buNone/>
              <a:tabLst/>
              <a:defRPr sz="1600"/>
            </a:lvl1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lt-LT"/>
              <a:t>Spauskite kad įterpti paveikslėlį</a:t>
            </a:r>
          </a:p>
        </p:txBody>
      </p:sp>
      <p:sp>
        <p:nvSpPr>
          <p:cNvPr id="33" name="Freeform: Shape 12">
            <a:extLst>
              <a:ext uri="{FF2B5EF4-FFF2-40B4-BE49-F238E27FC236}">
                <a16:creationId xmlns:a16="http://schemas.microsoft.com/office/drawing/2014/main" id="{C32ECB8D-30F7-F545-8A32-47F9373D75FA}"/>
              </a:ext>
            </a:extLst>
          </p:cNvPr>
          <p:cNvSpPr/>
          <p:nvPr userDrawn="1"/>
        </p:nvSpPr>
        <p:spPr>
          <a:xfrm>
            <a:off x="17619438" y="384621"/>
            <a:ext cx="285757" cy="28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083B39"/>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34" name="Freeform: Shape 13">
            <a:extLst>
              <a:ext uri="{FF2B5EF4-FFF2-40B4-BE49-F238E27FC236}">
                <a16:creationId xmlns:a16="http://schemas.microsoft.com/office/drawing/2014/main" id="{16391ECD-5C22-D446-AD16-1C6FF5B05971}"/>
              </a:ext>
            </a:extLst>
          </p:cNvPr>
          <p:cNvSpPr/>
          <p:nvPr userDrawn="1"/>
        </p:nvSpPr>
        <p:spPr>
          <a:xfrm>
            <a:off x="17682302" y="447277"/>
            <a:ext cx="160025" cy="15949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2600" y="9000"/>
                </a:lnTo>
                <a:lnTo>
                  <a:pt x="12600" y="0"/>
                </a:lnTo>
                <a:lnTo>
                  <a:pt x="9000" y="0"/>
                </a:lnTo>
                <a:lnTo>
                  <a:pt x="9000" y="9000"/>
                </a:lnTo>
                <a:lnTo>
                  <a:pt x="0" y="9000"/>
                </a:lnTo>
                <a:lnTo>
                  <a:pt x="0" y="12600"/>
                </a:lnTo>
                <a:lnTo>
                  <a:pt x="9000" y="12600"/>
                </a:lnTo>
                <a:lnTo>
                  <a:pt x="9000" y="21600"/>
                </a:lnTo>
                <a:lnTo>
                  <a:pt x="12600" y="21600"/>
                </a:lnTo>
                <a:lnTo>
                  <a:pt x="12600" y="12600"/>
                </a:lnTo>
                <a:lnTo>
                  <a:pt x="21600" y="12600"/>
                </a:lnTo>
                <a:lnTo>
                  <a:pt x="21600" y="9000"/>
                </a:ln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24" name="Text Placeholder 118">
            <a:extLst>
              <a:ext uri="{FF2B5EF4-FFF2-40B4-BE49-F238E27FC236}">
                <a16:creationId xmlns:a16="http://schemas.microsoft.com/office/drawing/2014/main" id="{111E60C8-F354-3F46-AA5A-DB73AC95DD6B}"/>
              </a:ext>
            </a:extLst>
          </p:cNvPr>
          <p:cNvSpPr>
            <a:spLocks noGrp="1"/>
          </p:cNvSpPr>
          <p:nvPr>
            <p:ph type="body" sz="quarter" idx="31" hasCustomPrompt="1"/>
          </p:nvPr>
        </p:nvSpPr>
        <p:spPr>
          <a:xfrm>
            <a:off x="1094466" y="553995"/>
            <a:ext cx="4926626" cy="277908"/>
          </a:xfrm>
          <a:prstGeom prst="roundRect">
            <a:avLst>
              <a:gd name="adj" fmla="val 27935"/>
            </a:avLst>
          </a:prstGeom>
          <a:noFill/>
          <a:ln w="25400" cap="rnd">
            <a:solidFill>
              <a:schemeClr val="tx1"/>
            </a:solidFill>
            <a:round/>
          </a:ln>
        </p:spPr>
        <p:txBody>
          <a:bodyPr lIns="144000" tIns="0" rIns="144000" bIns="0" anchor="ctr" anchorCtr="1">
            <a:noAutofit/>
          </a:bodyPr>
          <a:lstStyle>
            <a:lvl1pPr algn="ctr">
              <a:defRPr sz="2000">
                <a:solidFill>
                  <a:schemeClr val="tx1"/>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30" name="Text Placeholder 118">
            <a:extLst>
              <a:ext uri="{FF2B5EF4-FFF2-40B4-BE49-F238E27FC236}">
                <a16:creationId xmlns:a16="http://schemas.microsoft.com/office/drawing/2014/main" id="{2EA475C8-FF1A-774F-A4A9-0E31F4FEC393}"/>
              </a:ext>
            </a:extLst>
          </p:cNvPr>
          <p:cNvSpPr>
            <a:spLocks noGrp="1"/>
          </p:cNvSpPr>
          <p:nvPr>
            <p:ph type="body" sz="quarter" idx="33" hasCustomPrompt="1"/>
          </p:nvPr>
        </p:nvSpPr>
        <p:spPr>
          <a:xfrm>
            <a:off x="6377553" y="554703"/>
            <a:ext cx="2412541" cy="277200"/>
          </a:xfrm>
          <a:prstGeom prst="roundRect">
            <a:avLst>
              <a:gd name="adj" fmla="val 31431"/>
            </a:avLst>
          </a:prstGeom>
          <a:solidFill>
            <a:srgbClr val="3176DA"/>
          </a:solidFill>
          <a:ln w="25400">
            <a:solidFill>
              <a:srgbClr val="3176DA"/>
            </a:solidFill>
          </a:ln>
        </p:spPr>
        <p:txBody>
          <a:bodyPr lIns="144000" rIns="144000" anchor="ctr" anchorCtr="1">
            <a:noAutofit/>
          </a:bodyPr>
          <a:lstStyle>
            <a:lvl1pPr algn="ctr">
              <a:defRPr sz="1500" b="0" i="0">
                <a:solidFill>
                  <a:srgbClr val="FFFFFF"/>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extLst>
      <p:ext uri="{BB962C8B-B14F-4D97-AF65-F5344CB8AC3E}">
        <p14:creationId xmlns:p14="http://schemas.microsoft.com/office/powerpoint/2010/main" val="97072644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ntraste + foto 03">
    <p:bg>
      <p:bgPr>
        <a:solidFill>
          <a:schemeClr val="accent1"/>
        </a:solidFill>
        <a:effectLst/>
      </p:bgPr>
    </p:bg>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81AE3696-C093-D346-86F6-90EF83D74565}"/>
              </a:ext>
            </a:extLst>
          </p:cNvPr>
          <p:cNvSpPr>
            <a:spLocks noGrp="1"/>
          </p:cNvSpPr>
          <p:nvPr>
            <p:ph type="pic" idx="34" hasCustomPrompt="1"/>
          </p:nvPr>
        </p:nvSpPr>
        <p:spPr>
          <a:xfrm>
            <a:off x="9899650" y="534988"/>
            <a:ext cx="7848600" cy="9217025"/>
          </a:xfrm>
          <a:prstGeom prst="roundRect">
            <a:avLst>
              <a:gd name="adj" fmla="val 2033"/>
            </a:avLst>
          </a:prstGeom>
        </p:spPr>
        <p:txBody>
          <a:bodyPr lIns="0" tIns="0" rIns="0" bIns="0" anchor="ctr" anchorCtr="1">
            <a:noAutofit/>
          </a:bodyPr>
          <a:lstStyle>
            <a:lvl1pPr marL="0" marR="0" indent="0" algn="l" defTabSz="1371600" rtl="0" eaLnBrk="1" fontAlgn="auto" latinLnBrk="0" hangingPunct="1">
              <a:lnSpc>
                <a:spcPct val="90000"/>
              </a:lnSpc>
              <a:spcBef>
                <a:spcPts val="1500"/>
              </a:spcBef>
              <a:spcAft>
                <a:spcPts val="0"/>
              </a:spcAft>
              <a:buClrTx/>
              <a:buSzTx/>
              <a:buFontTx/>
              <a:buNone/>
              <a:tabLst/>
              <a:defRPr>
                <a:solidFill>
                  <a:schemeClr val="accent2"/>
                </a:solidFill>
              </a:defRPr>
            </a:lvl1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lt-LT"/>
              <a:t>Spauskite kad įterpti paveikslėlį</a:t>
            </a:r>
          </a:p>
        </p:txBody>
      </p:sp>
      <p:sp>
        <p:nvSpPr>
          <p:cNvPr id="23" name="Title Text">
            <a:extLst>
              <a:ext uri="{FF2B5EF4-FFF2-40B4-BE49-F238E27FC236}">
                <a16:creationId xmlns:a16="http://schemas.microsoft.com/office/drawing/2014/main" id="{46F916E0-4E1B-3746-82B0-10B465FDD699}"/>
              </a:ext>
            </a:extLst>
          </p:cNvPr>
          <p:cNvSpPr txBox="1">
            <a:spLocks noGrp="1"/>
          </p:cNvSpPr>
          <p:nvPr>
            <p:ph type="title" hasCustomPrompt="1"/>
          </p:nvPr>
        </p:nvSpPr>
        <p:spPr>
          <a:xfrm>
            <a:off x="1079500" y="2872008"/>
            <a:ext cx="7122676" cy="3112048"/>
          </a:xfrm>
          <a:prstGeom prst="rect">
            <a:avLst/>
          </a:prstGeom>
        </p:spPr>
        <p:txBody>
          <a:bodyPr anchor="t">
            <a:normAutofit/>
          </a:bodyPr>
          <a:lstStyle>
            <a:lvl1pPr>
              <a:defRPr sz="6000" b="1">
                <a:solidFill>
                  <a:schemeClr val="accent2"/>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24" name="Body Level One…">
            <a:extLst>
              <a:ext uri="{FF2B5EF4-FFF2-40B4-BE49-F238E27FC236}">
                <a16:creationId xmlns:a16="http://schemas.microsoft.com/office/drawing/2014/main" id="{CC08FACD-3843-2F4E-8CFF-156FEE316E33}"/>
              </a:ext>
            </a:extLst>
          </p:cNvPr>
          <p:cNvSpPr txBox="1">
            <a:spLocks noGrp="1"/>
          </p:cNvSpPr>
          <p:nvPr>
            <p:ph type="body" sz="quarter" idx="39" hasCustomPrompt="1"/>
          </p:nvPr>
        </p:nvSpPr>
        <p:spPr>
          <a:xfrm>
            <a:off x="1079500" y="6371616"/>
            <a:ext cx="7122675" cy="1400784"/>
          </a:xfrm>
          <a:prstGeom prst="rect">
            <a:avLst/>
          </a:prstGeom>
        </p:spPr>
        <p:txBody>
          <a:bodyPr>
            <a:normAutofit/>
          </a:bodyPr>
          <a:lstStyle>
            <a:lvl1pPr>
              <a:defRPr sz="3000" b="1">
                <a:solidFill>
                  <a:schemeClr val="accent2"/>
                </a:solidFill>
              </a:defRPr>
            </a:lvl1pPr>
            <a:lvl2pPr>
              <a:defRPr sz="2000"/>
            </a:lvl2pPr>
            <a:lvl3pPr>
              <a:defRPr sz="2000"/>
            </a:lvl3pPr>
            <a:lvl4pPr>
              <a:defRPr sz="2000"/>
            </a:lvl4pPr>
            <a:lvl5pPr>
              <a:defRPr sz="2000"/>
            </a:lvl5pPr>
          </a:lstStyle>
          <a:p>
            <a:r>
              <a:rPr lang="lt-LT"/>
              <a:t>Paantraštės tekstas</a:t>
            </a:r>
            <a:endParaRPr/>
          </a:p>
        </p:txBody>
      </p:sp>
      <p:sp>
        <p:nvSpPr>
          <p:cNvPr id="25" name="Body Level One…">
            <a:extLst>
              <a:ext uri="{FF2B5EF4-FFF2-40B4-BE49-F238E27FC236}">
                <a16:creationId xmlns:a16="http://schemas.microsoft.com/office/drawing/2014/main" id="{60B798E7-FCB2-CB49-B00A-54E08E6D6A7E}"/>
              </a:ext>
            </a:extLst>
          </p:cNvPr>
          <p:cNvSpPr txBox="1">
            <a:spLocks noGrp="1"/>
          </p:cNvSpPr>
          <p:nvPr>
            <p:ph type="body" sz="quarter" idx="35" hasCustomPrompt="1"/>
          </p:nvPr>
        </p:nvSpPr>
        <p:spPr>
          <a:xfrm>
            <a:off x="1079500" y="8851899"/>
            <a:ext cx="7122675" cy="360363"/>
          </a:xfrm>
          <a:prstGeom prst="rect">
            <a:avLst/>
          </a:prstGeom>
        </p:spPr>
        <p:txBody>
          <a:bodyPr anchor="ctr" anchorCtr="0"/>
          <a:lstStyle>
            <a:lvl1pPr>
              <a:defRPr sz="2000">
                <a:solidFill>
                  <a:schemeClr val="accent2"/>
                </a:solidFill>
              </a:defRPr>
            </a:lvl1pPr>
            <a:lvl2pPr>
              <a:defRPr sz="2000"/>
            </a:lvl2pPr>
            <a:lvl3pPr>
              <a:defRPr sz="2000"/>
            </a:lvl3pPr>
            <a:lvl4pPr>
              <a:defRPr sz="2000"/>
            </a:lvl4pPr>
            <a:lvl5pPr>
              <a:defRPr sz="2000"/>
            </a:lvl5pPr>
          </a:lstStyle>
          <a:p>
            <a:r>
              <a:rPr lang="lt-LT"/>
              <a:t>Pastraipos tekstas</a:t>
            </a:r>
            <a:endParaRPr/>
          </a:p>
        </p:txBody>
      </p:sp>
      <p:pic>
        <p:nvPicPr>
          <p:cNvPr id="9" name="icons-03.png" descr="icons-03.png">
            <a:extLst>
              <a:ext uri="{FF2B5EF4-FFF2-40B4-BE49-F238E27FC236}">
                <a16:creationId xmlns:a16="http://schemas.microsoft.com/office/drawing/2014/main" id="{282593C7-047A-AE41-9180-DC11F1283D2B}"/>
              </a:ext>
            </a:extLst>
          </p:cNvPr>
          <p:cNvPicPr>
            <a:picLocks noChangeAspect="1"/>
          </p:cNvPicPr>
          <p:nvPr userDrawn="1"/>
        </p:nvPicPr>
        <p:blipFill>
          <a:blip r:embed="rId2"/>
          <a:stretch>
            <a:fillRect/>
          </a:stretch>
        </p:blipFill>
        <p:spPr>
          <a:xfrm>
            <a:off x="17616977" y="384337"/>
            <a:ext cx="289024" cy="289023"/>
          </a:xfrm>
          <a:prstGeom prst="rect">
            <a:avLst/>
          </a:prstGeom>
          <a:ln w="12700">
            <a:miter lim="400000"/>
          </a:ln>
        </p:spPr>
      </p:pic>
      <p:sp>
        <p:nvSpPr>
          <p:cNvPr id="11" name="Text Placeholder 118">
            <a:extLst>
              <a:ext uri="{FF2B5EF4-FFF2-40B4-BE49-F238E27FC236}">
                <a16:creationId xmlns:a16="http://schemas.microsoft.com/office/drawing/2014/main" id="{59DCCA0B-A87A-7B4E-A8E6-63D244DFABC8}"/>
              </a:ext>
            </a:extLst>
          </p:cNvPr>
          <p:cNvSpPr>
            <a:spLocks noGrp="1"/>
          </p:cNvSpPr>
          <p:nvPr>
            <p:ph type="body" sz="quarter" idx="31" hasCustomPrompt="1"/>
          </p:nvPr>
        </p:nvSpPr>
        <p:spPr>
          <a:xfrm>
            <a:off x="1094466" y="553995"/>
            <a:ext cx="4926626" cy="277908"/>
          </a:xfrm>
          <a:prstGeom prst="roundRect">
            <a:avLst>
              <a:gd name="adj" fmla="val 27935"/>
            </a:avLst>
          </a:prstGeom>
          <a:noFill/>
          <a:ln w="25400" cap="rnd">
            <a:solidFill>
              <a:srgbClr val="34DF55"/>
            </a:solidFill>
            <a:round/>
          </a:ln>
        </p:spPr>
        <p:txBody>
          <a:bodyPr lIns="144000" tIns="0" rIns="144000" bIns="0" anchor="ctr" anchorCtr="1">
            <a:noAutofit/>
          </a:bodyPr>
          <a:lstStyle>
            <a:lvl1pPr algn="ctr">
              <a:defRPr sz="2000">
                <a:solidFill>
                  <a:srgbClr val="34DF55"/>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13" name="Text Placeholder 118">
            <a:extLst>
              <a:ext uri="{FF2B5EF4-FFF2-40B4-BE49-F238E27FC236}">
                <a16:creationId xmlns:a16="http://schemas.microsoft.com/office/drawing/2014/main" id="{47C767BD-410A-6941-A63E-3523CE676C45}"/>
              </a:ext>
            </a:extLst>
          </p:cNvPr>
          <p:cNvSpPr>
            <a:spLocks noGrp="1"/>
          </p:cNvSpPr>
          <p:nvPr>
            <p:ph type="body" sz="quarter" idx="37" hasCustomPrompt="1"/>
          </p:nvPr>
        </p:nvSpPr>
        <p:spPr>
          <a:xfrm>
            <a:off x="6377553" y="554703"/>
            <a:ext cx="2412541" cy="277200"/>
          </a:xfrm>
          <a:prstGeom prst="roundRect">
            <a:avLst>
              <a:gd name="adj" fmla="val 31431"/>
            </a:avLst>
          </a:prstGeom>
          <a:solidFill>
            <a:srgbClr val="3176DA"/>
          </a:solidFill>
          <a:ln w="25400">
            <a:solidFill>
              <a:srgbClr val="3176DA"/>
            </a:solidFill>
          </a:ln>
        </p:spPr>
        <p:txBody>
          <a:bodyPr lIns="144000" rIns="144000" anchor="ctr" anchorCtr="1">
            <a:noAutofit/>
          </a:bodyPr>
          <a:lstStyle>
            <a:lvl1pPr algn="ctr">
              <a:defRPr sz="1500" b="0" i="0">
                <a:solidFill>
                  <a:srgbClr val="FFFFFF"/>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traste + diagrama 01">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7FD47B-C441-824B-8B05-54E76AEF7F4A}"/>
              </a:ext>
            </a:extLst>
          </p:cNvPr>
          <p:cNvSpPr txBox="1"/>
          <p:nvPr userDrawn="1"/>
        </p:nvSpPr>
        <p:spPr>
          <a:xfrm>
            <a:off x="4144488" y="377635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27" name="Title Text">
            <a:extLst>
              <a:ext uri="{FF2B5EF4-FFF2-40B4-BE49-F238E27FC236}">
                <a16:creationId xmlns:a16="http://schemas.microsoft.com/office/drawing/2014/main" id="{FE6D8F30-307D-1E4A-B2F3-310B154ADF49}"/>
              </a:ext>
            </a:extLst>
          </p:cNvPr>
          <p:cNvSpPr txBox="1">
            <a:spLocks noGrp="1"/>
          </p:cNvSpPr>
          <p:nvPr>
            <p:ph type="title" hasCustomPrompt="1"/>
          </p:nvPr>
        </p:nvSpPr>
        <p:spPr>
          <a:xfrm>
            <a:off x="1094466" y="2872008"/>
            <a:ext cx="7122676" cy="3112048"/>
          </a:xfrm>
          <a:prstGeom prst="rect">
            <a:avLst/>
          </a:prstGeom>
        </p:spPr>
        <p:txBody>
          <a:bodyPr anchor="t">
            <a:normAutofit/>
          </a:bodyPr>
          <a:lstStyle>
            <a:lvl1pPr>
              <a:defRPr sz="6000" b="1">
                <a:solidFill>
                  <a:schemeClr val="tx1"/>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28" name="Body Level One…">
            <a:extLst>
              <a:ext uri="{FF2B5EF4-FFF2-40B4-BE49-F238E27FC236}">
                <a16:creationId xmlns:a16="http://schemas.microsoft.com/office/drawing/2014/main" id="{6455DF1D-F8AB-7A4A-AEA8-85BA3CE35694}"/>
              </a:ext>
            </a:extLst>
          </p:cNvPr>
          <p:cNvSpPr txBox="1">
            <a:spLocks noGrp="1"/>
          </p:cNvSpPr>
          <p:nvPr>
            <p:ph type="body" sz="quarter" idx="34" hasCustomPrompt="1"/>
          </p:nvPr>
        </p:nvSpPr>
        <p:spPr>
          <a:xfrm>
            <a:off x="1094466" y="6371616"/>
            <a:ext cx="7122675" cy="1400784"/>
          </a:xfrm>
          <a:prstGeom prst="rect">
            <a:avLst/>
          </a:prstGeom>
        </p:spPr>
        <p:txBody>
          <a:bodyPr>
            <a:normAutofit/>
          </a:bodyPr>
          <a:lstStyle>
            <a:lvl1pPr>
              <a:defRPr sz="3000" b="1">
                <a:solidFill>
                  <a:schemeClr val="tx1"/>
                </a:solidFill>
              </a:defRPr>
            </a:lvl1pPr>
            <a:lvl2pPr>
              <a:defRPr sz="2000"/>
            </a:lvl2pPr>
            <a:lvl3pPr>
              <a:defRPr sz="2000"/>
            </a:lvl3pPr>
            <a:lvl4pPr>
              <a:defRPr sz="2000"/>
            </a:lvl4pPr>
            <a:lvl5pPr>
              <a:defRPr sz="2000"/>
            </a:lvl5pPr>
          </a:lstStyle>
          <a:p>
            <a:r>
              <a:rPr lang="lt-LT"/>
              <a:t>Paantraštės tekstas</a:t>
            </a:r>
            <a:endParaRPr/>
          </a:p>
        </p:txBody>
      </p:sp>
      <p:sp>
        <p:nvSpPr>
          <p:cNvPr id="29" name="Body Level One…">
            <a:extLst>
              <a:ext uri="{FF2B5EF4-FFF2-40B4-BE49-F238E27FC236}">
                <a16:creationId xmlns:a16="http://schemas.microsoft.com/office/drawing/2014/main" id="{63ED4585-F009-7945-899C-07F69EE2C150}"/>
              </a:ext>
            </a:extLst>
          </p:cNvPr>
          <p:cNvSpPr txBox="1">
            <a:spLocks noGrp="1"/>
          </p:cNvSpPr>
          <p:nvPr>
            <p:ph type="body" sz="quarter" idx="35" hasCustomPrompt="1"/>
          </p:nvPr>
        </p:nvSpPr>
        <p:spPr>
          <a:xfrm>
            <a:off x="1094466" y="8851899"/>
            <a:ext cx="7122675" cy="360363"/>
          </a:xfrm>
          <a:prstGeom prst="rect">
            <a:avLst/>
          </a:prstGeom>
        </p:spPr>
        <p:txBody>
          <a:bodyPr anchor="ctr" anchorCtr="0"/>
          <a:lstStyle>
            <a:lvl1pPr>
              <a:defRPr sz="2000">
                <a:solidFill>
                  <a:schemeClr val="tx1"/>
                </a:solidFill>
              </a:defRPr>
            </a:lvl1pPr>
            <a:lvl2pPr>
              <a:defRPr sz="2000"/>
            </a:lvl2pPr>
            <a:lvl3pPr>
              <a:defRPr sz="2000"/>
            </a:lvl3pPr>
            <a:lvl4pPr>
              <a:defRPr sz="2000"/>
            </a:lvl4pPr>
            <a:lvl5pPr>
              <a:defRPr sz="2000"/>
            </a:lvl5pPr>
          </a:lstStyle>
          <a:p>
            <a:r>
              <a:rPr lang="lt-LT"/>
              <a:t>Pastraipos tekstas</a:t>
            </a:r>
            <a:endParaRPr/>
          </a:p>
        </p:txBody>
      </p:sp>
      <p:sp>
        <p:nvSpPr>
          <p:cNvPr id="11" name="Freeform: Shape 12">
            <a:extLst>
              <a:ext uri="{FF2B5EF4-FFF2-40B4-BE49-F238E27FC236}">
                <a16:creationId xmlns:a16="http://schemas.microsoft.com/office/drawing/2014/main" id="{5C2F4E1A-884B-2B49-A16F-DAD9BB973027}"/>
              </a:ext>
            </a:extLst>
          </p:cNvPr>
          <p:cNvSpPr/>
          <p:nvPr userDrawn="1"/>
        </p:nvSpPr>
        <p:spPr>
          <a:xfrm>
            <a:off x="17619438" y="384621"/>
            <a:ext cx="285757" cy="28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083B39"/>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2" name="Freeform: Shape 13">
            <a:extLst>
              <a:ext uri="{FF2B5EF4-FFF2-40B4-BE49-F238E27FC236}">
                <a16:creationId xmlns:a16="http://schemas.microsoft.com/office/drawing/2014/main" id="{2A90113A-1476-2F44-9B5E-62CD7032167E}"/>
              </a:ext>
            </a:extLst>
          </p:cNvPr>
          <p:cNvSpPr/>
          <p:nvPr userDrawn="1"/>
        </p:nvSpPr>
        <p:spPr>
          <a:xfrm>
            <a:off x="17682302" y="447277"/>
            <a:ext cx="160025" cy="15949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2600" y="9000"/>
                </a:lnTo>
                <a:lnTo>
                  <a:pt x="12600" y="0"/>
                </a:lnTo>
                <a:lnTo>
                  <a:pt x="9000" y="0"/>
                </a:lnTo>
                <a:lnTo>
                  <a:pt x="9000" y="9000"/>
                </a:lnTo>
                <a:lnTo>
                  <a:pt x="0" y="9000"/>
                </a:lnTo>
                <a:lnTo>
                  <a:pt x="0" y="12600"/>
                </a:lnTo>
                <a:lnTo>
                  <a:pt x="9000" y="12600"/>
                </a:lnTo>
                <a:lnTo>
                  <a:pt x="9000" y="21600"/>
                </a:lnTo>
                <a:lnTo>
                  <a:pt x="12600" y="21600"/>
                </a:lnTo>
                <a:lnTo>
                  <a:pt x="12600" y="12600"/>
                </a:lnTo>
                <a:lnTo>
                  <a:pt x="21600" y="12600"/>
                </a:lnTo>
                <a:lnTo>
                  <a:pt x="21600" y="9000"/>
                </a:ln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0" name="Text Placeholder 118">
            <a:extLst>
              <a:ext uri="{FF2B5EF4-FFF2-40B4-BE49-F238E27FC236}">
                <a16:creationId xmlns:a16="http://schemas.microsoft.com/office/drawing/2014/main" id="{F0B1F9F2-CF49-2747-9B8B-AA0C13E934F5}"/>
              </a:ext>
            </a:extLst>
          </p:cNvPr>
          <p:cNvSpPr>
            <a:spLocks noGrp="1"/>
          </p:cNvSpPr>
          <p:nvPr>
            <p:ph type="body" sz="quarter" idx="38" hasCustomPrompt="1"/>
          </p:nvPr>
        </p:nvSpPr>
        <p:spPr>
          <a:xfrm>
            <a:off x="1094466" y="553995"/>
            <a:ext cx="4926626" cy="277908"/>
          </a:xfrm>
          <a:prstGeom prst="roundRect">
            <a:avLst>
              <a:gd name="adj" fmla="val 27935"/>
            </a:avLst>
          </a:prstGeom>
          <a:noFill/>
          <a:ln w="25400" cap="rnd">
            <a:solidFill>
              <a:schemeClr val="tx1"/>
            </a:solidFill>
            <a:round/>
          </a:ln>
        </p:spPr>
        <p:txBody>
          <a:bodyPr lIns="144000" tIns="0" rIns="144000" bIns="0" anchor="ctr" anchorCtr="1">
            <a:noAutofit/>
          </a:bodyPr>
          <a:lstStyle>
            <a:lvl1pPr algn="ctr">
              <a:defRPr sz="2000">
                <a:solidFill>
                  <a:schemeClr val="tx1"/>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14" name="Text Placeholder 118">
            <a:extLst>
              <a:ext uri="{FF2B5EF4-FFF2-40B4-BE49-F238E27FC236}">
                <a16:creationId xmlns:a16="http://schemas.microsoft.com/office/drawing/2014/main" id="{6B96419C-9F45-5F42-887F-4DADBDE3A7A8}"/>
              </a:ext>
            </a:extLst>
          </p:cNvPr>
          <p:cNvSpPr>
            <a:spLocks noGrp="1"/>
          </p:cNvSpPr>
          <p:nvPr>
            <p:ph type="body" sz="quarter" idx="39" hasCustomPrompt="1"/>
          </p:nvPr>
        </p:nvSpPr>
        <p:spPr>
          <a:xfrm>
            <a:off x="6377553" y="554703"/>
            <a:ext cx="2412541" cy="277200"/>
          </a:xfrm>
          <a:prstGeom prst="roundRect">
            <a:avLst>
              <a:gd name="adj" fmla="val 31431"/>
            </a:avLst>
          </a:prstGeom>
          <a:solidFill>
            <a:srgbClr val="3176DA"/>
          </a:solidFill>
          <a:ln w="25400">
            <a:solidFill>
              <a:srgbClr val="3176DA"/>
            </a:solidFill>
          </a:ln>
        </p:spPr>
        <p:txBody>
          <a:bodyPr lIns="144000" rIns="144000" anchor="ctr" anchorCtr="1">
            <a:noAutofit/>
          </a:bodyPr>
          <a:lstStyle>
            <a:lvl1pPr algn="ctr">
              <a:defRPr sz="1500" b="0" i="0">
                <a:solidFill>
                  <a:srgbClr val="FFFFFF"/>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extLst>
      <p:ext uri="{BB962C8B-B14F-4D97-AF65-F5344CB8AC3E}">
        <p14:creationId xmlns:p14="http://schemas.microsoft.com/office/powerpoint/2010/main" val="162170050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ntraste + diagrama 02">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7FD47B-C441-824B-8B05-54E76AEF7F4A}"/>
              </a:ext>
            </a:extLst>
          </p:cNvPr>
          <p:cNvSpPr txBox="1"/>
          <p:nvPr userDrawn="1"/>
        </p:nvSpPr>
        <p:spPr>
          <a:xfrm>
            <a:off x="4144488" y="377635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27" name="Title Text">
            <a:extLst>
              <a:ext uri="{FF2B5EF4-FFF2-40B4-BE49-F238E27FC236}">
                <a16:creationId xmlns:a16="http://schemas.microsoft.com/office/drawing/2014/main" id="{FE6D8F30-307D-1E4A-B2F3-310B154ADF49}"/>
              </a:ext>
            </a:extLst>
          </p:cNvPr>
          <p:cNvSpPr txBox="1">
            <a:spLocks noGrp="1"/>
          </p:cNvSpPr>
          <p:nvPr>
            <p:ph type="title" hasCustomPrompt="1"/>
          </p:nvPr>
        </p:nvSpPr>
        <p:spPr>
          <a:xfrm>
            <a:off x="1094466" y="2872008"/>
            <a:ext cx="7122676" cy="3112048"/>
          </a:xfrm>
          <a:prstGeom prst="rect">
            <a:avLst/>
          </a:prstGeom>
        </p:spPr>
        <p:txBody>
          <a:bodyPr anchor="t">
            <a:normAutofit/>
          </a:bodyPr>
          <a:lstStyle>
            <a:lvl1pPr>
              <a:defRPr sz="6000" b="1">
                <a:solidFill>
                  <a:schemeClr val="tx1"/>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28" name="Body Level One…">
            <a:extLst>
              <a:ext uri="{FF2B5EF4-FFF2-40B4-BE49-F238E27FC236}">
                <a16:creationId xmlns:a16="http://schemas.microsoft.com/office/drawing/2014/main" id="{6455DF1D-F8AB-7A4A-AEA8-85BA3CE35694}"/>
              </a:ext>
            </a:extLst>
          </p:cNvPr>
          <p:cNvSpPr txBox="1">
            <a:spLocks noGrp="1"/>
          </p:cNvSpPr>
          <p:nvPr>
            <p:ph type="body" sz="quarter" idx="34" hasCustomPrompt="1"/>
          </p:nvPr>
        </p:nvSpPr>
        <p:spPr>
          <a:xfrm>
            <a:off x="1094466" y="6371616"/>
            <a:ext cx="7122675" cy="1400784"/>
          </a:xfrm>
          <a:prstGeom prst="rect">
            <a:avLst/>
          </a:prstGeom>
        </p:spPr>
        <p:txBody>
          <a:bodyPr>
            <a:normAutofit/>
          </a:bodyPr>
          <a:lstStyle>
            <a:lvl1pPr>
              <a:defRPr sz="3000" b="1">
                <a:solidFill>
                  <a:schemeClr val="tx1"/>
                </a:solidFill>
              </a:defRPr>
            </a:lvl1pPr>
            <a:lvl2pPr>
              <a:defRPr sz="2000"/>
            </a:lvl2pPr>
            <a:lvl3pPr>
              <a:defRPr sz="2000"/>
            </a:lvl3pPr>
            <a:lvl4pPr>
              <a:defRPr sz="2000"/>
            </a:lvl4pPr>
            <a:lvl5pPr>
              <a:defRPr sz="2000"/>
            </a:lvl5pPr>
          </a:lstStyle>
          <a:p>
            <a:r>
              <a:rPr lang="lt-LT"/>
              <a:t>Paantraštės tekstas</a:t>
            </a:r>
            <a:endParaRPr/>
          </a:p>
        </p:txBody>
      </p:sp>
      <p:sp>
        <p:nvSpPr>
          <p:cNvPr id="29" name="Body Level One…">
            <a:extLst>
              <a:ext uri="{FF2B5EF4-FFF2-40B4-BE49-F238E27FC236}">
                <a16:creationId xmlns:a16="http://schemas.microsoft.com/office/drawing/2014/main" id="{63ED4585-F009-7945-899C-07F69EE2C150}"/>
              </a:ext>
            </a:extLst>
          </p:cNvPr>
          <p:cNvSpPr txBox="1">
            <a:spLocks noGrp="1"/>
          </p:cNvSpPr>
          <p:nvPr>
            <p:ph type="body" sz="quarter" idx="35" hasCustomPrompt="1"/>
          </p:nvPr>
        </p:nvSpPr>
        <p:spPr>
          <a:xfrm>
            <a:off x="1094466" y="8851899"/>
            <a:ext cx="7122675" cy="360363"/>
          </a:xfrm>
          <a:prstGeom prst="rect">
            <a:avLst/>
          </a:prstGeom>
        </p:spPr>
        <p:txBody>
          <a:bodyPr anchor="ctr" anchorCtr="0"/>
          <a:lstStyle>
            <a:lvl1pPr>
              <a:defRPr sz="2000">
                <a:solidFill>
                  <a:schemeClr val="tx1"/>
                </a:solidFill>
              </a:defRPr>
            </a:lvl1pPr>
            <a:lvl2pPr>
              <a:defRPr sz="2000"/>
            </a:lvl2pPr>
            <a:lvl3pPr>
              <a:defRPr sz="2000"/>
            </a:lvl3pPr>
            <a:lvl4pPr>
              <a:defRPr sz="2000"/>
            </a:lvl4pPr>
            <a:lvl5pPr>
              <a:defRPr sz="2000"/>
            </a:lvl5pPr>
          </a:lstStyle>
          <a:p>
            <a:r>
              <a:rPr lang="lt-LT"/>
              <a:t>Pastraipos tekstas</a:t>
            </a:r>
            <a:endParaRPr/>
          </a:p>
        </p:txBody>
      </p:sp>
      <p:sp>
        <p:nvSpPr>
          <p:cNvPr id="13" name="Freeform: Shape 12">
            <a:extLst>
              <a:ext uri="{FF2B5EF4-FFF2-40B4-BE49-F238E27FC236}">
                <a16:creationId xmlns:a16="http://schemas.microsoft.com/office/drawing/2014/main" id="{FE6F41F7-4350-BC4B-BF96-58591C70A383}"/>
              </a:ext>
            </a:extLst>
          </p:cNvPr>
          <p:cNvSpPr/>
          <p:nvPr userDrawn="1"/>
        </p:nvSpPr>
        <p:spPr>
          <a:xfrm>
            <a:off x="17619438" y="384621"/>
            <a:ext cx="285757" cy="28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083B39"/>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4" name="Freeform: Shape 13">
            <a:extLst>
              <a:ext uri="{FF2B5EF4-FFF2-40B4-BE49-F238E27FC236}">
                <a16:creationId xmlns:a16="http://schemas.microsoft.com/office/drawing/2014/main" id="{3D45CE25-2262-0B4D-BCFC-4A07FAE124C2}"/>
              </a:ext>
            </a:extLst>
          </p:cNvPr>
          <p:cNvSpPr/>
          <p:nvPr userDrawn="1"/>
        </p:nvSpPr>
        <p:spPr>
          <a:xfrm>
            <a:off x="17682302" y="447277"/>
            <a:ext cx="160025" cy="15949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2600" y="9000"/>
                </a:lnTo>
                <a:lnTo>
                  <a:pt x="12600" y="0"/>
                </a:lnTo>
                <a:lnTo>
                  <a:pt x="9000" y="0"/>
                </a:lnTo>
                <a:lnTo>
                  <a:pt x="9000" y="9000"/>
                </a:lnTo>
                <a:lnTo>
                  <a:pt x="0" y="9000"/>
                </a:lnTo>
                <a:lnTo>
                  <a:pt x="0" y="12600"/>
                </a:lnTo>
                <a:lnTo>
                  <a:pt x="9000" y="12600"/>
                </a:lnTo>
                <a:lnTo>
                  <a:pt x="9000" y="21600"/>
                </a:lnTo>
                <a:lnTo>
                  <a:pt x="12600" y="21600"/>
                </a:lnTo>
                <a:lnTo>
                  <a:pt x="12600" y="12600"/>
                </a:lnTo>
                <a:lnTo>
                  <a:pt x="21600" y="12600"/>
                </a:lnTo>
                <a:lnTo>
                  <a:pt x="21600" y="9000"/>
                </a:ln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1" name="Text Placeholder 118">
            <a:extLst>
              <a:ext uri="{FF2B5EF4-FFF2-40B4-BE49-F238E27FC236}">
                <a16:creationId xmlns:a16="http://schemas.microsoft.com/office/drawing/2014/main" id="{2C458E90-C7AD-854D-A499-22F0C33F305E}"/>
              </a:ext>
            </a:extLst>
          </p:cNvPr>
          <p:cNvSpPr>
            <a:spLocks noGrp="1"/>
          </p:cNvSpPr>
          <p:nvPr>
            <p:ph type="body" sz="quarter" idx="38" hasCustomPrompt="1"/>
          </p:nvPr>
        </p:nvSpPr>
        <p:spPr>
          <a:xfrm>
            <a:off x="1094466" y="553995"/>
            <a:ext cx="4926626" cy="277908"/>
          </a:xfrm>
          <a:prstGeom prst="roundRect">
            <a:avLst>
              <a:gd name="adj" fmla="val 27935"/>
            </a:avLst>
          </a:prstGeom>
          <a:noFill/>
          <a:ln w="25400" cap="rnd">
            <a:solidFill>
              <a:schemeClr val="tx1"/>
            </a:solidFill>
            <a:round/>
          </a:ln>
        </p:spPr>
        <p:txBody>
          <a:bodyPr lIns="144000" tIns="0" rIns="144000" bIns="0" anchor="ctr" anchorCtr="1">
            <a:noAutofit/>
          </a:bodyPr>
          <a:lstStyle>
            <a:lvl1pPr algn="ctr">
              <a:defRPr sz="2000">
                <a:solidFill>
                  <a:schemeClr val="tx1"/>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12" name="Text Placeholder 118">
            <a:extLst>
              <a:ext uri="{FF2B5EF4-FFF2-40B4-BE49-F238E27FC236}">
                <a16:creationId xmlns:a16="http://schemas.microsoft.com/office/drawing/2014/main" id="{634AACC7-68E7-244E-9CA8-59499A959C49}"/>
              </a:ext>
            </a:extLst>
          </p:cNvPr>
          <p:cNvSpPr>
            <a:spLocks noGrp="1"/>
          </p:cNvSpPr>
          <p:nvPr>
            <p:ph type="body" sz="quarter" idx="39" hasCustomPrompt="1"/>
          </p:nvPr>
        </p:nvSpPr>
        <p:spPr>
          <a:xfrm>
            <a:off x="6377553" y="554703"/>
            <a:ext cx="2412541" cy="277200"/>
          </a:xfrm>
          <a:prstGeom prst="roundRect">
            <a:avLst>
              <a:gd name="adj" fmla="val 31431"/>
            </a:avLst>
          </a:prstGeom>
          <a:solidFill>
            <a:srgbClr val="3176DA"/>
          </a:solidFill>
          <a:ln w="25400">
            <a:solidFill>
              <a:srgbClr val="3176DA"/>
            </a:solidFill>
          </a:ln>
        </p:spPr>
        <p:txBody>
          <a:bodyPr lIns="144000" rIns="144000" anchor="ctr" anchorCtr="1">
            <a:noAutofit/>
          </a:bodyPr>
          <a:lstStyle>
            <a:lvl1pPr algn="ctr">
              <a:defRPr sz="1500" b="0" i="0">
                <a:solidFill>
                  <a:srgbClr val="FFFFFF"/>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extLst>
      <p:ext uri="{BB962C8B-B14F-4D97-AF65-F5344CB8AC3E}">
        <p14:creationId xmlns:p14="http://schemas.microsoft.com/office/powerpoint/2010/main" val="138337113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ug teksto + foto 02">
    <p:bg>
      <p:bgPr>
        <a:solidFill>
          <a:schemeClr val="accent2"/>
        </a:solidFill>
        <a:effectLst/>
      </p:bgPr>
    </p:bg>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4DE61E4D-8A82-214B-A30F-99978D47602D}"/>
              </a:ext>
            </a:extLst>
          </p:cNvPr>
          <p:cNvSpPr>
            <a:spLocks noGrp="1"/>
          </p:cNvSpPr>
          <p:nvPr>
            <p:ph type="pic" idx="22" hasCustomPrompt="1"/>
          </p:nvPr>
        </p:nvSpPr>
        <p:spPr>
          <a:xfrm>
            <a:off x="9899650" y="534988"/>
            <a:ext cx="7848600" cy="9217025"/>
          </a:xfrm>
          <a:prstGeom prst="roundRect">
            <a:avLst>
              <a:gd name="adj" fmla="val 2033"/>
            </a:avLst>
          </a:prstGeom>
        </p:spPr>
        <p:txBody>
          <a:bodyPr lIns="0" tIns="0" rIns="0" bIns="0" anchor="ctr" anchorCtr="1">
            <a:noAutofit/>
          </a:bodyPr>
          <a:lstStyle>
            <a:lvl1pPr marL="0" marR="0" indent="0" algn="l" defTabSz="1371600" rtl="0" eaLnBrk="1" fontAlgn="auto" latinLnBrk="0" hangingPunct="1">
              <a:lnSpc>
                <a:spcPct val="90000"/>
              </a:lnSpc>
              <a:spcBef>
                <a:spcPts val="1500"/>
              </a:spcBef>
              <a:spcAft>
                <a:spcPts val="0"/>
              </a:spcAft>
              <a:buClrTx/>
              <a:buSzTx/>
              <a:buFontTx/>
              <a:buNone/>
              <a:tabLst/>
              <a:defRPr/>
            </a:lvl1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lt-LT"/>
              <a:t>Spauskite kad įterpti paveikslėlį</a:t>
            </a:r>
          </a:p>
        </p:txBody>
      </p:sp>
      <p:sp>
        <p:nvSpPr>
          <p:cNvPr id="33" name="Title Text">
            <a:extLst>
              <a:ext uri="{FF2B5EF4-FFF2-40B4-BE49-F238E27FC236}">
                <a16:creationId xmlns:a16="http://schemas.microsoft.com/office/drawing/2014/main" id="{BC16B39F-E11C-6646-8F84-1A765D2B0E8E}"/>
              </a:ext>
            </a:extLst>
          </p:cNvPr>
          <p:cNvSpPr txBox="1">
            <a:spLocks noGrp="1"/>
          </p:cNvSpPr>
          <p:nvPr>
            <p:ph type="title" hasCustomPrompt="1"/>
          </p:nvPr>
        </p:nvSpPr>
        <p:spPr>
          <a:xfrm>
            <a:off x="1094466" y="2872008"/>
            <a:ext cx="7122676" cy="3112048"/>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34" name="Body Level One…">
            <a:extLst>
              <a:ext uri="{FF2B5EF4-FFF2-40B4-BE49-F238E27FC236}">
                <a16:creationId xmlns:a16="http://schemas.microsoft.com/office/drawing/2014/main" id="{E5441785-E2E2-CA41-9833-84CA588475A7}"/>
              </a:ext>
            </a:extLst>
          </p:cNvPr>
          <p:cNvSpPr txBox="1">
            <a:spLocks noGrp="1"/>
          </p:cNvSpPr>
          <p:nvPr>
            <p:ph type="body" sz="quarter" idx="34" hasCustomPrompt="1"/>
          </p:nvPr>
        </p:nvSpPr>
        <p:spPr>
          <a:xfrm>
            <a:off x="1094466" y="6371615"/>
            <a:ext cx="7122675" cy="2840647"/>
          </a:xfrm>
          <a:prstGeom prst="rect">
            <a:avLst/>
          </a:prstGeom>
        </p:spPr>
        <p:txBody>
          <a:bodyPr/>
          <a:lstStyle>
            <a:lvl1pPr>
              <a:defRPr sz="2000" b="0"/>
            </a:lvl1pPr>
            <a:lvl2pPr>
              <a:defRPr sz="2000"/>
            </a:lvl2pPr>
            <a:lvl3pPr>
              <a:defRPr sz="2000"/>
            </a:lvl3pPr>
            <a:lvl4pPr>
              <a:defRPr sz="2000"/>
            </a:lvl4pPr>
            <a:lvl5pPr>
              <a:defRPr sz="2000"/>
            </a:lvl5pPr>
          </a:lstStyle>
          <a:p>
            <a:r>
              <a:rPr lang="lt-LT"/>
              <a:t>Pastraipos tekstas</a:t>
            </a:r>
            <a:endParaRPr/>
          </a:p>
        </p:txBody>
      </p:sp>
      <p:sp>
        <p:nvSpPr>
          <p:cNvPr id="13" name="Freeform: Shape 12">
            <a:extLst>
              <a:ext uri="{FF2B5EF4-FFF2-40B4-BE49-F238E27FC236}">
                <a16:creationId xmlns:a16="http://schemas.microsoft.com/office/drawing/2014/main" id="{40DC4EFD-203B-1A4C-B11F-3536EE76EB6B}"/>
              </a:ext>
            </a:extLst>
          </p:cNvPr>
          <p:cNvSpPr/>
          <p:nvPr userDrawn="1"/>
        </p:nvSpPr>
        <p:spPr>
          <a:xfrm>
            <a:off x="17619438" y="384621"/>
            <a:ext cx="285757" cy="28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083B39"/>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4" name="Freeform: Shape 13">
            <a:extLst>
              <a:ext uri="{FF2B5EF4-FFF2-40B4-BE49-F238E27FC236}">
                <a16:creationId xmlns:a16="http://schemas.microsoft.com/office/drawing/2014/main" id="{8BE168C3-872C-0646-9C1E-561873843C63}"/>
              </a:ext>
            </a:extLst>
          </p:cNvPr>
          <p:cNvSpPr/>
          <p:nvPr userDrawn="1"/>
        </p:nvSpPr>
        <p:spPr>
          <a:xfrm>
            <a:off x="17682302" y="447277"/>
            <a:ext cx="160025" cy="15949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2600" y="9000"/>
                </a:lnTo>
                <a:lnTo>
                  <a:pt x="12600" y="0"/>
                </a:lnTo>
                <a:lnTo>
                  <a:pt x="9000" y="0"/>
                </a:lnTo>
                <a:lnTo>
                  <a:pt x="9000" y="9000"/>
                </a:lnTo>
                <a:lnTo>
                  <a:pt x="0" y="9000"/>
                </a:lnTo>
                <a:lnTo>
                  <a:pt x="0" y="12600"/>
                </a:lnTo>
                <a:lnTo>
                  <a:pt x="9000" y="12600"/>
                </a:lnTo>
                <a:lnTo>
                  <a:pt x="9000" y="21600"/>
                </a:lnTo>
                <a:lnTo>
                  <a:pt x="12600" y="21600"/>
                </a:lnTo>
                <a:lnTo>
                  <a:pt x="12600" y="12600"/>
                </a:lnTo>
                <a:lnTo>
                  <a:pt x="21600" y="12600"/>
                </a:lnTo>
                <a:lnTo>
                  <a:pt x="21600" y="9000"/>
                </a:ln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9" name="Text Placeholder 118">
            <a:extLst>
              <a:ext uri="{FF2B5EF4-FFF2-40B4-BE49-F238E27FC236}">
                <a16:creationId xmlns:a16="http://schemas.microsoft.com/office/drawing/2014/main" id="{33267EA7-944B-CA41-87E0-12D03D7CFD92}"/>
              </a:ext>
            </a:extLst>
          </p:cNvPr>
          <p:cNvSpPr>
            <a:spLocks noGrp="1"/>
          </p:cNvSpPr>
          <p:nvPr>
            <p:ph type="body" sz="quarter" idx="38" hasCustomPrompt="1"/>
          </p:nvPr>
        </p:nvSpPr>
        <p:spPr>
          <a:xfrm>
            <a:off x="1094466" y="553995"/>
            <a:ext cx="4926626" cy="277908"/>
          </a:xfrm>
          <a:prstGeom prst="roundRect">
            <a:avLst>
              <a:gd name="adj" fmla="val 27935"/>
            </a:avLst>
          </a:prstGeom>
          <a:noFill/>
          <a:ln w="25400" cap="rnd">
            <a:solidFill>
              <a:schemeClr val="tx1"/>
            </a:solidFill>
            <a:round/>
          </a:ln>
        </p:spPr>
        <p:txBody>
          <a:bodyPr lIns="144000" tIns="0" rIns="144000" bIns="0" anchor="ctr" anchorCtr="1">
            <a:noAutofit/>
          </a:bodyPr>
          <a:lstStyle>
            <a:lvl1pPr algn="ctr">
              <a:defRPr sz="2000">
                <a:solidFill>
                  <a:schemeClr val="tx1"/>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10" name="Text Placeholder 118">
            <a:extLst>
              <a:ext uri="{FF2B5EF4-FFF2-40B4-BE49-F238E27FC236}">
                <a16:creationId xmlns:a16="http://schemas.microsoft.com/office/drawing/2014/main" id="{5B1487E2-6E88-5641-9F03-3C81B8AA7C42}"/>
              </a:ext>
            </a:extLst>
          </p:cNvPr>
          <p:cNvSpPr>
            <a:spLocks noGrp="1"/>
          </p:cNvSpPr>
          <p:nvPr>
            <p:ph type="body" sz="quarter" idx="39" hasCustomPrompt="1"/>
          </p:nvPr>
        </p:nvSpPr>
        <p:spPr>
          <a:xfrm>
            <a:off x="6377553" y="554703"/>
            <a:ext cx="2412541" cy="277200"/>
          </a:xfrm>
          <a:prstGeom prst="roundRect">
            <a:avLst>
              <a:gd name="adj" fmla="val 31431"/>
            </a:avLst>
          </a:prstGeom>
          <a:solidFill>
            <a:srgbClr val="3176DA"/>
          </a:solidFill>
          <a:ln w="25400">
            <a:solidFill>
              <a:srgbClr val="3176DA"/>
            </a:solidFill>
          </a:ln>
        </p:spPr>
        <p:txBody>
          <a:bodyPr lIns="144000" rIns="144000" anchor="ctr" anchorCtr="1">
            <a:noAutofit/>
          </a:bodyPr>
          <a:lstStyle>
            <a:lvl1pPr algn="ctr">
              <a:defRPr sz="1500" b="0" i="0">
                <a:solidFill>
                  <a:srgbClr val="FFFFFF"/>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extLst>
      <p:ext uri="{BB962C8B-B14F-4D97-AF65-F5344CB8AC3E}">
        <p14:creationId xmlns:p14="http://schemas.microsoft.com/office/powerpoint/2010/main" val="67245403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ug teksto + foto 03">
    <p:bg>
      <p:bgPr>
        <a:solidFill>
          <a:schemeClr val="accent1"/>
        </a:solidFill>
        <a:effectLst/>
      </p:bgPr>
    </p:bg>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81AE3696-C093-D346-86F6-90EF83D74565}"/>
              </a:ext>
            </a:extLst>
          </p:cNvPr>
          <p:cNvSpPr>
            <a:spLocks noGrp="1"/>
          </p:cNvSpPr>
          <p:nvPr>
            <p:ph type="pic" idx="34" hasCustomPrompt="1"/>
          </p:nvPr>
        </p:nvSpPr>
        <p:spPr>
          <a:xfrm>
            <a:off x="9899650" y="534988"/>
            <a:ext cx="7848600" cy="9217025"/>
          </a:xfrm>
          <a:prstGeom prst="roundRect">
            <a:avLst>
              <a:gd name="adj" fmla="val 2033"/>
            </a:avLst>
          </a:prstGeom>
        </p:spPr>
        <p:txBody>
          <a:bodyPr lIns="0" tIns="0" rIns="0" bIns="0" anchor="ctr" anchorCtr="1">
            <a:noAutofit/>
          </a:bodyPr>
          <a:lstStyle>
            <a:lvl1pPr marL="0" marR="0" indent="0" algn="l" defTabSz="1371600" rtl="0" eaLnBrk="1" fontAlgn="auto" latinLnBrk="0" hangingPunct="1">
              <a:lnSpc>
                <a:spcPct val="90000"/>
              </a:lnSpc>
              <a:spcBef>
                <a:spcPts val="1500"/>
              </a:spcBef>
              <a:spcAft>
                <a:spcPts val="0"/>
              </a:spcAft>
              <a:buClrTx/>
              <a:buSzTx/>
              <a:buFontTx/>
              <a:buNone/>
              <a:tabLst/>
              <a:defRPr>
                <a:solidFill>
                  <a:schemeClr val="accent2"/>
                </a:solidFill>
              </a:defRPr>
            </a:lvl1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lt-LT"/>
              <a:t>Spauskite kad įterpti paveikslėlį</a:t>
            </a:r>
          </a:p>
        </p:txBody>
      </p:sp>
      <p:sp>
        <p:nvSpPr>
          <p:cNvPr id="23" name="Title Text">
            <a:extLst>
              <a:ext uri="{FF2B5EF4-FFF2-40B4-BE49-F238E27FC236}">
                <a16:creationId xmlns:a16="http://schemas.microsoft.com/office/drawing/2014/main" id="{46F916E0-4E1B-3746-82B0-10B465FDD699}"/>
              </a:ext>
            </a:extLst>
          </p:cNvPr>
          <p:cNvSpPr txBox="1">
            <a:spLocks noGrp="1"/>
          </p:cNvSpPr>
          <p:nvPr>
            <p:ph type="title" hasCustomPrompt="1"/>
          </p:nvPr>
        </p:nvSpPr>
        <p:spPr>
          <a:xfrm>
            <a:off x="1079500" y="2872008"/>
            <a:ext cx="7122676" cy="3112048"/>
          </a:xfrm>
          <a:prstGeom prst="rect">
            <a:avLst/>
          </a:prstGeom>
        </p:spPr>
        <p:txBody>
          <a:bodyPr anchor="t">
            <a:normAutofit/>
          </a:bodyPr>
          <a:lstStyle>
            <a:lvl1pPr>
              <a:defRPr sz="6000" b="1">
                <a:solidFill>
                  <a:schemeClr val="accent2"/>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24" name="Body Level One…">
            <a:extLst>
              <a:ext uri="{FF2B5EF4-FFF2-40B4-BE49-F238E27FC236}">
                <a16:creationId xmlns:a16="http://schemas.microsoft.com/office/drawing/2014/main" id="{CC08FACD-3843-2F4E-8CFF-156FEE316E33}"/>
              </a:ext>
            </a:extLst>
          </p:cNvPr>
          <p:cNvSpPr txBox="1">
            <a:spLocks noGrp="1"/>
          </p:cNvSpPr>
          <p:nvPr>
            <p:ph type="body" sz="quarter" idx="39" hasCustomPrompt="1"/>
          </p:nvPr>
        </p:nvSpPr>
        <p:spPr>
          <a:xfrm>
            <a:off x="1079500" y="6371615"/>
            <a:ext cx="7122675" cy="2840647"/>
          </a:xfrm>
          <a:prstGeom prst="rect">
            <a:avLst/>
          </a:prstGeom>
        </p:spPr>
        <p:txBody>
          <a:bodyPr/>
          <a:lstStyle>
            <a:lvl1pPr>
              <a:defRPr sz="2000" b="0">
                <a:solidFill>
                  <a:schemeClr val="accent2"/>
                </a:solidFill>
              </a:defRPr>
            </a:lvl1pPr>
            <a:lvl2pPr>
              <a:defRPr sz="2000"/>
            </a:lvl2pPr>
            <a:lvl3pPr>
              <a:defRPr sz="2000"/>
            </a:lvl3pPr>
            <a:lvl4pPr>
              <a:defRPr sz="2000"/>
            </a:lvl4pPr>
            <a:lvl5pPr>
              <a:defRPr sz="2000"/>
            </a:lvl5pPr>
          </a:lstStyle>
          <a:p>
            <a:r>
              <a:rPr lang="lt-LT"/>
              <a:t>Pastraipos tekstas</a:t>
            </a:r>
            <a:endParaRPr/>
          </a:p>
        </p:txBody>
      </p:sp>
      <p:pic>
        <p:nvPicPr>
          <p:cNvPr id="9" name="icons-03.png" descr="icons-03.png">
            <a:extLst>
              <a:ext uri="{FF2B5EF4-FFF2-40B4-BE49-F238E27FC236}">
                <a16:creationId xmlns:a16="http://schemas.microsoft.com/office/drawing/2014/main" id="{0D328306-65A0-AD46-A659-E5B5BE4520B8}"/>
              </a:ext>
            </a:extLst>
          </p:cNvPr>
          <p:cNvPicPr>
            <a:picLocks noChangeAspect="1"/>
          </p:cNvPicPr>
          <p:nvPr userDrawn="1"/>
        </p:nvPicPr>
        <p:blipFill>
          <a:blip r:embed="rId2"/>
          <a:stretch>
            <a:fillRect/>
          </a:stretch>
        </p:blipFill>
        <p:spPr>
          <a:xfrm>
            <a:off x="17616977" y="384337"/>
            <a:ext cx="289024" cy="289023"/>
          </a:xfrm>
          <a:prstGeom prst="rect">
            <a:avLst/>
          </a:prstGeom>
          <a:ln w="12700">
            <a:miter lim="400000"/>
          </a:ln>
        </p:spPr>
      </p:pic>
      <p:sp>
        <p:nvSpPr>
          <p:cNvPr id="8" name="Text Placeholder 118">
            <a:extLst>
              <a:ext uri="{FF2B5EF4-FFF2-40B4-BE49-F238E27FC236}">
                <a16:creationId xmlns:a16="http://schemas.microsoft.com/office/drawing/2014/main" id="{6F63D82D-91B8-2D42-8B46-9B5E12BCF97A}"/>
              </a:ext>
            </a:extLst>
          </p:cNvPr>
          <p:cNvSpPr>
            <a:spLocks noGrp="1"/>
          </p:cNvSpPr>
          <p:nvPr>
            <p:ph type="body" sz="quarter" idx="31" hasCustomPrompt="1"/>
          </p:nvPr>
        </p:nvSpPr>
        <p:spPr>
          <a:xfrm>
            <a:off x="1094466" y="553995"/>
            <a:ext cx="4926626" cy="277908"/>
          </a:xfrm>
          <a:prstGeom prst="roundRect">
            <a:avLst>
              <a:gd name="adj" fmla="val 27935"/>
            </a:avLst>
          </a:prstGeom>
          <a:noFill/>
          <a:ln w="25400" cap="rnd">
            <a:solidFill>
              <a:srgbClr val="34DF55"/>
            </a:solidFill>
            <a:round/>
          </a:ln>
        </p:spPr>
        <p:txBody>
          <a:bodyPr lIns="144000" tIns="0" rIns="144000" bIns="0" anchor="ctr" anchorCtr="1">
            <a:noAutofit/>
          </a:bodyPr>
          <a:lstStyle>
            <a:lvl1pPr algn="ctr">
              <a:defRPr sz="2000">
                <a:solidFill>
                  <a:srgbClr val="34DF55"/>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10" name="Text Placeholder 118">
            <a:extLst>
              <a:ext uri="{FF2B5EF4-FFF2-40B4-BE49-F238E27FC236}">
                <a16:creationId xmlns:a16="http://schemas.microsoft.com/office/drawing/2014/main" id="{FBC14265-086E-D24A-929E-BB6A207299C3}"/>
              </a:ext>
            </a:extLst>
          </p:cNvPr>
          <p:cNvSpPr>
            <a:spLocks noGrp="1"/>
          </p:cNvSpPr>
          <p:nvPr>
            <p:ph type="body" sz="quarter" idx="37" hasCustomPrompt="1"/>
          </p:nvPr>
        </p:nvSpPr>
        <p:spPr>
          <a:xfrm>
            <a:off x="6377553" y="554703"/>
            <a:ext cx="2412541" cy="277200"/>
          </a:xfrm>
          <a:prstGeom prst="roundRect">
            <a:avLst>
              <a:gd name="adj" fmla="val 31431"/>
            </a:avLst>
          </a:prstGeom>
          <a:solidFill>
            <a:srgbClr val="3176DA"/>
          </a:solidFill>
          <a:ln w="25400">
            <a:solidFill>
              <a:srgbClr val="3176DA"/>
            </a:solidFill>
          </a:ln>
        </p:spPr>
        <p:txBody>
          <a:bodyPr lIns="144000" rIns="144000" anchor="ctr" anchorCtr="1">
            <a:noAutofit/>
          </a:bodyPr>
          <a:lstStyle>
            <a:lvl1pPr algn="ctr">
              <a:defRPr sz="1500" b="0" i="0">
                <a:solidFill>
                  <a:srgbClr val="FFFFFF"/>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extLst>
      <p:ext uri="{BB962C8B-B14F-4D97-AF65-F5344CB8AC3E}">
        <p14:creationId xmlns:p14="http://schemas.microsoft.com/office/powerpoint/2010/main" val="40153581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utions bendras">
    <p:spTree>
      <p:nvGrpSpPr>
        <p:cNvPr id="1" name=""/>
        <p:cNvGrpSpPr/>
        <p:nvPr/>
      </p:nvGrpSpPr>
      <p:grpSpPr>
        <a:xfrm>
          <a:off x="0" y="0"/>
          <a:ext cx="0" cy="0"/>
          <a:chOff x="0" y="0"/>
          <a:chExt cx="0" cy="0"/>
        </a:xfrm>
      </p:grpSpPr>
      <p:sp>
        <p:nvSpPr>
          <p:cNvPr id="12" name="Graphic 7">
            <a:extLst>
              <a:ext uri="{FF2B5EF4-FFF2-40B4-BE49-F238E27FC236}">
                <a16:creationId xmlns:a16="http://schemas.microsoft.com/office/drawing/2014/main" id="{8ACE6DC0-D3C6-DD42-87F1-463345D0545E}"/>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rgbClr val="F2F2F2"/>
          </a:solidFill>
          <a:ln w="12700">
            <a:miter lim="400000"/>
          </a:ln>
        </p:spPr>
        <p:txBody>
          <a:bodyPr lIns="45718" tIns="45718" rIns="45718" bIns="45718" anchor="ctr"/>
          <a:lstStyle/>
          <a:p>
            <a:pPr>
              <a:defRPr>
                <a:latin typeface="+mj-lt"/>
                <a:ea typeface="+mj-ea"/>
                <a:cs typeface="+mj-cs"/>
                <a:sym typeface="Inter Regular"/>
              </a:defRPr>
            </a:pPr>
            <a:endParaRPr/>
          </a:p>
        </p:txBody>
      </p:sp>
      <p:pic>
        <p:nvPicPr>
          <p:cNvPr id="13" name="Graphic 4" descr="Graphic 4">
            <a:extLst>
              <a:ext uri="{FF2B5EF4-FFF2-40B4-BE49-F238E27FC236}">
                <a16:creationId xmlns:a16="http://schemas.microsoft.com/office/drawing/2014/main" id="{51DDFCD2-FF41-4C42-B5E6-3594394B8F9F}"/>
              </a:ext>
            </a:extLst>
          </p:cNvPr>
          <p:cNvPicPr>
            <a:picLocks noChangeAspect="1"/>
          </p:cNvPicPr>
          <p:nvPr userDrawn="1"/>
        </p:nvPicPr>
        <p:blipFill>
          <a:blip r:embed="rId2"/>
          <a:stretch>
            <a:fillRect/>
          </a:stretch>
        </p:blipFill>
        <p:spPr>
          <a:xfrm>
            <a:off x="1079500" y="7777455"/>
            <a:ext cx="7848600" cy="1434807"/>
          </a:xfrm>
          <a:prstGeom prst="rect">
            <a:avLst/>
          </a:prstGeom>
          <a:ln w="12700">
            <a:miter lim="400000"/>
          </a:ln>
        </p:spPr>
      </p:pic>
      <p:sp>
        <p:nvSpPr>
          <p:cNvPr id="14" name="Title Text">
            <a:extLst>
              <a:ext uri="{FF2B5EF4-FFF2-40B4-BE49-F238E27FC236}">
                <a16:creationId xmlns:a16="http://schemas.microsoft.com/office/drawing/2014/main" id="{390EB081-B0DD-EC49-B38C-5F438383D5A1}"/>
              </a:ext>
            </a:extLst>
          </p:cNvPr>
          <p:cNvSpPr txBox="1">
            <a:spLocks noGrp="1"/>
          </p:cNvSpPr>
          <p:nvPr>
            <p:ph type="title" hasCustomPrompt="1"/>
          </p:nvPr>
        </p:nvSpPr>
        <p:spPr>
          <a:xfrm>
            <a:off x="1445062" y="2872008"/>
            <a:ext cx="7122676" cy="3112048"/>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5" name="Body Level One…">
            <a:extLst>
              <a:ext uri="{FF2B5EF4-FFF2-40B4-BE49-F238E27FC236}">
                <a16:creationId xmlns:a16="http://schemas.microsoft.com/office/drawing/2014/main" id="{553C1079-5922-1A4B-BADF-A82D3E455A89}"/>
              </a:ext>
            </a:extLst>
          </p:cNvPr>
          <p:cNvSpPr txBox="1">
            <a:spLocks noGrp="1"/>
          </p:cNvSpPr>
          <p:nvPr>
            <p:ph type="body" sz="quarter" idx="1" hasCustomPrompt="1"/>
          </p:nvPr>
        </p:nvSpPr>
        <p:spPr>
          <a:xfrm>
            <a:off x="1445062" y="6371616"/>
            <a:ext cx="7122675" cy="683877"/>
          </a:xfrm>
          <a:prstGeom prst="rect">
            <a:avLst/>
          </a:prstGeom>
        </p:spPr>
        <p:txBody>
          <a:bodyPr/>
          <a:lstStyle>
            <a:lvl1pPr>
              <a:defRPr sz="2000"/>
            </a:lvl1pPr>
            <a:lvl2pPr>
              <a:defRPr sz="2000"/>
            </a:lvl2pPr>
            <a:lvl3pPr>
              <a:defRPr sz="2000"/>
            </a:lvl3pPr>
            <a:lvl4pPr>
              <a:defRPr sz="2000"/>
            </a:lvl4pPr>
            <a:lvl5pPr>
              <a:defRPr sz="2000"/>
            </a:lvl5pPr>
          </a:lstStyle>
          <a:p>
            <a:r>
              <a:rPr lang="lt-LT"/>
              <a:t>Pastraipos tekstas</a:t>
            </a:r>
          </a:p>
        </p:txBody>
      </p:sp>
      <p:sp>
        <p:nvSpPr>
          <p:cNvPr id="16" name="Picture Placeholder 15">
            <a:extLst>
              <a:ext uri="{FF2B5EF4-FFF2-40B4-BE49-F238E27FC236}">
                <a16:creationId xmlns:a16="http://schemas.microsoft.com/office/drawing/2014/main" id="{28DC97D1-B721-D848-9B8C-42500E2002EA}"/>
              </a:ext>
            </a:extLst>
          </p:cNvPr>
          <p:cNvSpPr>
            <a:spLocks noGrp="1"/>
          </p:cNvSpPr>
          <p:nvPr>
            <p:ph type="pic" sz="quarter" idx="21" hasCustomPrompt="1"/>
          </p:nvPr>
        </p:nvSpPr>
        <p:spPr>
          <a:xfrm>
            <a:off x="1445062"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sp>
        <p:nvSpPr>
          <p:cNvPr id="18" name="Picture Placeholder 15">
            <a:extLst>
              <a:ext uri="{FF2B5EF4-FFF2-40B4-BE49-F238E27FC236}">
                <a16:creationId xmlns:a16="http://schemas.microsoft.com/office/drawing/2014/main" id="{5A7FFC95-DFE5-7F46-90DA-3F3AD1DA6D97}"/>
              </a:ext>
            </a:extLst>
          </p:cNvPr>
          <p:cNvSpPr>
            <a:spLocks noGrp="1"/>
          </p:cNvSpPr>
          <p:nvPr>
            <p:ph type="pic" sz="quarter" idx="22" hasCustomPrompt="1"/>
          </p:nvPr>
        </p:nvSpPr>
        <p:spPr>
          <a:xfrm>
            <a:off x="5283416"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pic>
        <p:nvPicPr>
          <p:cNvPr id="10" name="Picture 33" descr="Picture 33">
            <a:extLst>
              <a:ext uri="{FF2B5EF4-FFF2-40B4-BE49-F238E27FC236}">
                <a16:creationId xmlns:a16="http://schemas.microsoft.com/office/drawing/2014/main" id="{50ED4EAB-06DE-2847-B193-5C180AE84657}"/>
              </a:ext>
            </a:extLst>
          </p:cNvPr>
          <p:cNvPicPr>
            <a:picLocks noChangeAspect="1"/>
          </p:cNvPicPr>
          <p:nvPr userDrawn="1"/>
        </p:nvPicPr>
        <p:blipFill>
          <a:blip r:embed="rId3"/>
          <a:stretch>
            <a:fillRect/>
          </a:stretch>
        </p:blipFill>
        <p:spPr>
          <a:xfrm>
            <a:off x="922044" y="534988"/>
            <a:ext cx="2618062" cy="1895998"/>
          </a:xfrm>
          <a:prstGeom prst="rect">
            <a:avLst/>
          </a:prstGeom>
          <a:ln w="12700">
            <a:miter lim="400000"/>
          </a:ln>
        </p:spPr>
      </p:pic>
    </p:spTree>
    <p:extLst>
      <p:ext uri="{BB962C8B-B14F-4D97-AF65-F5344CB8AC3E}">
        <p14:creationId xmlns:p14="http://schemas.microsoft.com/office/powerpoint/2010/main" val="52829368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ltas remelis 2">
    <p:spTree>
      <p:nvGrpSpPr>
        <p:cNvPr id="1" name=""/>
        <p:cNvGrpSpPr/>
        <p:nvPr/>
      </p:nvGrpSpPr>
      <p:grpSpPr>
        <a:xfrm>
          <a:off x="0" y="0"/>
          <a:ext cx="0" cy="0"/>
          <a:chOff x="0" y="0"/>
          <a:chExt cx="0" cy="0"/>
        </a:xfrm>
      </p:grpSpPr>
      <p:pic>
        <p:nvPicPr>
          <p:cNvPr id="40" name="Graphic 7" descr="Graphic 7">
            <a:extLst>
              <a:ext uri="{FF2B5EF4-FFF2-40B4-BE49-F238E27FC236}">
                <a16:creationId xmlns:a16="http://schemas.microsoft.com/office/drawing/2014/main" id="{94258195-D570-9046-BF96-FEA87606055A}"/>
              </a:ext>
            </a:extLst>
          </p:cNvPr>
          <p:cNvPicPr>
            <a:picLocks noChangeAspect="1"/>
          </p:cNvPicPr>
          <p:nvPr userDrawn="1"/>
        </p:nvPicPr>
        <p:blipFill>
          <a:blip r:embed="rId2"/>
          <a:stretch>
            <a:fillRect/>
          </a:stretch>
        </p:blipFill>
        <p:spPr>
          <a:xfrm>
            <a:off x="1079500" y="3537104"/>
            <a:ext cx="5892805" cy="3240088"/>
          </a:xfrm>
          <a:prstGeom prst="rect">
            <a:avLst/>
          </a:prstGeom>
          <a:noFill/>
          <a:ln w="12700">
            <a:miter lim="400000"/>
          </a:ln>
        </p:spPr>
      </p:pic>
      <p:grpSp>
        <p:nvGrpSpPr>
          <p:cNvPr id="41" name="Graphic 2">
            <a:extLst>
              <a:ext uri="{FF2B5EF4-FFF2-40B4-BE49-F238E27FC236}">
                <a16:creationId xmlns:a16="http://schemas.microsoft.com/office/drawing/2014/main" id="{4DF3419E-D67F-6148-BB28-D291BB8A3C07}"/>
              </a:ext>
            </a:extLst>
          </p:cNvPr>
          <p:cNvGrpSpPr/>
          <p:nvPr userDrawn="1"/>
        </p:nvGrpSpPr>
        <p:grpSpPr>
          <a:xfrm>
            <a:off x="6829427" y="3402361"/>
            <a:ext cx="285755" cy="287343"/>
            <a:chOff x="0" y="0"/>
            <a:chExt cx="285753" cy="287341"/>
          </a:xfrm>
        </p:grpSpPr>
        <p:sp>
          <p:nvSpPr>
            <p:cNvPr id="42" name="Freeform: Shape 13">
              <a:extLst>
                <a:ext uri="{FF2B5EF4-FFF2-40B4-BE49-F238E27FC236}">
                  <a16:creationId xmlns:a16="http://schemas.microsoft.com/office/drawing/2014/main" id="{CAE560A5-ECE3-4240-BC25-0D081FF25C34}"/>
                </a:ext>
              </a:extLst>
            </p:cNvPr>
            <p:cNvSpPr/>
            <p:nvPr/>
          </p:nvSpPr>
          <p:spPr>
            <a:xfrm>
              <a:off x="-1" y="-1"/>
              <a:ext cx="285755" cy="2873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43" name="Freeform: Shape 14">
              <a:extLst>
                <a:ext uri="{FF2B5EF4-FFF2-40B4-BE49-F238E27FC236}">
                  <a16:creationId xmlns:a16="http://schemas.microsoft.com/office/drawing/2014/main" id="{3F05F631-86AC-2345-AA82-0CC7587165F7}"/>
                </a:ext>
              </a:extLst>
            </p:cNvPr>
            <p:cNvSpPr/>
            <p:nvPr/>
          </p:nvSpPr>
          <p:spPr>
            <a:xfrm>
              <a:off x="129539" y="63004"/>
              <a:ext cx="26674" cy="160378"/>
            </a:xfrm>
            <a:prstGeom prst="rect">
              <a:avLst/>
            </a:prstGeom>
            <a:solidFill>
              <a:schemeClr val="accent1"/>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44" name="Freeform: Shape 15">
              <a:extLst>
                <a:ext uri="{FF2B5EF4-FFF2-40B4-BE49-F238E27FC236}">
                  <a16:creationId xmlns:a16="http://schemas.microsoft.com/office/drawing/2014/main" id="{A9E415C3-B29A-C44C-8770-AE00BEBBEFDB}"/>
                </a:ext>
              </a:extLst>
            </p:cNvPr>
            <p:cNvSpPr/>
            <p:nvPr/>
          </p:nvSpPr>
          <p:spPr>
            <a:xfrm>
              <a:off x="62864" y="129827"/>
              <a:ext cx="160024" cy="26732"/>
            </a:xfrm>
            <a:prstGeom prst="rect">
              <a:avLst/>
            </a:prstGeom>
            <a:solidFill>
              <a:schemeClr val="accent1"/>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grpSp>
      <p:sp>
        <p:nvSpPr>
          <p:cNvPr id="45" name="Body Level One…">
            <a:extLst>
              <a:ext uri="{FF2B5EF4-FFF2-40B4-BE49-F238E27FC236}">
                <a16:creationId xmlns:a16="http://schemas.microsoft.com/office/drawing/2014/main" id="{90D4A573-71B2-9442-AAFD-3CCE61B34D1B}"/>
              </a:ext>
            </a:extLst>
          </p:cNvPr>
          <p:cNvSpPr txBox="1">
            <a:spLocks noGrp="1"/>
          </p:cNvSpPr>
          <p:nvPr>
            <p:ph type="body" sz="quarter" idx="1" hasCustomPrompt="1"/>
          </p:nvPr>
        </p:nvSpPr>
        <p:spPr>
          <a:xfrm>
            <a:off x="1439863" y="5317254"/>
            <a:ext cx="5246689" cy="1079499"/>
          </a:xfrm>
          <a:prstGeom prst="rect">
            <a:avLst/>
          </a:prstGeom>
        </p:spPr>
        <p:txBody>
          <a:bodyPr>
            <a:noAutofit/>
          </a:bodyPr>
          <a:lstStyle>
            <a:lvl1pPr>
              <a:defRPr sz="2000"/>
            </a:lvl1pPr>
            <a:lvl2pPr>
              <a:defRPr sz="2000"/>
            </a:lvl2pPr>
            <a:lvl3pPr>
              <a:defRPr sz="2000"/>
            </a:lvl3pPr>
            <a:lvl4pPr>
              <a:defRPr sz="2000"/>
            </a:lvl4pPr>
            <a:lvl5pPr>
              <a:defRPr sz="2000"/>
            </a:lvl5pPr>
          </a:lstStyle>
          <a:p>
            <a:r>
              <a:rPr lang="en-US" err="1"/>
              <a:t>Pastraipos</a:t>
            </a:r>
            <a:r>
              <a:rPr lang="en-US"/>
              <a:t> </a:t>
            </a:r>
            <a:r>
              <a:rPr lang="en-US" err="1"/>
              <a:t>tekstas</a:t>
            </a:r>
            <a:endParaRPr/>
          </a:p>
        </p:txBody>
      </p:sp>
      <p:sp>
        <p:nvSpPr>
          <p:cNvPr id="46" name="Text Placeholder 2">
            <a:extLst>
              <a:ext uri="{FF2B5EF4-FFF2-40B4-BE49-F238E27FC236}">
                <a16:creationId xmlns:a16="http://schemas.microsoft.com/office/drawing/2014/main" id="{550B81BE-3E6B-8A43-89E2-81FF166EB583}"/>
              </a:ext>
            </a:extLst>
          </p:cNvPr>
          <p:cNvSpPr>
            <a:spLocks noGrp="1"/>
          </p:cNvSpPr>
          <p:nvPr>
            <p:ph type="body" sz="quarter" idx="22" hasCustomPrompt="1"/>
          </p:nvPr>
        </p:nvSpPr>
        <p:spPr>
          <a:xfrm>
            <a:off x="1439863" y="3912318"/>
            <a:ext cx="7127875" cy="720725"/>
          </a:xfrm>
          <a:prstGeom prst="rect">
            <a:avLst/>
          </a:prstGeom>
        </p:spPr>
        <p:txBody>
          <a:bodyPr>
            <a:no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4" name="Freeform: Shape 12">
            <a:extLst>
              <a:ext uri="{FF2B5EF4-FFF2-40B4-BE49-F238E27FC236}">
                <a16:creationId xmlns:a16="http://schemas.microsoft.com/office/drawing/2014/main" id="{DDADA769-0136-1543-AEB6-CEC8D72EB5C3}"/>
              </a:ext>
            </a:extLst>
          </p:cNvPr>
          <p:cNvSpPr/>
          <p:nvPr userDrawn="1"/>
        </p:nvSpPr>
        <p:spPr>
          <a:xfrm>
            <a:off x="17619438" y="384621"/>
            <a:ext cx="285757" cy="28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083B39"/>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5" name="Freeform: Shape 13">
            <a:extLst>
              <a:ext uri="{FF2B5EF4-FFF2-40B4-BE49-F238E27FC236}">
                <a16:creationId xmlns:a16="http://schemas.microsoft.com/office/drawing/2014/main" id="{552D1E32-2448-5642-801C-7854CCE94394}"/>
              </a:ext>
            </a:extLst>
          </p:cNvPr>
          <p:cNvSpPr/>
          <p:nvPr userDrawn="1"/>
        </p:nvSpPr>
        <p:spPr>
          <a:xfrm>
            <a:off x="17682302" y="447277"/>
            <a:ext cx="160025" cy="15949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2600" y="9000"/>
                </a:lnTo>
                <a:lnTo>
                  <a:pt x="12600" y="0"/>
                </a:lnTo>
                <a:lnTo>
                  <a:pt x="9000" y="0"/>
                </a:lnTo>
                <a:lnTo>
                  <a:pt x="9000" y="9000"/>
                </a:lnTo>
                <a:lnTo>
                  <a:pt x="0" y="9000"/>
                </a:lnTo>
                <a:lnTo>
                  <a:pt x="0" y="12600"/>
                </a:lnTo>
                <a:lnTo>
                  <a:pt x="9000" y="12600"/>
                </a:lnTo>
                <a:lnTo>
                  <a:pt x="9000" y="21600"/>
                </a:lnTo>
                <a:lnTo>
                  <a:pt x="12600" y="21600"/>
                </a:lnTo>
                <a:lnTo>
                  <a:pt x="12600" y="12600"/>
                </a:lnTo>
                <a:lnTo>
                  <a:pt x="21600" y="12600"/>
                </a:lnTo>
                <a:lnTo>
                  <a:pt x="21600" y="9000"/>
                </a:ln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3" name="Text Placeholder 118">
            <a:extLst>
              <a:ext uri="{FF2B5EF4-FFF2-40B4-BE49-F238E27FC236}">
                <a16:creationId xmlns:a16="http://schemas.microsoft.com/office/drawing/2014/main" id="{37E4A403-F98F-EE45-96DB-9B61846C8A31}"/>
              </a:ext>
            </a:extLst>
          </p:cNvPr>
          <p:cNvSpPr>
            <a:spLocks noGrp="1"/>
          </p:cNvSpPr>
          <p:nvPr>
            <p:ph type="body" sz="quarter" idx="33" hasCustomPrompt="1"/>
          </p:nvPr>
        </p:nvSpPr>
        <p:spPr>
          <a:xfrm>
            <a:off x="6377553" y="554703"/>
            <a:ext cx="2412541" cy="277200"/>
          </a:xfrm>
          <a:prstGeom prst="roundRect">
            <a:avLst>
              <a:gd name="adj" fmla="val 31431"/>
            </a:avLst>
          </a:prstGeom>
          <a:solidFill>
            <a:schemeClr val="accent5"/>
          </a:solidFill>
          <a:ln w="25400">
            <a:solidFill>
              <a:schemeClr val="accent5"/>
            </a:solidFill>
          </a:ln>
        </p:spPr>
        <p:txBody>
          <a:bodyPr lIns="144000" rIns="144000" anchor="ctr" anchorCtr="1">
            <a:noAutofit/>
          </a:bodyPr>
          <a:lstStyle>
            <a:lvl1pPr algn="ctr">
              <a:defRPr sz="1500" b="0" i="0">
                <a:solidFill>
                  <a:schemeClr val="tx1"/>
                </a:solidFill>
                <a:latin typeface="+mj-lt"/>
                <a:ea typeface="Inter" panose="020B0502030000000004" pitchFamily="34" charset="0"/>
              </a:defRPr>
            </a:lvl1pPr>
          </a:lstStyle>
          <a:p>
            <a:r>
              <a:rPr lang="en-US" err="1"/>
              <a:t>Srities</a:t>
            </a:r>
            <a:r>
              <a:rPr lang="en-US"/>
              <a:t> </a:t>
            </a:r>
            <a:r>
              <a:rPr lang="en-US" err="1"/>
              <a:t>indentifikatorius</a:t>
            </a:r>
            <a:endParaRPr lang="en-US"/>
          </a:p>
        </p:txBody>
      </p:sp>
      <p:sp>
        <p:nvSpPr>
          <p:cNvPr id="17" name="Text Placeholder 118">
            <a:extLst>
              <a:ext uri="{FF2B5EF4-FFF2-40B4-BE49-F238E27FC236}">
                <a16:creationId xmlns:a16="http://schemas.microsoft.com/office/drawing/2014/main" id="{46D74A9F-85D8-364F-AB54-EAD42A93C4C2}"/>
              </a:ext>
            </a:extLst>
          </p:cNvPr>
          <p:cNvSpPr>
            <a:spLocks noGrp="1"/>
          </p:cNvSpPr>
          <p:nvPr>
            <p:ph type="body" sz="quarter" idx="31" hasCustomPrompt="1"/>
          </p:nvPr>
        </p:nvSpPr>
        <p:spPr>
          <a:xfrm>
            <a:off x="1094466" y="553995"/>
            <a:ext cx="4926626" cy="277908"/>
          </a:xfrm>
          <a:prstGeom prst="roundRect">
            <a:avLst>
              <a:gd name="adj" fmla="val 27935"/>
            </a:avLst>
          </a:prstGeom>
          <a:noFill/>
          <a:ln w="25400" cap="rnd">
            <a:solidFill>
              <a:srgbClr val="34DF55"/>
            </a:solidFill>
            <a:round/>
          </a:ln>
        </p:spPr>
        <p:txBody>
          <a:bodyPr lIns="144000" tIns="0" rIns="144000" bIns="0" anchor="ctr" anchorCtr="1">
            <a:noAutofit/>
          </a:bodyPr>
          <a:lstStyle>
            <a:lvl1pPr algn="ctr">
              <a:defRPr sz="2000">
                <a:solidFill>
                  <a:srgbClr val="34DF55"/>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Tree>
    <p:extLst>
      <p:ext uri="{BB962C8B-B14F-4D97-AF65-F5344CB8AC3E}">
        <p14:creationId xmlns:p14="http://schemas.microsoft.com/office/powerpoint/2010/main" val="379329334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abaiga visiems">
    <p:spTree>
      <p:nvGrpSpPr>
        <p:cNvPr id="1" name=""/>
        <p:cNvGrpSpPr/>
        <p:nvPr/>
      </p:nvGrpSpPr>
      <p:grpSpPr>
        <a:xfrm>
          <a:off x="0" y="0"/>
          <a:ext cx="0" cy="0"/>
          <a:chOff x="0" y="0"/>
          <a:chExt cx="0" cy="0"/>
        </a:xfrm>
      </p:grpSpPr>
      <p:sp>
        <p:nvSpPr>
          <p:cNvPr id="14" name="Graphic 7">
            <a:extLst>
              <a:ext uri="{FF2B5EF4-FFF2-40B4-BE49-F238E27FC236}">
                <a16:creationId xmlns:a16="http://schemas.microsoft.com/office/drawing/2014/main" id="{6B121AC6-DCF4-8C40-B5CE-0B0F6801BAF5}"/>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rgbClr val="F2F2F2"/>
          </a:solidFill>
          <a:ln w="12700">
            <a:miter lim="400000"/>
          </a:ln>
        </p:spPr>
        <p:txBody>
          <a:bodyPr lIns="45718" tIns="45718" rIns="45718" bIns="45718" anchor="ctr"/>
          <a:lstStyle/>
          <a:p>
            <a:pPr>
              <a:defRPr>
                <a:latin typeface="+mj-lt"/>
                <a:ea typeface="+mj-ea"/>
                <a:cs typeface="+mj-cs"/>
                <a:sym typeface="Inter Regular"/>
              </a:defRPr>
            </a:pPr>
            <a:endParaRPr/>
          </a:p>
        </p:txBody>
      </p:sp>
      <p:sp>
        <p:nvSpPr>
          <p:cNvPr id="15" name="Title Text">
            <a:extLst>
              <a:ext uri="{FF2B5EF4-FFF2-40B4-BE49-F238E27FC236}">
                <a16:creationId xmlns:a16="http://schemas.microsoft.com/office/drawing/2014/main" id="{67E12979-870D-4241-BC0F-AD0769835267}"/>
              </a:ext>
            </a:extLst>
          </p:cNvPr>
          <p:cNvSpPr txBox="1">
            <a:spLocks noGrp="1"/>
          </p:cNvSpPr>
          <p:nvPr>
            <p:ph type="title" hasCustomPrompt="1"/>
          </p:nvPr>
        </p:nvSpPr>
        <p:spPr>
          <a:xfrm>
            <a:off x="1445062" y="2872008"/>
            <a:ext cx="7122676" cy="810992"/>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8" name="Body Level One…">
            <a:extLst>
              <a:ext uri="{FF2B5EF4-FFF2-40B4-BE49-F238E27FC236}">
                <a16:creationId xmlns:a16="http://schemas.microsoft.com/office/drawing/2014/main" id="{73E0A6B3-9EE4-B643-9173-DEA11591B342}"/>
              </a:ext>
            </a:extLst>
          </p:cNvPr>
          <p:cNvSpPr txBox="1">
            <a:spLocks noGrp="1"/>
          </p:cNvSpPr>
          <p:nvPr>
            <p:ph type="body" sz="quarter" idx="1" hasCustomPrompt="1"/>
          </p:nvPr>
        </p:nvSpPr>
        <p:spPr>
          <a:xfrm>
            <a:off x="1445063" y="5143500"/>
            <a:ext cx="4061976" cy="1911993"/>
          </a:xfrm>
          <a:prstGeom prst="rect">
            <a:avLst/>
          </a:prstGeom>
        </p:spPr>
        <p:txBody>
          <a:bodyPr/>
          <a:lstStyle>
            <a:lvl1pPr>
              <a:defRPr sz="2000"/>
            </a:lvl1pPr>
            <a:lvl2pPr>
              <a:defRPr sz="2000"/>
            </a:lvl2pPr>
            <a:lvl3pPr>
              <a:defRPr sz="2000"/>
            </a:lvl3pPr>
            <a:lvl4pPr>
              <a:defRPr sz="2000"/>
            </a:lvl4pPr>
            <a:lvl5pPr>
              <a:defRPr sz="2000"/>
            </a:lvl5pPr>
          </a:lstStyle>
          <a:p>
            <a:r>
              <a:rPr lang="lt-LT"/>
              <a:t>Pastraipos tekstas</a:t>
            </a:r>
            <a:endParaRPr/>
          </a:p>
        </p:txBody>
      </p:sp>
      <p:sp>
        <p:nvSpPr>
          <p:cNvPr id="3" name="Picture Placeholder 2">
            <a:extLst>
              <a:ext uri="{FF2B5EF4-FFF2-40B4-BE49-F238E27FC236}">
                <a16:creationId xmlns:a16="http://schemas.microsoft.com/office/drawing/2014/main" id="{46DD06D8-84AF-454E-B99E-6D7E87A03966}"/>
              </a:ext>
            </a:extLst>
          </p:cNvPr>
          <p:cNvSpPr>
            <a:spLocks noGrp="1"/>
          </p:cNvSpPr>
          <p:nvPr>
            <p:ph type="pic" sz="quarter" idx="10" hasCustomPrompt="1"/>
          </p:nvPr>
        </p:nvSpPr>
        <p:spPr>
          <a:xfrm>
            <a:off x="1079500" y="1074738"/>
            <a:ext cx="2503194" cy="1189037"/>
          </a:xfrm>
        </p:spPr>
        <p:txBody>
          <a:bodyPr/>
          <a:lstStyle>
            <a:lvl1pPr marL="0" marR="0" indent="0" algn="l" defTabSz="1371600" rtl="0" eaLnBrk="1" fontAlgn="auto" latinLnBrk="0" hangingPunct="1">
              <a:lnSpc>
                <a:spcPct val="90000"/>
              </a:lnSpc>
              <a:spcBef>
                <a:spcPts val="1500"/>
              </a:spcBef>
              <a:spcAft>
                <a:spcPts val="0"/>
              </a:spcAft>
              <a:buClrTx/>
              <a:buSzTx/>
              <a:buFontTx/>
              <a:buNone/>
              <a:tabLst/>
              <a:defRPr>
                <a:solidFill>
                  <a:srgbClr val="34DF55"/>
                </a:solidFill>
              </a:defRPr>
            </a:lvl1pPr>
          </a:lstStyle>
          <a:p>
            <a:pPr marL="0" marR="0" lvl="0" indent="0" algn="l" defTabSz="1371600" rtl="0" eaLnBrk="1" fontAlgn="auto" latinLnBrk="0" hangingPunct="1">
              <a:lnSpc>
                <a:spcPct val="90000"/>
              </a:lnSpc>
              <a:spcBef>
                <a:spcPts val="1500"/>
              </a:spcBef>
              <a:spcAft>
                <a:spcPts val="0"/>
              </a:spcAft>
              <a:buClrTx/>
              <a:buSzTx/>
              <a:buFontTx/>
              <a:buNone/>
              <a:tabLst/>
              <a:defRPr/>
            </a:pPr>
            <a:r>
              <a:rPr lang="lt-LT"/>
              <a:t>Spauskite kad įterpti paveikslėlį</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abaiga bendras 01">
    <p:spTree>
      <p:nvGrpSpPr>
        <p:cNvPr id="1" name=""/>
        <p:cNvGrpSpPr/>
        <p:nvPr/>
      </p:nvGrpSpPr>
      <p:grpSpPr>
        <a:xfrm>
          <a:off x="0" y="0"/>
          <a:ext cx="0" cy="0"/>
          <a:chOff x="0" y="0"/>
          <a:chExt cx="0" cy="0"/>
        </a:xfrm>
      </p:grpSpPr>
      <p:sp>
        <p:nvSpPr>
          <p:cNvPr id="15" name="Graphic 7">
            <a:extLst>
              <a:ext uri="{FF2B5EF4-FFF2-40B4-BE49-F238E27FC236}">
                <a16:creationId xmlns:a16="http://schemas.microsoft.com/office/drawing/2014/main" id="{3F98BE15-8DC4-8548-A5B1-CB9FF122A4BA}"/>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rgbClr val="F2F2F2"/>
          </a:solidFill>
          <a:ln w="12700">
            <a:miter lim="400000"/>
          </a:ln>
        </p:spPr>
        <p:txBody>
          <a:bodyPr lIns="45718" tIns="45718" rIns="45718" bIns="45718" anchor="ctr"/>
          <a:lstStyle/>
          <a:p>
            <a:pPr>
              <a:defRPr>
                <a:latin typeface="+mj-lt"/>
                <a:ea typeface="+mj-ea"/>
                <a:cs typeface="+mj-cs"/>
                <a:sym typeface="Inter Regular"/>
              </a:defRPr>
            </a:pPr>
            <a:endParaRPr/>
          </a:p>
        </p:txBody>
      </p:sp>
      <p:pic>
        <p:nvPicPr>
          <p:cNvPr id="18" name="Picture 5" descr="Picture 5">
            <a:extLst>
              <a:ext uri="{FF2B5EF4-FFF2-40B4-BE49-F238E27FC236}">
                <a16:creationId xmlns:a16="http://schemas.microsoft.com/office/drawing/2014/main" id="{E95A32FB-FD7A-1245-BC18-003732B5F1B2}"/>
              </a:ext>
            </a:extLst>
          </p:cNvPr>
          <p:cNvPicPr>
            <a:picLocks noChangeAspect="1"/>
          </p:cNvPicPr>
          <p:nvPr userDrawn="1"/>
        </p:nvPicPr>
        <p:blipFill>
          <a:blip r:embed="rId2"/>
          <a:stretch>
            <a:fillRect/>
          </a:stretch>
        </p:blipFill>
        <p:spPr>
          <a:xfrm>
            <a:off x="922044" y="1074738"/>
            <a:ext cx="2660650" cy="1346200"/>
          </a:xfrm>
          <a:prstGeom prst="rect">
            <a:avLst/>
          </a:prstGeom>
          <a:ln w="12700">
            <a:miter lim="400000"/>
          </a:ln>
        </p:spPr>
      </p:pic>
      <p:sp>
        <p:nvSpPr>
          <p:cNvPr id="19" name="Body Level One…">
            <a:extLst>
              <a:ext uri="{FF2B5EF4-FFF2-40B4-BE49-F238E27FC236}">
                <a16:creationId xmlns:a16="http://schemas.microsoft.com/office/drawing/2014/main" id="{13628A33-1F79-8C47-8021-75AAF587CEEA}"/>
              </a:ext>
            </a:extLst>
          </p:cNvPr>
          <p:cNvSpPr txBox="1">
            <a:spLocks noGrp="1"/>
          </p:cNvSpPr>
          <p:nvPr>
            <p:ph type="body" sz="quarter" idx="1" hasCustomPrompt="1"/>
          </p:nvPr>
        </p:nvSpPr>
        <p:spPr>
          <a:xfrm>
            <a:off x="1445063" y="5143500"/>
            <a:ext cx="4061976" cy="1911993"/>
          </a:xfrm>
          <a:prstGeom prst="rect">
            <a:avLst/>
          </a:prstGeom>
        </p:spPr>
        <p:txBody>
          <a:bodyPr/>
          <a:lstStyle>
            <a:lvl1pPr>
              <a:defRPr sz="2000"/>
            </a:lvl1pPr>
            <a:lvl2pPr>
              <a:defRPr sz="2000"/>
            </a:lvl2pPr>
            <a:lvl3pPr>
              <a:defRPr sz="2000"/>
            </a:lvl3pPr>
            <a:lvl4pPr>
              <a:defRPr sz="2000"/>
            </a:lvl4pPr>
            <a:lvl5pPr>
              <a:defRPr sz="2000"/>
            </a:lvl5pPr>
          </a:lstStyle>
          <a:p>
            <a:r>
              <a:rPr lang="lt-LT"/>
              <a:t>Pastraipos tekstas</a:t>
            </a:r>
            <a:endParaRPr/>
          </a:p>
        </p:txBody>
      </p:sp>
      <p:sp>
        <p:nvSpPr>
          <p:cNvPr id="20" name="Text Placeholder 118">
            <a:extLst>
              <a:ext uri="{FF2B5EF4-FFF2-40B4-BE49-F238E27FC236}">
                <a16:creationId xmlns:a16="http://schemas.microsoft.com/office/drawing/2014/main" id="{FBC1BE51-1E18-B84F-8C13-643D6E72F435}"/>
              </a:ext>
            </a:extLst>
          </p:cNvPr>
          <p:cNvSpPr>
            <a:spLocks noGrp="1"/>
          </p:cNvSpPr>
          <p:nvPr>
            <p:ph type="body" sz="quarter" idx="31" hasCustomPrompt="1"/>
          </p:nvPr>
        </p:nvSpPr>
        <p:spPr>
          <a:xfrm>
            <a:off x="5787851" y="6773767"/>
            <a:ext cx="2779887" cy="277908"/>
          </a:xfrm>
          <a:prstGeom prst="roundRect">
            <a:avLst>
              <a:gd name="adj" fmla="val 27935"/>
            </a:avLst>
          </a:prstGeom>
          <a:noFill/>
          <a:ln w="25400" cap="rnd">
            <a:solidFill>
              <a:srgbClr val="003C3A"/>
            </a:solidFill>
            <a:round/>
          </a:ln>
        </p:spPr>
        <p:txBody>
          <a:bodyPr lIns="72000" tIns="0" rIns="72000" bIns="0" anchor="ctr" anchorCtr="1">
            <a:noAutofit/>
          </a:bodyPr>
          <a:lstStyle>
            <a:lvl1pPr algn="ctr">
              <a:defRPr sz="2000">
                <a:solidFill>
                  <a:srgbClr val="003C3A"/>
                </a:solidFill>
              </a:defRPr>
            </a:lvl1pPr>
          </a:lstStyle>
          <a:p>
            <a:r>
              <a:rPr lang="en-US" err="1"/>
              <a:t>Svetainės</a:t>
            </a:r>
            <a:r>
              <a:rPr lang="en-US"/>
              <a:t> </a:t>
            </a:r>
            <a:r>
              <a:rPr lang="en-US" err="1"/>
              <a:t>adresas</a:t>
            </a:r>
            <a:endParaRPr/>
          </a:p>
        </p:txBody>
      </p:sp>
      <p:sp>
        <p:nvSpPr>
          <p:cNvPr id="21" name="Title Text">
            <a:extLst>
              <a:ext uri="{FF2B5EF4-FFF2-40B4-BE49-F238E27FC236}">
                <a16:creationId xmlns:a16="http://schemas.microsoft.com/office/drawing/2014/main" id="{D788EE57-7DF8-C445-852B-34617FD2F707}"/>
              </a:ext>
            </a:extLst>
          </p:cNvPr>
          <p:cNvSpPr txBox="1">
            <a:spLocks noGrp="1"/>
          </p:cNvSpPr>
          <p:nvPr>
            <p:ph type="title" hasCustomPrompt="1"/>
          </p:nvPr>
        </p:nvSpPr>
        <p:spPr>
          <a:xfrm>
            <a:off x="1445062" y="2872008"/>
            <a:ext cx="7122676" cy="810992"/>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ščia skaidrė">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85230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Pradzia bendras 02" type="tx">
  <p:cSld name="2_Pradzia bendras 02">
    <p:spTree>
      <p:nvGrpSpPr>
        <p:cNvPr id="1" name="Shape 9"/>
        <p:cNvGrpSpPr/>
        <p:nvPr/>
      </p:nvGrpSpPr>
      <p:grpSpPr>
        <a:xfrm>
          <a:off x="0" y="0"/>
          <a:ext cx="0" cy="0"/>
          <a:chOff x="0" y="0"/>
          <a:chExt cx="0" cy="0"/>
        </a:xfrm>
      </p:grpSpPr>
      <p:sp>
        <p:nvSpPr>
          <p:cNvPr id="10" name="Google Shape;10;p49"/>
          <p:cNvSpPr/>
          <p:nvPr/>
        </p:nvSpPr>
        <p:spPr>
          <a:xfrm>
            <a:off x="1122361" y="2689224"/>
            <a:ext cx="9261693" cy="5153027"/>
          </a:xfrm>
          <a:custGeom>
            <a:avLst/>
            <a:gdLst/>
            <a:ahLst/>
            <a:cxnLst/>
            <a:rect l="l" t="t"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rgbClr val="F2F2F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pic>
        <p:nvPicPr>
          <p:cNvPr id="11" name="Google Shape;11;p49" descr="Picture 5"/>
          <p:cNvPicPr preferRelativeResize="0"/>
          <p:nvPr/>
        </p:nvPicPr>
        <p:blipFill rotWithShape="1">
          <a:blip r:embed="rId2">
            <a:alphaModFix/>
          </a:blip>
          <a:srcRect/>
          <a:stretch/>
        </p:blipFill>
        <p:spPr>
          <a:xfrm>
            <a:off x="952499" y="1511299"/>
            <a:ext cx="2660651" cy="1346201"/>
          </a:xfrm>
          <a:prstGeom prst="rect">
            <a:avLst/>
          </a:prstGeom>
          <a:noFill/>
          <a:ln>
            <a:noFill/>
          </a:ln>
          <a:effectLst>
            <a:outerShdw blurRad="63500" dist="25400" dir="5400000" rotWithShape="0">
              <a:srgbClr val="000000">
                <a:alpha val="28627"/>
              </a:srgbClr>
            </a:outerShdw>
          </a:effectLst>
        </p:spPr>
      </p:pic>
      <p:sp>
        <p:nvSpPr>
          <p:cNvPr id="12" name="Google Shape;12;p49"/>
          <p:cNvSpPr txBox="1">
            <a:spLocks noGrp="1"/>
          </p:cNvSpPr>
          <p:nvPr>
            <p:ph type="title"/>
          </p:nvPr>
        </p:nvSpPr>
        <p:spPr>
          <a:xfrm>
            <a:off x="1540040" y="3296651"/>
            <a:ext cx="7194886" cy="3112048"/>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chemeClr val="accent1"/>
              </a:buClr>
              <a:buSzPts val="6000"/>
              <a:buFont typeface="Inter"/>
              <a:buNone/>
              <a:defRPr sz="6000"/>
            </a:lvl1pPr>
            <a:lvl2pPr lvl="1" algn="l">
              <a:lnSpc>
                <a:spcPct val="90000"/>
              </a:lnSpc>
              <a:spcBef>
                <a:spcPts val="0"/>
              </a:spcBef>
              <a:spcAft>
                <a:spcPts val="0"/>
              </a:spcAft>
              <a:buClr>
                <a:schemeClr val="accent1"/>
              </a:buClr>
              <a:buSzPts val="1800"/>
              <a:buNone/>
              <a:defRPr/>
            </a:lvl2pPr>
            <a:lvl3pPr lvl="2" algn="l">
              <a:lnSpc>
                <a:spcPct val="90000"/>
              </a:lnSpc>
              <a:spcBef>
                <a:spcPts val="0"/>
              </a:spcBef>
              <a:spcAft>
                <a:spcPts val="0"/>
              </a:spcAft>
              <a:buClr>
                <a:schemeClr val="accent1"/>
              </a:buClr>
              <a:buSzPts val="1800"/>
              <a:buNone/>
              <a:defRPr/>
            </a:lvl3pPr>
            <a:lvl4pPr lvl="3" algn="l">
              <a:lnSpc>
                <a:spcPct val="90000"/>
              </a:lnSpc>
              <a:spcBef>
                <a:spcPts val="0"/>
              </a:spcBef>
              <a:spcAft>
                <a:spcPts val="0"/>
              </a:spcAft>
              <a:buClr>
                <a:schemeClr val="accent1"/>
              </a:buClr>
              <a:buSzPts val="1800"/>
              <a:buNone/>
              <a:defRPr/>
            </a:lvl4pPr>
            <a:lvl5pPr lvl="4" algn="l">
              <a:lnSpc>
                <a:spcPct val="90000"/>
              </a:lnSpc>
              <a:spcBef>
                <a:spcPts val="0"/>
              </a:spcBef>
              <a:spcAft>
                <a:spcPts val="0"/>
              </a:spcAft>
              <a:buClr>
                <a:schemeClr val="accent1"/>
              </a:buClr>
              <a:buSzPts val="1800"/>
              <a:buNone/>
              <a:defRPr/>
            </a:lvl5pPr>
            <a:lvl6pPr lvl="5" algn="l">
              <a:lnSpc>
                <a:spcPct val="90000"/>
              </a:lnSpc>
              <a:spcBef>
                <a:spcPts val="0"/>
              </a:spcBef>
              <a:spcAft>
                <a:spcPts val="0"/>
              </a:spcAft>
              <a:buClr>
                <a:schemeClr val="accent1"/>
              </a:buClr>
              <a:buSzPts val="1800"/>
              <a:buNone/>
              <a:defRPr/>
            </a:lvl6pPr>
            <a:lvl7pPr lvl="6" algn="l">
              <a:lnSpc>
                <a:spcPct val="90000"/>
              </a:lnSpc>
              <a:spcBef>
                <a:spcPts val="0"/>
              </a:spcBef>
              <a:spcAft>
                <a:spcPts val="0"/>
              </a:spcAft>
              <a:buClr>
                <a:schemeClr val="accent1"/>
              </a:buClr>
              <a:buSzPts val="1800"/>
              <a:buNone/>
              <a:defRPr/>
            </a:lvl7pPr>
            <a:lvl8pPr lvl="7" algn="l">
              <a:lnSpc>
                <a:spcPct val="90000"/>
              </a:lnSpc>
              <a:spcBef>
                <a:spcPts val="0"/>
              </a:spcBef>
              <a:spcAft>
                <a:spcPts val="0"/>
              </a:spcAft>
              <a:buClr>
                <a:schemeClr val="accent1"/>
              </a:buClr>
              <a:buSzPts val="1800"/>
              <a:buNone/>
              <a:defRPr/>
            </a:lvl8pPr>
            <a:lvl9pPr lvl="8" algn="l">
              <a:lnSpc>
                <a:spcPct val="90000"/>
              </a:lnSpc>
              <a:spcBef>
                <a:spcPts val="0"/>
              </a:spcBef>
              <a:spcAft>
                <a:spcPts val="0"/>
              </a:spcAft>
              <a:buClr>
                <a:schemeClr val="accent1"/>
              </a:buClr>
              <a:buSzPts val="1800"/>
              <a:buNone/>
              <a:defRPr/>
            </a:lvl9pPr>
          </a:lstStyle>
          <a:p>
            <a:endParaRPr/>
          </a:p>
        </p:txBody>
      </p:sp>
      <p:sp>
        <p:nvSpPr>
          <p:cNvPr id="13" name="Google Shape;13;p49"/>
          <p:cNvSpPr txBox="1">
            <a:spLocks noGrp="1"/>
          </p:cNvSpPr>
          <p:nvPr>
            <p:ph type="body" idx="1"/>
          </p:nvPr>
        </p:nvSpPr>
        <p:spPr>
          <a:xfrm>
            <a:off x="1540040" y="6755331"/>
            <a:ext cx="2919665" cy="74034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500"/>
              </a:spcBef>
              <a:spcAft>
                <a:spcPts val="0"/>
              </a:spcAft>
              <a:buClr>
                <a:schemeClr val="accent1"/>
              </a:buClr>
              <a:buSzPts val="1800"/>
              <a:buFont typeface="Inter"/>
              <a:buNone/>
              <a:defRPr sz="1800"/>
            </a:lvl1pPr>
            <a:lvl2pPr marL="914400" lvl="1" indent="-228600" algn="l">
              <a:lnSpc>
                <a:spcPct val="90000"/>
              </a:lnSpc>
              <a:spcBef>
                <a:spcPts val="1500"/>
              </a:spcBef>
              <a:spcAft>
                <a:spcPts val="0"/>
              </a:spcAft>
              <a:buClr>
                <a:schemeClr val="accent1"/>
              </a:buClr>
              <a:buSzPts val="1800"/>
              <a:buFont typeface="Inter"/>
              <a:buNone/>
              <a:defRPr sz="1800"/>
            </a:lvl2pPr>
            <a:lvl3pPr marL="1371600" lvl="2" indent="-228600" algn="l">
              <a:lnSpc>
                <a:spcPct val="90000"/>
              </a:lnSpc>
              <a:spcBef>
                <a:spcPts val="1500"/>
              </a:spcBef>
              <a:spcAft>
                <a:spcPts val="0"/>
              </a:spcAft>
              <a:buClr>
                <a:schemeClr val="accent1"/>
              </a:buClr>
              <a:buSzPts val="1800"/>
              <a:buFont typeface="Inter"/>
              <a:buNone/>
              <a:defRPr sz="1800"/>
            </a:lvl3pPr>
            <a:lvl4pPr marL="1828800" lvl="3" indent="-228600" algn="l">
              <a:lnSpc>
                <a:spcPct val="90000"/>
              </a:lnSpc>
              <a:spcBef>
                <a:spcPts val="1500"/>
              </a:spcBef>
              <a:spcAft>
                <a:spcPts val="0"/>
              </a:spcAft>
              <a:buClr>
                <a:schemeClr val="accent1"/>
              </a:buClr>
              <a:buSzPts val="1800"/>
              <a:buFont typeface="Inter"/>
              <a:buNone/>
              <a:defRPr sz="1800"/>
            </a:lvl4pPr>
            <a:lvl5pPr marL="2286000" lvl="4" indent="-228600" algn="l">
              <a:lnSpc>
                <a:spcPct val="90000"/>
              </a:lnSpc>
              <a:spcBef>
                <a:spcPts val="1500"/>
              </a:spcBef>
              <a:spcAft>
                <a:spcPts val="0"/>
              </a:spcAft>
              <a:buClr>
                <a:schemeClr val="accent1"/>
              </a:buClr>
              <a:buSzPts val="1800"/>
              <a:buFont typeface="Inter"/>
              <a:buNone/>
              <a:defRPr sz="1800"/>
            </a:lvl5pPr>
            <a:lvl6pPr marL="2743200" lvl="5" indent="-228600" algn="l">
              <a:lnSpc>
                <a:spcPct val="90000"/>
              </a:lnSpc>
              <a:spcBef>
                <a:spcPts val="1500"/>
              </a:spcBef>
              <a:spcAft>
                <a:spcPts val="0"/>
              </a:spcAft>
              <a:buClr>
                <a:schemeClr val="accent1"/>
              </a:buClr>
              <a:buSzPts val="1800"/>
              <a:buNone/>
              <a:defRPr/>
            </a:lvl6pPr>
            <a:lvl7pPr marL="3200400" lvl="6" indent="-228600" algn="l">
              <a:lnSpc>
                <a:spcPct val="90000"/>
              </a:lnSpc>
              <a:spcBef>
                <a:spcPts val="1500"/>
              </a:spcBef>
              <a:spcAft>
                <a:spcPts val="0"/>
              </a:spcAft>
              <a:buClr>
                <a:schemeClr val="accent1"/>
              </a:buClr>
              <a:buSzPts val="1800"/>
              <a:buNone/>
              <a:defRPr/>
            </a:lvl7pPr>
            <a:lvl8pPr marL="3657600" lvl="7" indent="-228600" algn="l">
              <a:lnSpc>
                <a:spcPct val="90000"/>
              </a:lnSpc>
              <a:spcBef>
                <a:spcPts val="1500"/>
              </a:spcBef>
              <a:spcAft>
                <a:spcPts val="0"/>
              </a:spcAft>
              <a:buClr>
                <a:schemeClr val="accent1"/>
              </a:buClr>
              <a:buSzPts val="1800"/>
              <a:buNone/>
              <a:defRPr/>
            </a:lvl8pPr>
            <a:lvl9pPr marL="4114800" lvl="8" indent="-228600" algn="l">
              <a:lnSpc>
                <a:spcPct val="90000"/>
              </a:lnSpc>
              <a:spcBef>
                <a:spcPts val="1500"/>
              </a:spcBef>
              <a:spcAft>
                <a:spcPts val="0"/>
              </a:spcAft>
              <a:buClr>
                <a:schemeClr val="accent1"/>
              </a:buClr>
              <a:buSzPts val="1800"/>
              <a:buNone/>
              <a:defRPr/>
            </a:lvl9pPr>
          </a:lstStyle>
          <a:p>
            <a:endParaRPr/>
          </a:p>
        </p:txBody>
      </p:sp>
      <p:sp>
        <p:nvSpPr>
          <p:cNvPr id="14" name="Google Shape;14;p49"/>
          <p:cNvSpPr txBox="1">
            <a:spLocks noGrp="1"/>
          </p:cNvSpPr>
          <p:nvPr>
            <p:ph type="sldNum" idx="12"/>
          </p:nvPr>
        </p:nvSpPr>
        <p:spPr>
          <a:xfrm>
            <a:off x="12836225" y="9393557"/>
            <a:ext cx="270175" cy="281937"/>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chemeClr val="accent1"/>
              </a:buClr>
              <a:buSzPts val="1200"/>
              <a:buFont typeface="Inter"/>
              <a:buNone/>
              <a:defRPr sz="1200" b="0" i="0" u="none" strike="noStrike" cap="none">
                <a:solidFill>
                  <a:schemeClr val="accent1"/>
                </a:solidFill>
                <a:latin typeface="Inter"/>
                <a:ea typeface="Inter"/>
                <a:cs typeface="Inter"/>
                <a:sym typeface="Inter"/>
              </a:defRPr>
            </a:lvl1pPr>
            <a:lvl2pPr marL="0" marR="0" lvl="1" indent="0" algn="r">
              <a:lnSpc>
                <a:spcPct val="100000"/>
              </a:lnSpc>
              <a:spcBef>
                <a:spcPts val="0"/>
              </a:spcBef>
              <a:spcAft>
                <a:spcPts val="0"/>
              </a:spcAft>
              <a:buClr>
                <a:schemeClr val="accent1"/>
              </a:buClr>
              <a:buSzPts val="1200"/>
              <a:buFont typeface="Inter"/>
              <a:buNone/>
              <a:defRPr sz="1200" b="0" i="0" u="none" strike="noStrike" cap="none">
                <a:solidFill>
                  <a:schemeClr val="accent1"/>
                </a:solidFill>
                <a:latin typeface="Inter"/>
                <a:ea typeface="Inter"/>
                <a:cs typeface="Inter"/>
                <a:sym typeface="Inter"/>
              </a:defRPr>
            </a:lvl2pPr>
            <a:lvl3pPr marL="0" marR="0" lvl="2" indent="0" algn="r">
              <a:lnSpc>
                <a:spcPct val="100000"/>
              </a:lnSpc>
              <a:spcBef>
                <a:spcPts val="0"/>
              </a:spcBef>
              <a:spcAft>
                <a:spcPts val="0"/>
              </a:spcAft>
              <a:buClr>
                <a:schemeClr val="accent1"/>
              </a:buClr>
              <a:buSzPts val="1200"/>
              <a:buFont typeface="Inter"/>
              <a:buNone/>
              <a:defRPr sz="1200" b="0" i="0" u="none" strike="noStrike" cap="none">
                <a:solidFill>
                  <a:schemeClr val="accent1"/>
                </a:solidFill>
                <a:latin typeface="Inter"/>
                <a:ea typeface="Inter"/>
                <a:cs typeface="Inter"/>
                <a:sym typeface="Inter"/>
              </a:defRPr>
            </a:lvl3pPr>
            <a:lvl4pPr marL="0" marR="0" lvl="3" indent="0" algn="r">
              <a:lnSpc>
                <a:spcPct val="100000"/>
              </a:lnSpc>
              <a:spcBef>
                <a:spcPts val="0"/>
              </a:spcBef>
              <a:spcAft>
                <a:spcPts val="0"/>
              </a:spcAft>
              <a:buClr>
                <a:schemeClr val="accent1"/>
              </a:buClr>
              <a:buSzPts val="1200"/>
              <a:buFont typeface="Inter"/>
              <a:buNone/>
              <a:defRPr sz="1200" b="0" i="0" u="none" strike="noStrike" cap="none">
                <a:solidFill>
                  <a:schemeClr val="accent1"/>
                </a:solidFill>
                <a:latin typeface="Inter"/>
                <a:ea typeface="Inter"/>
                <a:cs typeface="Inter"/>
                <a:sym typeface="Inter"/>
              </a:defRPr>
            </a:lvl4pPr>
            <a:lvl5pPr marL="0" marR="0" lvl="4" indent="0" algn="r">
              <a:lnSpc>
                <a:spcPct val="100000"/>
              </a:lnSpc>
              <a:spcBef>
                <a:spcPts val="0"/>
              </a:spcBef>
              <a:spcAft>
                <a:spcPts val="0"/>
              </a:spcAft>
              <a:buClr>
                <a:schemeClr val="accent1"/>
              </a:buClr>
              <a:buSzPts val="1200"/>
              <a:buFont typeface="Inter"/>
              <a:buNone/>
              <a:defRPr sz="1200" b="0" i="0" u="none" strike="noStrike" cap="none">
                <a:solidFill>
                  <a:schemeClr val="accent1"/>
                </a:solidFill>
                <a:latin typeface="Inter"/>
                <a:ea typeface="Inter"/>
                <a:cs typeface="Inter"/>
                <a:sym typeface="Inter"/>
              </a:defRPr>
            </a:lvl5pPr>
            <a:lvl6pPr marL="0" marR="0" lvl="5" indent="0" algn="r">
              <a:lnSpc>
                <a:spcPct val="100000"/>
              </a:lnSpc>
              <a:spcBef>
                <a:spcPts val="0"/>
              </a:spcBef>
              <a:spcAft>
                <a:spcPts val="0"/>
              </a:spcAft>
              <a:buClr>
                <a:schemeClr val="accent1"/>
              </a:buClr>
              <a:buSzPts val="1200"/>
              <a:buFont typeface="Inter"/>
              <a:buNone/>
              <a:defRPr sz="1200" b="0" i="0" u="none" strike="noStrike" cap="none">
                <a:solidFill>
                  <a:schemeClr val="accent1"/>
                </a:solidFill>
                <a:latin typeface="Inter"/>
                <a:ea typeface="Inter"/>
                <a:cs typeface="Inter"/>
                <a:sym typeface="Inter"/>
              </a:defRPr>
            </a:lvl6pPr>
            <a:lvl7pPr marL="0" marR="0" lvl="6" indent="0" algn="r">
              <a:lnSpc>
                <a:spcPct val="100000"/>
              </a:lnSpc>
              <a:spcBef>
                <a:spcPts val="0"/>
              </a:spcBef>
              <a:spcAft>
                <a:spcPts val="0"/>
              </a:spcAft>
              <a:buClr>
                <a:schemeClr val="accent1"/>
              </a:buClr>
              <a:buSzPts val="1200"/>
              <a:buFont typeface="Inter"/>
              <a:buNone/>
              <a:defRPr sz="1200" b="0" i="0" u="none" strike="noStrike" cap="none">
                <a:solidFill>
                  <a:schemeClr val="accent1"/>
                </a:solidFill>
                <a:latin typeface="Inter"/>
                <a:ea typeface="Inter"/>
                <a:cs typeface="Inter"/>
                <a:sym typeface="Inter"/>
              </a:defRPr>
            </a:lvl7pPr>
            <a:lvl8pPr marL="0" marR="0" lvl="7" indent="0" algn="r">
              <a:lnSpc>
                <a:spcPct val="100000"/>
              </a:lnSpc>
              <a:spcBef>
                <a:spcPts val="0"/>
              </a:spcBef>
              <a:spcAft>
                <a:spcPts val="0"/>
              </a:spcAft>
              <a:buClr>
                <a:schemeClr val="accent1"/>
              </a:buClr>
              <a:buSzPts val="1200"/>
              <a:buFont typeface="Inter"/>
              <a:buNone/>
              <a:defRPr sz="1200" b="0" i="0" u="none" strike="noStrike" cap="none">
                <a:solidFill>
                  <a:schemeClr val="accent1"/>
                </a:solidFill>
                <a:latin typeface="Inter"/>
                <a:ea typeface="Inter"/>
                <a:cs typeface="Inter"/>
                <a:sym typeface="Inter"/>
              </a:defRPr>
            </a:lvl8pPr>
            <a:lvl9pPr marL="0" marR="0" lvl="8" indent="0" algn="r">
              <a:lnSpc>
                <a:spcPct val="100000"/>
              </a:lnSpc>
              <a:spcBef>
                <a:spcPts val="0"/>
              </a:spcBef>
              <a:spcAft>
                <a:spcPts val="0"/>
              </a:spcAft>
              <a:buClr>
                <a:schemeClr val="accent1"/>
              </a:buClr>
              <a:buSzPts val="1200"/>
              <a:buFont typeface="Inter"/>
              <a:buNone/>
              <a:defRPr sz="1200" b="0" i="0" u="none" strike="noStrike" cap="none">
                <a:solidFill>
                  <a:schemeClr val="accen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94711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bg>
      <p:bgPr>
        <a:solidFill>
          <a:srgbClr val="FFFFFF"/>
        </a:solidFill>
        <a:effectLst/>
      </p:bgPr>
    </p:bg>
    <p:spTree>
      <p:nvGrpSpPr>
        <p:cNvPr id="1" name="Shape 15"/>
        <p:cNvGrpSpPr/>
        <p:nvPr/>
      </p:nvGrpSpPr>
      <p:grpSpPr>
        <a:xfrm>
          <a:off x="0" y="0"/>
          <a:ext cx="0" cy="0"/>
          <a:chOff x="0" y="0"/>
          <a:chExt cx="0" cy="0"/>
        </a:xfrm>
      </p:grpSpPr>
      <p:sp>
        <p:nvSpPr>
          <p:cNvPr id="16" name="Google Shape;16;p50"/>
          <p:cNvSpPr txBox="1">
            <a:spLocks noGrp="1"/>
          </p:cNvSpPr>
          <p:nvPr>
            <p:ph type="sldNum" idx="12"/>
          </p:nvPr>
        </p:nvSpPr>
        <p:spPr>
          <a:xfrm>
            <a:off x="9139101" y="9787345"/>
            <a:ext cx="389004" cy="364671"/>
          </a:xfrm>
          <a:prstGeom prst="rect">
            <a:avLst/>
          </a:prstGeom>
          <a:noFill/>
          <a:ln>
            <a:noFill/>
          </a:ln>
        </p:spPr>
        <p:txBody>
          <a:bodyPr spcFirstLastPara="1" wrap="square" lIns="48975" tIns="48975" rIns="48975" bIns="48975" anchor="t" anchorCtr="0">
            <a:spAutoFit/>
          </a:bodyPr>
          <a:lstStyle>
            <a:lvl1pPr marL="0" marR="0" lvl="0" indent="0" algn="l">
              <a:lnSpc>
                <a:spcPct val="100000"/>
              </a:lnSpc>
              <a:spcBef>
                <a:spcPts val="0"/>
              </a:spcBef>
              <a:spcAft>
                <a:spcPts val="0"/>
              </a:spcAft>
              <a:buClr>
                <a:srgbClr val="FFFFFF"/>
              </a:buClr>
              <a:buSzPts val="1800"/>
              <a:buFont typeface="Inter"/>
              <a:buNone/>
              <a:defRPr sz="1800" b="1" i="0" u="none" strike="noStrike" cap="none">
                <a:solidFill>
                  <a:srgbClr val="FFFFFF"/>
                </a:solidFill>
                <a:latin typeface="Inter"/>
                <a:ea typeface="Inter"/>
                <a:cs typeface="Inter"/>
                <a:sym typeface="Inter"/>
              </a:defRPr>
            </a:lvl1pPr>
            <a:lvl2pPr marL="0" marR="0" lvl="1" indent="0" algn="l">
              <a:lnSpc>
                <a:spcPct val="100000"/>
              </a:lnSpc>
              <a:spcBef>
                <a:spcPts val="0"/>
              </a:spcBef>
              <a:spcAft>
                <a:spcPts val="0"/>
              </a:spcAft>
              <a:buClr>
                <a:srgbClr val="FFFFFF"/>
              </a:buClr>
              <a:buSzPts val="1800"/>
              <a:buFont typeface="Inter"/>
              <a:buNone/>
              <a:defRPr sz="1800" b="1" i="0" u="none" strike="noStrike" cap="none">
                <a:solidFill>
                  <a:srgbClr val="FFFFFF"/>
                </a:solidFill>
                <a:latin typeface="Inter"/>
                <a:ea typeface="Inter"/>
                <a:cs typeface="Inter"/>
                <a:sym typeface="Inter"/>
              </a:defRPr>
            </a:lvl2pPr>
            <a:lvl3pPr marL="0" marR="0" lvl="2" indent="0" algn="l">
              <a:lnSpc>
                <a:spcPct val="100000"/>
              </a:lnSpc>
              <a:spcBef>
                <a:spcPts val="0"/>
              </a:spcBef>
              <a:spcAft>
                <a:spcPts val="0"/>
              </a:spcAft>
              <a:buClr>
                <a:srgbClr val="FFFFFF"/>
              </a:buClr>
              <a:buSzPts val="1800"/>
              <a:buFont typeface="Inter"/>
              <a:buNone/>
              <a:defRPr sz="1800" b="1" i="0" u="none" strike="noStrike" cap="none">
                <a:solidFill>
                  <a:srgbClr val="FFFFFF"/>
                </a:solidFill>
                <a:latin typeface="Inter"/>
                <a:ea typeface="Inter"/>
                <a:cs typeface="Inter"/>
                <a:sym typeface="Inter"/>
              </a:defRPr>
            </a:lvl3pPr>
            <a:lvl4pPr marL="0" marR="0" lvl="3" indent="0" algn="l">
              <a:lnSpc>
                <a:spcPct val="100000"/>
              </a:lnSpc>
              <a:spcBef>
                <a:spcPts val="0"/>
              </a:spcBef>
              <a:spcAft>
                <a:spcPts val="0"/>
              </a:spcAft>
              <a:buClr>
                <a:srgbClr val="FFFFFF"/>
              </a:buClr>
              <a:buSzPts val="1800"/>
              <a:buFont typeface="Inter"/>
              <a:buNone/>
              <a:defRPr sz="1800" b="1" i="0" u="none" strike="noStrike" cap="none">
                <a:solidFill>
                  <a:srgbClr val="FFFFFF"/>
                </a:solidFill>
                <a:latin typeface="Inter"/>
                <a:ea typeface="Inter"/>
                <a:cs typeface="Inter"/>
                <a:sym typeface="Inter"/>
              </a:defRPr>
            </a:lvl4pPr>
            <a:lvl5pPr marL="0" marR="0" lvl="4" indent="0" algn="l">
              <a:lnSpc>
                <a:spcPct val="100000"/>
              </a:lnSpc>
              <a:spcBef>
                <a:spcPts val="0"/>
              </a:spcBef>
              <a:spcAft>
                <a:spcPts val="0"/>
              </a:spcAft>
              <a:buClr>
                <a:srgbClr val="FFFFFF"/>
              </a:buClr>
              <a:buSzPts val="1800"/>
              <a:buFont typeface="Inter"/>
              <a:buNone/>
              <a:defRPr sz="1800" b="1" i="0" u="none" strike="noStrike" cap="none">
                <a:solidFill>
                  <a:srgbClr val="FFFFFF"/>
                </a:solidFill>
                <a:latin typeface="Inter"/>
                <a:ea typeface="Inter"/>
                <a:cs typeface="Inter"/>
                <a:sym typeface="Inter"/>
              </a:defRPr>
            </a:lvl5pPr>
            <a:lvl6pPr marL="0" marR="0" lvl="5" indent="0" algn="l">
              <a:lnSpc>
                <a:spcPct val="100000"/>
              </a:lnSpc>
              <a:spcBef>
                <a:spcPts val="0"/>
              </a:spcBef>
              <a:spcAft>
                <a:spcPts val="0"/>
              </a:spcAft>
              <a:buClr>
                <a:srgbClr val="FFFFFF"/>
              </a:buClr>
              <a:buSzPts val="1800"/>
              <a:buFont typeface="Inter"/>
              <a:buNone/>
              <a:defRPr sz="1800" b="1" i="0" u="none" strike="noStrike" cap="none">
                <a:solidFill>
                  <a:srgbClr val="FFFFFF"/>
                </a:solidFill>
                <a:latin typeface="Inter"/>
                <a:ea typeface="Inter"/>
                <a:cs typeface="Inter"/>
                <a:sym typeface="Inter"/>
              </a:defRPr>
            </a:lvl6pPr>
            <a:lvl7pPr marL="0" marR="0" lvl="6" indent="0" algn="l">
              <a:lnSpc>
                <a:spcPct val="100000"/>
              </a:lnSpc>
              <a:spcBef>
                <a:spcPts val="0"/>
              </a:spcBef>
              <a:spcAft>
                <a:spcPts val="0"/>
              </a:spcAft>
              <a:buClr>
                <a:srgbClr val="FFFFFF"/>
              </a:buClr>
              <a:buSzPts val="1800"/>
              <a:buFont typeface="Inter"/>
              <a:buNone/>
              <a:defRPr sz="1800" b="1" i="0" u="none" strike="noStrike" cap="none">
                <a:solidFill>
                  <a:srgbClr val="FFFFFF"/>
                </a:solidFill>
                <a:latin typeface="Inter"/>
                <a:ea typeface="Inter"/>
                <a:cs typeface="Inter"/>
                <a:sym typeface="Inter"/>
              </a:defRPr>
            </a:lvl7pPr>
            <a:lvl8pPr marL="0" marR="0" lvl="7" indent="0" algn="l">
              <a:lnSpc>
                <a:spcPct val="100000"/>
              </a:lnSpc>
              <a:spcBef>
                <a:spcPts val="0"/>
              </a:spcBef>
              <a:spcAft>
                <a:spcPts val="0"/>
              </a:spcAft>
              <a:buClr>
                <a:srgbClr val="FFFFFF"/>
              </a:buClr>
              <a:buSzPts val="1800"/>
              <a:buFont typeface="Inter"/>
              <a:buNone/>
              <a:defRPr sz="1800" b="1" i="0" u="none" strike="noStrike" cap="none">
                <a:solidFill>
                  <a:srgbClr val="FFFFFF"/>
                </a:solidFill>
                <a:latin typeface="Inter"/>
                <a:ea typeface="Inter"/>
                <a:cs typeface="Inter"/>
                <a:sym typeface="Inter"/>
              </a:defRPr>
            </a:lvl8pPr>
            <a:lvl9pPr marL="0" marR="0" lvl="8" indent="0" algn="l">
              <a:lnSpc>
                <a:spcPct val="100000"/>
              </a:lnSpc>
              <a:spcBef>
                <a:spcPts val="0"/>
              </a:spcBef>
              <a:spcAft>
                <a:spcPts val="0"/>
              </a:spcAft>
              <a:buClr>
                <a:srgbClr val="FFFFFF"/>
              </a:buClr>
              <a:buSzPts val="1800"/>
              <a:buFont typeface="Inter"/>
              <a:buNone/>
              <a:defRPr sz="1800" b="1" i="0" u="none" strike="noStrike" cap="none">
                <a:solidFill>
                  <a:srgbClr val="FFFFFF"/>
                </a:solidFill>
                <a:latin typeface="Inter"/>
                <a:ea typeface="Inter"/>
                <a:cs typeface="Inter"/>
                <a:sym typeface="Inter"/>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65496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82D8-9208-9DE2-7FE4-60EE23956903}"/>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C6D65316-82FE-8E04-4052-BA18D58706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EDEF9481-D8F9-607B-15D9-39D41C730130}"/>
              </a:ext>
            </a:extLst>
          </p:cNvPr>
          <p:cNvSpPr>
            <a:spLocks noGrp="1"/>
          </p:cNvSpPr>
          <p:nvPr>
            <p:ph type="dt" sz="half" idx="10"/>
          </p:nvPr>
        </p:nvSpPr>
        <p:spPr/>
        <p:txBody>
          <a:bodyPr/>
          <a:lstStyle/>
          <a:p>
            <a:fld id="{E689456D-BD7D-49D4-BBA6-073C0DB090BF}" type="datetimeFigureOut">
              <a:rPr lang="lt-LT" smtClean="0"/>
              <a:t>2025-08-21</a:t>
            </a:fld>
            <a:endParaRPr lang="lt-LT"/>
          </a:p>
        </p:txBody>
      </p:sp>
      <p:sp>
        <p:nvSpPr>
          <p:cNvPr id="5" name="Footer Placeholder 4">
            <a:extLst>
              <a:ext uri="{FF2B5EF4-FFF2-40B4-BE49-F238E27FC236}">
                <a16:creationId xmlns:a16="http://schemas.microsoft.com/office/drawing/2014/main" id="{35FBAF66-5238-43C7-C497-1E68EC86C23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7A262EE0-D30B-B914-7D32-93DCAD04CBDC}"/>
              </a:ext>
            </a:extLst>
          </p:cNvPr>
          <p:cNvSpPr>
            <a:spLocks noGrp="1"/>
          </p:cNvSpPr>
          <p:nvPr>
            <p:ph type="sldNum" sz="quarter" idx="12"/>
          </p:nvPr>
        </p:nvSpPr>
        <p:spPr/>
        <p:txBody>
          <a:bodyPr/>
          <a:lstStyle/>
          <a:p>
            <a:fld id="{0D57566A-A215-457A-8CB7-4C747909453F}" type="slidenum">
              <a:rPr lang="lt-LT" smtClean="0"/>
              <a:t>‹#›</a:t>
            </a:fld>
            <a:endParaRPr lang="lt-LT"/>
          </a:p>
        </p:txBody>
      </p:sp>
    </p:spTree>
    <p:extLst>
      <p:ext uri="{BB962C8B-B14F-4D97-AF65-F5344CB8AC3E}">
        <p14:creationId xmlns:p14="http://schemas.microsoft.com/office/powerpoint/2010/main" val="1035358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69E9-1CD8-B2E4-DF63-B70FC7B4832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lt-LT"/>
          </a:p>
        </p:txBody>
      </p:sp>
      <p:sp>
        <p:nvSpPr>
          <p:cNvPr id="3" name="Subtitle 2">
            <a:extLst>
              <a:ext uri="{FF2B5EF4-FFF2-40B4-BE49-F238E27FC236}">
                <a16:creationId xmlns:a16="http://schemas.microsoft.com/office/drawing/2014/main" id="{059EA0F9-82A9-F671-2D1A-B020DBC3119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B84041BB-12A5-4A21-2DE0-2FDAE980F20B}"/>
              </a:ext>
            </a:extLst>
          </p:cNvPr>
          <p:cNvSpPr>
            <a:spLocks noGrp="1"/>
          </p:cNvSpPr>
          <p:nvPr>
            <p:ph type="dt" sz="half" idx="10"/>
          </p:nvPr>
        </p:nvSpPr>
        <p:spPr/>
        <p:txBody>
          <a:bodyPr/>
          <a:lstStyle/>
          <a:p>
            <a:fld id="{E689456D-BD7D-49D4-BBA6-073C0DB090BF}" type="datetimeFigureOut">
              <a:rPr lang="lt-LT" smtClean="0"/>
              <a:t>2025-08-21</a:t>
            </a:fld>
            <a:endParaRPr lang="lt-LT"/>
          </a:p>
        </p:txBody>
      </p:sp>
      <p:sp>
        <p:nvSpPr>
          <p:cNvPr id="5" name="Footer Placeholder 4">
            <a:extLst>
              <a:ext uri="{FF2B5EF4-FFF2-40B4-BE49-F238E27FC236}">
                <a16:creationId xmlns:a16="http://schemas.microsoft.com/office/drawing/2014/main" id="{C0A06975-1BF6-2A0C-4D23-AF11E7AEA88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7FE8285F-614E-5974-1E79-A8DB8472C335}"/>
              </a:ext>
            </a:extLst>
          </p:cNvPr>
          <p:cNvSpPr>
            <a:spLocks noGrp="1"/>
          </p:cNvSpPr>
          <p:nvPr>
            <p:ph type="sldNum" sz="quarter" idx="12"/>
          </p:nvPr>
        </p:nvSpPr>
        <p:spPr/>
        <p:txBody>
          <a:bodyPr/>
          <a:lstStyle/>
          <a:p>
            <a:fld id="{0D57566A-A215-457A-8CB7-4C747909453F}" type="slidenum">
              <a:rPr lang="lt-LT" smtClean="0"/>
              <a:t>‹#›</a:t>
            </a:fld>
            <a:endParaRPr lang="lt-LT"/>
          </a:p>
        </p:txBody>
      </p:sp>
    </p:spTree>
    <p:extLst>
      <p:ext uri="{BB962C8B-B14F-4D97-AF65-F5344CB8AC3E}">
        <p14:creationId xmlns:p14="http://schemas.microsoft.com/office/powerpoint/2010/main" val="165891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lture_Bendras">
    <p:spTree>
      <p:nvGrpSpPr>
        <p:cNvPr id="1" name=""/>
        <p:cNvGrpSpPr/>
        <p:nvPr/>
      </p:nvGrpSpPr>
      <p:grpSpPr>
        <a:xfrm>
          <a:off x="0" y="0"/>
          <a:ext cx="0" cy="0"/>
          <a:chOff x="0" y="0"/>
          <a:chExt cx="0" cy="0"/>
        </a:xfrm>
      </p:grpSpPr>
      <p:sp>
        <p:nvSpPr>
          <p:cNvPr id="12" name="Graphic 7">
            <a:extLst>
              <a:ext uri="{FF2B5EF4-FFF2-40B4-BE49-F238E27FC236}">
                <a16:creationId xmlns:a16="http://schemas.microsoft.com/office/drawing/2014/main" id="{0428F85E-FEAB-F14B-87FC-98A05C1F726F}"/>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chemeClr val="accent4"/>
          </a:solidFill>
          <a:ln w="12700">
            <a:miter lim="400000"/>
          </a:ln>
        </p:spPr>
        <p:txBody>
          <a:bodyPr lIns="45718" tIns="45718" rIns="45718" bIns="45718" anchor="ctr"/>
          <a:lstStyle/>
          <a:p>
            <a:pPr>
              <a:defRPr>
                <a:latin typeface="+mj-lt"/>
                <a:ea typeface="+mj-ea"/>
                <a:cs typeface="+mj-cs"/>
                <a:sym typeface="Inter Regular"/>
              </a:defRPr>
            </a:pPr>
            <a:endParaRPr/>
          </a:p>
        </p:txBody>
      </p:sp>
      <p:pic>
        <p:nvPicPr>
          <p:cNvPr id="13" name="Graphic 4" descr="Graphic 4">
            <a:extLst>
              <a:ext uri="{FF2B5EF4-FFF2-40B4-BE49-F238E27FC236}">
                <a16:creationId xmlns:a16="http://schemas.microsoft.com/office/drawing/2014/main" id="{B9347706-8258-724F-BF6B-1B7DBA36641E}"/>
              </a:ext>
            </a:extLst>
          </p:cNvPr>
          <p:cNvPicPr>
            <a:picLocks noChangeAspect="1"/>
          </p:cNvPicPr>
          <p:nvPr userDrawn="1"/>
        </p:nvPicPr>
        <p:blipFill>
          <a:blip r:embed="rId2"/>
          <a:stretch>
            <a:fillRect/>
          </a:stretch>
        </p:blipFill>
        <p:spPr>
          <a:xfrm>
            <a:off x="1079500" y="7777455"/>
            <a:ext cx="7848600" cy="1434807"/>
          </a:xfrm>
          <a:prstGeom prst="rect">
            <a:avLst/>
          </a:prstGeom>
          <a:ln w="12700">
            <a:miter lim="400000"/>
          </a:ln>
        </p:spPr>
      </p:pic>
      <p:sp>
        <p:nvSpPr>
          <p:cNvPr id="14" name="Title Text">
            <a:extLst>
              <a:ext uri="{FF2B5EF4-FFF2-40B4-BE49-F238E27FC236}">
                <a16:creationId xmlns:a16="http://schemas.microsoft.com/office/drawing/2014/main" id="{D1D092FB-F391-9F48-8A10-4749ACFBA110}"/>
              </a:ext>
            </a:extLst>
          </p:cNvPr>
          <p:cNvSpPr txBox="1">
            <a:spLocks noGrp="1"/>
          </p:cNvSpPr>
          <p:nvPr>
            <p:ph type="title" hasCustomPrompt="1"/>
          </p:nvPr>
        </p:nvSpPr>
        <p:spPr>
          <a:xfrm>
            <a:off x="1445062" y="2872008"/>
            <a:ext cx="7122676" cy="3112048"/>
          </a:xfrm>
          <a:prstGeom prst="rect">
            <a:avLst/>
          </a:prstGeom>
        </p:spPr>
        <p:txBody>
          <a:bodyPr anchor="t">
            <a:normAutofit/>
          </a:bodyPr>
          <a:lstStyle>
            <a:lvl1pPr>
              <a:defRPr sz="6000" b="1">
                <a:solidFill>
                  <a:srgbClr val="FFFFFF"/>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5" name="Body Level One…">
            <a:extLst>
              <a:ext uri="{FF2B5EF4-FFF2-40B4-BE49-F238E27FC236}">
                <a16:creationId xmlns:a16="http://schemas.microsoft.com/office/drawing/2014/main" id="{19AF8CF7-4068-0241-A850-94BE8E6E2F50}"/>
              </a:ext>
            </a:extLst>
          </p:cNvPr>
          <p:cNvSpPr txBox="1">
            <a:spLocks noGrp="1"/>
          </p:cNvSpPr>
          <p:nvPr>
            <p:ph type="body" sz="quarter" idx="1" hasCustomPrompt="1"/>
          </p:nvPr>
        </p:nvSpPr>
        <p:spPr>
          <a:xfrm>
            <a:off x="1445062" y="6371616"/>
            <a:ext cx="7122675" cy="683877"/>
          </a:xfrm>
          <a:prstGeom prst="rect">
            <a:avLst/>
          </a:prstGeom>
        </p:spPr>
        <p:txBody>
          <a:bodyPr/>
          <a:lstStyle>
            <a:lvl1pPr>
              <a:defRPr sz="2000">
                <a:solidFill>
                  <a:srgbClr val="FFFFFF"/>
                </a:solidFill>
              </a:defRPr>
            </a:lvl1pPr>
            <a:lvl2pPr>
              <a:defRPr sz="2000"/>
            </a:lvl2pPr>
            <a:lvl3pPr>
              <a:defRPr sz="2000"/>
            </a:lvl3pPr>
            <a:lvl4pPr>
              <a:defRPr sz="2000"/>
            </a:lvl4pPr>
            <a:lvl5pPr>
              <a:defRPr sz="2000"/>
            </a:lvl5pPr>
          </a:lstStyle>
          <a:p>
            <a:r>
              <a:rPr lang="lt-LT"/>
              <a:t>Pastraipos tekstas</a:t>
            </a:r>
          </a:p>
        </p:txBody>
      </p:sp>
      <p:sp>
        <p:nvSpPr>
          <p:cNvPr id="16" name="Picture Placeholder 15">
            <a:extLst>
              <a:ext uri="{FF2B5EF4-FFF2-40B4-BE49-F238E27FC236}">
                <a16:creationId xmlns:a16="http://schemas.microsoft.com/office/drawing/2014/main" id="{BC50CFF9-56DB-7046-9132-B3D0D1A3EFF0}"/>
              </a:ext>
            </a:extLst>
          </p:cNvPr>
          <p:cNvSpPr>
            <a:spLocks noGrp="1"/>
          </p:cNvSpPr>
          <p:nvPr>
            <p:ph type="pic" sz="quarter" idx="21" hasCustomPrompt="1"/>
          </p:nvPr>
        </p:nvSpPr>
        <p:spPr>
          <a:xfrm>
            <a:off x="1445062"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sp>
        <p:nvSpPr>
          <p:cNvPr id="18" name="Picture Placeholder 15">
            <a:extLst>
              <a:ext uri="{FF2B5EF4-FFF2-40B4-BE49-F238E27FC236}">
                <a16:creationId xmlns:a16="http://schemas.microsoft.com/office/drawing/2014/main" id="{70B5C89A-54E2-1B4F-98BD-58BB36E1DD85}"/>
              </a:ext>
            </a:extLst>
          </p:cNvPr>
          <p:cNvSpPr>
            <a:spLocks noGrp="1"/>
          </p:cNvSpPr>
          <p:nvPr>
            <p:ph type="pic" sz="quarter" idx="22" hasCustomPrompt="1"/>
          </p:nvPr>
        </p:nvSpPr>
        <p:spPr>
          <a:xfrm>
            <a:off x="5283416"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pic>
        <p:nvPicPr>
          <p:cNvPr id="19" name="Picture 15" descr="Picture 15">
            <a:extLst>
              <a:ext uri="{FF2B5EF4-FFF2-40B4-BE49-F238E27FC236}">
                <a16:creationId xmlns:a16="http://schemas.microsoft.com/office/drawing/2014/main" id="{82117FEE-491E-9F4E-967F-05091315C7B9}"/>
              </a:ext>
            </a:extLst>
          </p:cNvPr>
          <p:cNvPicPr>
            <a:picLocks noChangeAspect="1"/>
          </p:cNvPicPr>
          <p:nvPr userDrawn="1"/>
        </p:nvPicPr>
        <p:blipFill>
          <a:blip r:embed="rId3"/>
          <a:stretch>
            <a:fillRect/>
          </a:stretch>
        </p:blipFill>
        <p:spPr>
          <a:xfrm>
            <a:off x="922044" y="534988"/>
            <a:ext cx="2610867" cy="1891934"/>
          </a:xfrm>
          <a:prstGeom prst="rect">
            <a:avLst/>
          </a:prstGeom>
          <a:ln w="12700">
            <a:miter lim="400000"/>
          </a:ln>
        </p:spPr>
      </p:pic>
    </p:spTree>
    <p:extLst>
      <p:ext uri="{BB962C8B-B14F-4D97-AF65-F5344CB8AC3E}">
        <p14:creationId xmlns:p14="http://schemas.microsoft.com/office/powerpoint/2010/main" val="165527416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lture_Bendras">
    <p:spTree>
      <p:nvGrpSpPr>
        <p:cNvPr id="1" name=""/>
        <p:cNvGrpSpPr/>
        <p:nvPr/>
      </p:nvGrpSpPr>
      <p:grpSpPr>
        <a:xfrm>
          <a:off x="0" y="0"/>
          <a:ext cx="0" cy="0"/>
          <a:chOff x="0" y="0"/>
          <a:chExt cx="0" cy="0"/>
        </a:xfrm>
      </p:grpSpPr>
      <p:sp>
        <p:nvSpPr>
          <p:cNvPr id="12" name="Graphic 7">
            <a:extLst>
              <a:ext uri="{FF2B5EF4-FFF2-40B4-BE49-F238E27FC236}">
                <a16:creationId xmlns:a16="http://schemas.microsoft.com/office/drawing/2014/main" id="{0428F85E-FEAB-F14B-87FC-98A05C1F726F}"/>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chemeClr val="accent4"/>
          </a:solidFill>
          <a:ln w="12700">
            <a:miter lim="400000"/>
          </a:ln>
        </p:spPr>
        <p:txBody>
          <a:bodyPr lIns="45718" tIns="45718" rIns="45718" bIns="45718" anchor="ctr"/>
          <a:lstStyle/>
          <a:p>
            <a:pPr>
              <a:defRPr>
                <a:latin typeface="+mj-lt"/>
                <a:ea typeface="+mj-ea"/>
                <a:cs typeface="+mj-cs"/>
                <a:sym typeface="Inter Regular"/>
              </a:defRPr>
            </a:pPr>
            <a:endParaRPr/>
          </a:p>
        </p:txBody>
      </p:sp>
      <p:pic>
        <p:nvPicPr>
          <p:cNvPr id="13" name="Graphic 4" descr="Graphic 4">
            <a:extLst>
              <a:ext uri="{FF2B5EF4-FFF2-40B4-BE49-F238E27FC236}">
                <a16:creationId xmlns:a16="http://schemas.microsoft.com/office/drawing/2014/main" id="{B9347706-8258-724F-BF6B-1B7DBA36641E}"/>
              </a:ext>
            </a:extLst>
          </p:cNvPr>
          <p:cNvPicPr>
            <a:picLocks noChangeAspect="1"/>
          </p:cNvPicPr>
          <p:nvPr userDrawn="1"/>
        </p:nvPicPr>
        <p:blipFill>
          <a:blip r:embed="rId2"/>
          <a:stretch>
            <a:fillRect/>
          </a:stretch>
        </p:blipFill>
        <p:spPr>
          <a:xfrm>
            <a:off x="1079500" y="7777455"/>
            <a:ext cx="7848600" cy="1434807"/>
          </a:xfrm>
          <a:prstGeom prst="rect">
            <a:avLst/>
          </a:prstGeom>
          <a:ln w="12700">
            <a:miter lim="400000"/>
          </a:ln>
        </p:spPr>
      </p:pic>
      <p:sp>
        <p:nvSpPr>
          <p:cNvPr id="14" name="Title Text">
            <a:extLst>
              <a:ext uri="{FF2B5EF4-FFF2-40B4-BE49-F238E27FC236}">
                <a16:creationId xmlns:a16="http://schemas.microsoft.com/office/drawing/2014/main" id="{D1D092FB-F391-9F48-8A10-4749ACFBA110}"/>
              </a:ext>
            </a:extLst>
          </p:cNvPr>
          <p:cNvSpPr txBox="1">
            <a:spLocks noGrp="1"/>
          </p:cNvSpPr>
          <p:nvPr>
            <p:ph type="title" hasCustomPrompt="1"/>
          </p:nvPr>
        </p:nvSpPr>
        <p:spPr>
          <a:xfrm>
            <a:off x="1445062" y="2872008"/>
            <a:ext cx="7122676" cy="3112048"/>
          </a:xfrm>
          <a:prstGeom prst="rect">
            <a:avLst/>
          </a:prstGeom>
        </p:spPr>
        <p:txBody>
          <a:bodyPr anchor="t">
            <a:normAutofit/>
          </a:bodyPr>
          <a:lstStyle>
            <a:lvl1pPr>
              <a:defRPr sz="6000" b="1">
                <a:solidFill>
                  <a:srgbClr val="FFFFFF"/>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5" name="Body Level One…">
            <a:extLst>
              <a:ext uri="{FF2B5EF4-FFF2-40B4-BE49-F238E27FC236}">
                <a16:creationId xmlns:a16="http://schemas.microsoft.com/office/drawing/2014/main" id="{19AF8CF7-4068-0241-A850-94BE8E6E2F50}"/>
              </a:ext>
            </a:extLst>
          </p:cNvPr>
          <p:cNvSpPr txBox="1">
            <a:spLocks noGrp="1"/>
          </p:cNvSpPr>
          <p:nvPr>
            <p:ph type="body" sz="quarter" idx="1" hasCustomPrompt="1"/>
          </p:nvPr>
        </p:nvSpPr>
        <p:spPr>
          <a:xfrm>
            <a:off x="1445062" y="6371616"/>
            <a:ext cx="7122675" cy="683877"/>
          </a:xfrm>
          <a:prstGeom prst="rect">
            <a:avLst/>
          </a:prstGeom>
        </p:spPr>
        <p:txBody>
          <a:bodyPr/>
          <a:lstStyle>
            <a:lvl1pPr>
              <a:defRPr sz="2000">
                <a:solidFill>
                  <a:srgbClr val="FFFFFF"/>
                </a:solidFill>
              </a:defRPr>
            </a:lvl1pPr>
            <a:lvl2pPr>
              <a:defRPr sz="2000"/>
            </a:lvl2pPr>
            <a:lvl3pPr>
              <a:defRPr sz="2000"/>
            </a:lvl3pPr>
            <a:lvl4pPr>
              <a:defRPr sz="2000"/>
            </a:lvl4pPr>
            <a:lvl5pPr>
              <a:defRPr sz="2000"/>
            </a:lvl5pPr>
          </a:lstStyle>
          <a:p>
            <a:r>
              <a:rPr lang="lt-LT"/>
              <a:t>Pastraipos tekstas</a:t>
            </a:r>
          </a:p>
        </p:txBody>
      </p:sp>
      <p:sp>
        <p:nvSpPr>
          <p:cNvPr id="16" name="Picture Placeholder 15">
            <a:extLst>
              <a:ext uri="{FF2B5EF4-FFF2-40B4-BE49-F238E27FC236}">
                <a16:creationId xmlns:a16="http://schemas.microsoft.com/office/drawing/2014/main" id="{BC50CFF9-56DB-7046-9132-B3D0D1A3EFF0}"/>
              </a:ext>
            </a:extLst>
          </p:cNvPr>
          <p:cNvSpPr>
            <a:spLocks noGrp="1"/>
          </p:cNvSpPr>
          <p:nvPr>
            <p:ph type="pic" sz="quarter" idx="21" hasCustomPrompt="1"/>
          </p:nvPr>
        </p:nvSpPr>
        <p:spPr>
          <a:xfrm>
            <a:off x="1445062"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sp>
        <p:nvSpPr>
          <p:cNvPr id="18" name="Picture Placeholder 15">
            <a:extLst>
              <a:ext uri="{FF2B5EF4-FFF2-40B4-BE49-F238E27FC236}">
                <a16:creationId xmlns:a16="http://schemas.microsoft.com/office/drawing/2014/main" id="{70B5C89A-54E2-1B4F-98BD-58BB36E1DD85}"/>
              </a:ext>
            </a:extLst>
          </p:cNvPr>
          <p:cNvSpPr>
            <a:spLocks noGrp="1"/>
          </p:cNvSpPr>
          <p:nvPr>
            <p:ph type="pic" sz="quarter" idx="22" hasCustomPrompt="1"/>
          </p:nvPr>
        </p:nvSpPr>
        <p:spPr>
          <a:xfrm>
            <a:off x="5283416"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pic>
        <p:nvPicPr>
          <p:cNvPr id="11" name="Picture 13" descr="Picture 13">
            <a:extLst>
              <a:ext uri="{FF2B5EF4-FFF2-40B4-BE49-F238E27FC236}">
                <a16:creationId xmlns:a16="http://schemas.microsoft.com/office/drawing/2014/main" id="{109DDC3F-487D-CD48-ABEE-EA9594E2533B}"/>
              </a:ext>
            </a:extLst>
          </p:cNvPr>
          <p:cNvPicPr>
            <a:picLocks noChangeAspect="1"/>
          </p:cNvPicPr>
          <p:nvPr userDrawn="1"/>
        </p:nvPicPr>
        <p:blipFill>
          <a:blip r:embed="rId3"/>
          <a:stretch>
            <a:fillRect/>
          </a:stretch>
        </p:blipFill>
        <p:spPr>
          <a:xfrm>
            <a:off x="920466" y="534988"/>
            <a:ext cx="2612445" cy="1891934"/>
          </a:xfrm>
          <a:prstGeom prst="rect">
            <a:avLst/>
          </a:prstGeom>
          <a:ln w="12700">
            <a:miter lim="400000"/>
          </a:ln>
        </p:spPr>
      </p:pic>
    </p:spTree>
    <p:extLst>
      <p:ext uri="{BB962C8B-B14F-4D97-AF65-F5344CB8AC3E}">
        <p14:creationId xmlns:p14="http://schemas.microsoft.com/office/powerpoint/2010/main" val="159304141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fe_Bendras">
    <p:spTree>
      <p:nvGrpSpPr>
        <p:cNvPr id="1" name=""/>
        <p:cNvGrpSpPr/>
        <p:nvPr/>
      </p:nvGrpSpPr>
      <p:grpSpPr>
        <a:xfrm>
          <a:off x="0" y="0"/>
          <a:ext cx="0" cy="0"/>
          <a:chOff x="0" y="0"/>
          <a:chExt cx="0" cy="0"/>
        </a:xfrm>
      </p:grpSpPr>
      <p:sp>
        <p:nvSpPr>
          <p:cNvPr id="12" name="Graphic 7">
            <a:extLst>
              <a:ext uri="{FF2B5EF4-FFF2-40B4-BE49-F238E27FC236}">
                <a16:creationId xmlns:a16="http://schemas.microsoft.com/office/drawing/2014/main" id="{77B58E46-5FCA-E840-BE01-BD9E1DDA0733}"/>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chemeClr val="accent5"/>
          </a:solidFill>
          <a:ln w="12700">
            <a:miter lim="400000"/>
          </a:ln>
        </p:spPr>
        <p:txBody>
          <a:bodyPr lIns="45718" tIns="45718" rIns="45718" bIns="45718" anchor="ctr"/>
          <a:lstStyle/>
          <a:p>
            <a:pPr>
              <a:defRPr>
                <a:latin typeface="+mj-lt"/>
                <a:ea typeface="+mj-ea"/>
                <a:cs typeface="+mj-cs"/>
                <a:sym typeface="Inter Regular"/>
              </a:defRPr>
            </a:pPr>
            <a:endParaRPr/>
          </a:p>
        </p:txBody>
      </p:sp>
      <p:pic>
        <p:nvPicPr>
          <p:cNvPr id="13" name="Graphic 4" descr="Graphic 4">
            <a:extLst>
              <a:ext uri="{FF2B5EF4-FFF2-40B4-BE49-F238E27FC236}">
                <a16:creationId xmlns:a16="http://schemas.microsoft.com/office/drawing/2014/main" id="{0CA6D5F5-CA88-D64E-9D07-5D21BDD4BB57}"/>
              </a:ext>
            </a:extLst>
          </p:cNvPr>
          <p:cNvPicPr>
            <a:picLocks noChangeAspect="1"/>
          </p:cNvPicPr>
          <p:nvPr userDrawn="1"/>
        </p:nvPicPr>
        <p:blipFill>
          <a:blip r:embed="rId2"/>
          <a:stretch>
            <a:fillRect/>
          </a:stretch>
        </p:blipFill>
        <p:spPr>
          <a:xfrm>
            <a:off x="1079500" y="7777455"/>
            <a:ext cx="7848600" cy="1434807"/>
          </a:xfrm>
          <a:prstGeom prst="rect">
            <a:avLst/>
          </a:prstGeom>
          <a:ln w="12700">
            <a:miter lim="400000"/>
          </a:ln>
        </p:spPr>
      </p:pic>
      <p:sp>
        <p:nvSpPr>
          <p:cNvPr id="14" name="Title Text">
            <a:extLst>
              <a:ext uri="{FF2B5EF4-FFF2-40B4-BE49-F238E27FC236}">
                <a16:creationId xmlns:a16="http://schemas.microsoft.com/office/drawing/2014/main" id="{B1B92E6F-28E2-D049-B484-D8CE1F04A646}"/>
              </a:ext>
            </a:extLst>
          </p:cNvPr>
          <p:cNvSpPr txBox="1">
            <a:spLocks noGrp="1"/>
          </p:cNvSpPr>
          <p:nvPr>
            <p:ph type="title" hasCustomPrompt="1"/>
          </p:nvPr>
        </p:nvSpPr>
        <p:spPr>
          <a:xfrm>
            <a:off x="1445062" y="2872008"/>
            <a:ext cx="7122676" cy="3112048"/>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5" name="Body Level One…">
            <a:extLst>
              <a:ext uri="{FF2B5EF4-FFF2-40B4-BE49-F238E27FC236}">
                <a16:creationId xmlns:a16="http://schemas.microsoft.com/office/drawing/2014/main" id="{ACC8985E-B8A5-5546-B8C8-35810DE69593}"/>
              </a:ext>
            </a:extLst>
          </p:cNvPr>
          <p:cNvSpPr txBox="1">
            <a:spLocks noGrp="1"/>
          </p:cNvSpPr>
          <p:nvPr>
            <p:ph type="body" sz="quarter" idx="1" hasCustomPrompt="1"/>
          </p:nvPr>
        </p:nvSpPr>
        <p:spPr>
          <a:xfrm>
            <a:off x="1445062" y="6371616"/>
            <a:ext cx="7122675" cy="683877"/>
          </a:xfrm>
          <a:prstGeom prst="rect">
            <a:avLst/>
          </a:prstGeom>
        </p:spPr>
        <p:txBody>
          <a:bodyPr/>
          <a:lstStyle>
            <a:lvl1pPr>
              <a:defRPr sz="2000"/>
            </a:lvl1pPr>
            <a:lvl2pPr>
              <a:defRPr sz="2000"/>
            </a:lvl2pPr>
            <a:lvl3pPr>
              <a:defRPr sz="2000"/>
            </a:lvl3pPr>
            <a:lvl4pPr>
              <a:defRPr sz="2000"/>
            </a:lvl4pPr>
            <a:lvl5pPr>
              <a:defRPr sz="2000"/>
            </a:lvl5pPr>
          </a:lstStyle>
          <a:p>
            <a:r>
              <a:rPr lang="lt-LT"/>
              <a:t>Pastraipos tekstas</a:t>
            </a:r>
          </a:p>
        </p:txBody>
      </p:sp>
      <p:sp>
        <p:nvSpPr>
          <p:cNvPr id="16" name="Picture Placeholder 15">
            <a:extLst>
              <a:ext uri="{FF2B5EF4-FFF2-40B4-BE49-F238E27FC236}">
                <a16:creationId xmlns:a16="http://schemas.microsoft.com/office/drawing/2014/main" id="{C77DA38A-AD48-7C47-85F4-ACBDE60E94F6}"/>
              </a:ext>
            </a:extLst>
          </p:cNvPr>
          <p:cNvSpPr>
            <a:spLocks noGrp="1"/>
          </p:cNvSpPr>
          <p:nvPr>
            <p:ph type="pic" sz="quarter" idx="21" hasCustomPrompt="1"/>
          </p:nvPr>
        </p:nvSpPr>
        <p:spPr>
          <a:xfrm>
            <a:off x="1445062"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sp>
        <p:nvSpPr>
          <p:cNvPr id="18" name="Picture Placeholder 15">
            <a:extLst>
              <a:ext uri="{FF2B5EF4-FFF2-40B4-BE49-F238E27FC236}">
                <a16:creationId xmlns:a16="http://schemas.microsoft.com/office/drawing/2014/main" id="{DD04979F-34D8-1E4E-8EC6-10BD35787BF6}"/>
              </a:ext>
            </a:extLst>
          </p:cNvPr>
          <p:cNvSpPr>
            <a:spLocks noGrp="1"/>
          </p:cNvSpPr>
          <p:nvPr>
            <p:ph type="pic" sz="quarter" idx="22" hasCustomPrompt="1"/>
          </p:nvPr>
        </p:nvSpPr>
        <p:spPr>
          <a:xfrm>
            <a:off x="5283416"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pic>
        <p:nvPicPr>
          <p:cNvPr id="21" name="Picture 29" descr="Picture 29">
            <a:extLst>
              <a:ext uri="{FF2B5EF4-FFF2-40B4-BE49-F238E27FC236}">
                <a16:creationId xmlns:a16="http://schemas.microsoft.com/office/drawing/2014/main" id="{5DE1266D-8437-5546-89F4-2FA8987D6EB2}"/>
              </a:ext>
            </a:extLst>
          </p:cNvPr>
          <p:cNvPicPr>
            <a:picLocks noChangeAspect="1"/>
          </p:cNvPicPr>
          <p:nvPr userDrawn="1"/>
        </p:nvPicPr>
        <p:blipFill>
          <a:blip r:embed="rId3"/>
          <a:stretch>
            <a:fillRect/>
          </a:stretch>
        </p:blipFill>
        <p:spPr>
          <a:xfrm>
            <a:off x="922044" y="534988"/>
            <a:ext cx="2610866" cy="1891934"/>
          </a:xfrm>
          <a:prstGeom prst="rect">
            <a:avLst/>
          </a:prstGeom>
          <a:ln w="12700">
            <a:miter lim="400000"/>
          </a:ln>
        </p:spPr>
      </p:pic>
    </p:spTree>
    <p:extLst>
      <p:ext uri="{BB962C8B-B14F-4D97-AF65-F5344CB8AC3E}">
        <p14:creationId xmlns:p14="http://schemas.microsoft.com/office/powerpoint/2010/main" val="90625583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ife_Bendras">
    <p:spTree>
      <p:nvGrpSpPr>
        <p:cNvPr id="1" name=""/>
        <p:cNvGrpSpPr/>
        <p:nvPr/>
      </p:nvGrpSpPr>
      <p:grpSpPr>
        <a:xfrm>
          <a:off x="0" y="0"/>
          <a:ext cx="0" cy="0"/>
          <a:chOff x="0" y="0"/>
          <a:chExt cx="0" cy="0"/>
        </a:xfrm>
      </p:grpSpPr>
      <p:sp>
        <p:nvSpPr>
          <p:cNvPr id="12" name="Graphic 7">
            <a:extLst>
              <a:ext uri="{FF2B5EF4-FFF2-40B4-BE49-F238E27FC236}">
                <a16:creationId xmlns:a16="http://schemas.microsoft.com/office/drawing/2014/main" id="{77B58E46-5FCA-E840-BE01-BD9E1DDA0733}"/>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chemeClr val="accent5"/>
          </a:solidFill>
          <a:ln w="12700">
            <a:miter lim="400000"/>
          </a:ln>
        </p:spPr>
        <p:txBody>
          <a:bodyPr lIns="45718" tIns="45718" rIns="45718" bIns="45718" anchor="ctr"/>
          <a:lstStyle/>
          <a:p>
            <a:pPr>
              <a:defRPr>
                <a:latin typeface="+mj-lt"/>
                <a:ea typeface="+mj-ea"/>
                <a:cs typeface="+mj-cs"/>
                <a:sym typeface="Inter Regular"/>
              </a:defRPr>
            </a:pPr>
            <a:endParaRPr/>
          </a:p>
        </p:txBody>
      </p:sp>
      <p:pic>
        <p:nvPicPr>
          <p:cNvPr id="13" name="Graphic 4" descr="Graphic 4">
            <a:extLst>
              <a:ext uri="{FF2B5EF4-FFF2-40B4-BE49-F238E27FC236}">
                <a16:creationId xmlns:a16="http://schemas.microsoft.com/office/drawing/2014/main" id="{0CA6D5F5-CA88-D64E-9D07-5D21BDD4BB57}"/>
              </a:ext>
            </a:extLst>
          </p:cNvPr>
          <p:cNvPicPr>
            <a:picLocks noChangeAspect="1"/>
          </p:cNvPicPr>
          <p:nvPr userDrawn="1"/>
        </p:nvPicPr>
        <p:blipFill>
          <a:blip r:embed="rId2"/>
          <a:stretch>
            <a:fillRect/>
          </a:stretch>
        </p:blipFill>
        <p:spPr>
          <a:xfrm>
            <a:off x="1079500" y="7777455"/>
            <a:ext cx="7848600" cy="1434807"/>
          </a:xfrm>
          <a:prstGeom prst="rect">
            <a:avLst/>
          </a:prstGeom>
          <a:ln w="12700">
            <a:miter lim="400000"/>
          </a:ln>
        </p:spPr>
      </p:pic>
      <p:sp>
        <p:nvSpPr>
          <p:cNvPr id="14" name="Title Text">
            <a:extLst>
              <a:ext uri="{FF2B5EF4-FFF2-40B4-BE49-F238E27FC236}">
                <a16:creationId xmlns:a16="http://schemas.microsoft.com/office/drawing/2014/main" id="{B1B92E6F-28E2-D049-B484-D8CE1F04A646}"/>
              </a:ext>
            </a:extLst>
          </p:cNvPr>
          <p:cNvSpPr txBox="1">
            <a:spLocks noGrp="1"/>
          </p:cNvSpPr>
          <p:nvPr>
            <p:ph type="title" hasCustomPrompt="1"/>
          </p:nvPr>
        </p:nvSpPr>
        <p:spPr>
          <a:xfrm>
            <a:off x="1445062" y="2872008"/>
            <a:ext cx="7122676" cy="3112048"/>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5" name="Body Level One…">
            <a:extLst>
              <a:ext uri="{FF2B5EF4-FFF2-40B4-BE49-F238E27FC236}">
                <a16:creationId xmlns:a16="http://schemas.microsoft.com/office/drawing/2014/main" id="{ACC8985E-B8A5-5546-B8C8-35810DE69593}"/>
              </a:ext>
            </a:extLst>
          </p:cNvPr>
          <p:cNvSpPr txBox="1">
            <a:spLocks noGrp="1"/>
          </p:cNvSpPr>
          <p:nvPr>
            <p:ph type="body" sz="quarter" idx="1" hasCustomPrompt="1"/>
          </p:nvPr>
        </p:nvSpPr>
        <p:spPr>
          <a:xfrm>
            <a:off x="1445062" y="6371616"/>
            <a:ext cx="7122675" cy="683877"/>
          </a:xfrm>
          <a:prstGeom prst="rect">
            <a:avLst/>
          </a:prstGeom>
        </p:spPr>
        <p:txBody>
          <a:bodyPr/>
          <a:lstStyle>
            <a:lvl1pPr>
              <a:defRPr sz="2000"/>
            </a:lvl1pPr>
            <a:lvl2pPr>
              <a:defRPr sz="2000"/>
            </a:lvl2pPr>
            <a:lvl3pPr>
              <a:defRPr sz="2000"/>
            </a:lvl3pPr>
            <a:lvl4pPr>
              <a:defRPr sz="2000"/>
            </a:lvl4pPr>
            <a:lvl5pPr>
              <a:defRPr sz="2000"/>
            </a:lvl5pPr>
          </a:lstStyle>
          <a:p>
            <a:r>
              <a:rPr lang="lt-LT"/>
              <a:t>Pastraipos tekstas</a:t>
            </a:r>
          </a:p>
        </p:txBody>
      </p:sp>
      <p:sp>
        <p:nvSpPr>
          <p:cNvPr id="16" name="Picture Placeholder 15">
            <a:extLst>
              <a:ext uri="{FF2B5EF4-FFF2-40B4-BE49-F238E27FC236}">
                <a16:creationId xmlns:a16="http://schemas.microsoft.com/office/drawing/2014/main" id="{C77DA38A-AD48-7C47-85F4-ACBDE60E94F6}"/>
              </a:ext>
            </a:extLst>
          </p:cNvPr>
          <p:cNvSpPr>
            <a:spLocks noGrp="1"/>
          </p:cNvSpPr>
          <p:nvPr>
            <p:ph type="pic" sz="quarter" idx="21" hasCustomPrompt="1"/>
          </p:nvPr>
        </p:nvSpPr>
        <p:spPr>
          <a:xfrm>
            <a:off x="1445062"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sp>
        <p:nvSpPr>
          <p:cNvPr id="18" name="Picture Placeholder 15">
            <a:extLst>
              <a:ext uri="{FF2B5EF4-FFF2-40B4-BE49-F238E27FC236}">
                <a16:creationId xmlns:a16="http://schemas.microsoft.com/office/drawing/2014/main" id="{DD04979F-34D8-1E4E-8EC6-10BD35787BF6}"/>
              </a:ext>
            </a:extLst>
          </p:cNvPr>
          <p:cNvSpPr>
            <a:spLocks noGrp="1"/>
          </p:cNvSpPr>
          <p:nvPr>
            <p:ph type="pic" sz="quarter" idx="22" hasCustomPrompt="1"/>
          </p:nvPr>
        </p:nvSpPr>
        <p:spPr>
          <a:xfrm>
            <a:off x="5283416"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pic>
        <p:nvPicPr>
          <p:cNvPr id="20" name="Picture 31" descr="Picture 31">
            <a:extLst>
              <a:ext uri="{FF2B5EF4-FFF2-40B4-BE49-F238E27FC236}">
                <a16:creationId xmlns:a16="http://schemas.microsoft.com/office/drawing/2014/main" id="{03504165-3EE5-4246-BF38-CA24E8709970}"/>
              </a:ext>
            </a:extLst>
          </p:cNvPr>
          <p:cNvPicPr>
            <a:picLocks noChangeAspect="1"/>
          </p:cNvPicPr>
          <p:nvPr userDrawn="1"/>
        </p:nvPicPr>
        <p:blipFill>
          <a:blip r:embed="rId3"/>
          <a:stretch>
            <a:fillRect/>
          </a:stretch>
        </p:blipFill>
        <p:spPr>
          <a:xfrm>
            <a:off x="922043" y="534988"/>
            <a:ext cx="2610867" cy="1891934"/>
          </a:xfrm>
          <a:prstGeom prst="rect">
            <a:avLst/>
          </a:prstGeom>
          <a:ln w="12700">
            <a:miter lim="400000"/>
          </a:ln>
        </p:spPr>
      </p:pic>
    </p:spTree>
    <p:extLst>
      <p:ext uri="{BB962C8B-B14F-4D97-AF65-F5344CB8AC3E}">
        <p14:creationId xmlns:p14="http://schemas.microsoft.com/office/powerpoint/2010/main" val="286334718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vernance_Bendras">
    <p:spTree>
      <p:nvGrpSpPr>
        <p:cNvPr id="1" name=""/>
        <p:cNvGrpSpPr/>
        <p:nvPr/>
      </p:nvGrpSpPr>
      <p:grpSpPr>
        <a:xfrm>
          <a:off x="0" y="0"/>
          <a:ext cx="0" cy="0"/>
          <a:chOff x="0" y="0"/>
          <a:chExt cx="0" cy="0"/>
        </a:xfrm>
      </p:grpSpPr>
      <p:sp>
        <p:nvSpPr>
          <p:cNvPr id="18" name="Graphic 7">
            <a:extLst>
              <a:ext uri="{FF2B5EF4-FFF2-40B4-BE49-F238E27FC236}">
                <a16:creationId xmlns:a16="http://schemas.microsoft.com/office/drawing/2014/main" id="{9AF459FA-0A18-C945-A534-939227681D6A}"/>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chemeClr val="accent3"/>
          </a:solidFill>
          <a:ln w="12700">
            <a:miter lim="400000"/>
          </a:ln>
        </p:spPr>
        <p:txBody>
          <a:bodyPr lIns="45718" tIns="45718" rIns="45718" bIns="45718" anchor="ctr"/>
          <a:lstStyle/>
          <a:p>
            <a:pPr>
              <a:defRPr>
                <a:latin typeface="+mj-lt"/>
                <a:ea typeface="+mj-ea"/>
                <a:cs typeface="+mj-cs"/>
                <a:sym typeface="Inter Regular"/>
              </a:defRPr>
            </a:pPr>
            <a:endParaRPr/>
          </a:p>
        </p:txBody>
      </p:sp>
      <p:pic>
        <p:nvPicPr>
          <p:cNvPr id="19" name="Graphic 4" descr="Graphic 4">
            <a:extLst>
              <a:ext uri="{FF2B5EF4-FFF2-40B4-BE49-F238E27FC236}">
                <a16:creationId xmlns:a16="http://schemas.microsoft.com/office/drawing/2014/main" id="{F57D5F9F-6038-B342-A8C8-EFFA0FDAB601}"/>
              </a:ext>
            </a:extLst>
          </p:cNvPr>
          <p:cNvPicPr>
            <a:picLocks noChangeAspect="1"/>
          </p:cNvPicPr>
          <p:nvPr userDrawn="1"/>
        </p:nvPicPr>
        <p:blipFill>
          <a:blip r:embed="rId2"/>
          <a:stretch>
            <a:fillRect/>
          </a:stretch>
        </p:blipFill>
        <p:spPr>
          <a:xfrm>
            <a:off x="1079500" y="7777455"/>
            <a:ext cx="7848600" cy="1434807"/>
          </a:xfrm>
          <a:prstGeom prst="rect">
            <a:avLst/>
          </a:prstGeom>
          <a:ln w="12700">
            <a:miter lim="400000"/>
          </a:ln>
        </p:spPr>
      </p:pic>
      <p:sp>
        <p:nvSpPr>
          <p:cNvPr id="20" name="Title Text">
            <a:extLst>
              <a:ext uri="{FF2B5EF4-FFF2-40B4-BE49-F238E27FC236}">
                <a16:creationId xmlns:a16="http://schemas.microsoft.com/office/drawing/2014/main" id="{E5C6787D-217B-A344-BB79-4EC8879B9FDB}"/>
              </a:ext>
            </a:extLst>
          </p:cNvPr>
          <p:cNvSpPr txBox="1">
            <a:spLocks noGrp="1"/>
          </p:cNvSpPr>
          <p:nvPr>
            <p:ph type="title" hasCustomPrompt="1"/>
          </p:nvPr>
        </p:nvSpPr>
        <p:spPr>
          <a:xfrm>
            <a:off x="1445062" y="2872008"/>
            <a:ext cx="7122676" cy="3112048"/>
          </a:xfrm>
          <a:prstGeom prst="rect">
            <a:avLst/>
          </a:prstGeom>
        </p:spPr>
        <p:txBody>
          <a:bodyPr anchor="t">
            <a:normAutofit/>
          </a:bodyPr>
          <a:lstStyle>
            <a:lvl1pPr>
              <a:defRPr sz="6000" b="1">
                <a:solidFill>
                  <a:srgbClr val="FFFFFF"/>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21" name="Body Level One…">
            <a:extLst>
              <a:ext uri="{FF2B5EF4-FFF2-40B4-BE49-F238E27FC236}">
                <a16:creationId xmlns:a16="http://schemas.microsoft.com/office/drawing/2014/main" id="{707EF0E2-ED1A-DF47-9F85-CAC07F9E4B98}"/>
              </a:ext>
            </a:extLst>
          </p:cNvPr>
          <p:cNvSpPr txBox="1">
            <a:spLocks noGrp="1"/>
          </p:cNvSpPr>
          <p:nvPr>
            <p:ph type="body" sz="quarter" idx="1" hasCustomPrompt="1"/>
          </p:nvPr>
        </p:nvSpPr>
        <p:spPr>
          <a:xfrm>
            <a:off x="1445062" y="6371616"/>
            <a:ext cx="7122675" cy="683877"/>
          </a:xfrm>
          <a:prstGeom prst="rect">
            <a:avLst/>
          </a:prstGeom>
        </p:spPr>
        <p:txBody>
          <a:bodyPr/>
          <a:lstStyle>
            <a:lvl1pPr>
              <a:defRPr sz="2000">
                <a:solidFill>
                  <a:srgbClr val="FFFFFF"/>
                </a:solidFill>
              </a:defRPr>
            </a:lvl1pPr>
            <a:lvl2pPr>
              <a:defRPr sz="2000"/>
            </a:lvl2pPr>
            <a:lvl3pPr>
              <a:defRPr sz="2000"/>
            </a:lvl3pPr>
            <a:lvl4pPr>
              <a:defRPr sz="2000"/>
            </a:lvl4pPr>
            <a:lvl5pPr>
              <a:defRPr sz="2000"/>
            </a:lvl5pPr>
          </a:lstStyle>
          <a:p>
            <a:r>
              <a:rPr lang="lt-LT"/>
              <a:t>Pastraipos tekstas</a:t>
            </a:r>
          </a:p>
        </p:txBody>
      </p:sp>
      <p:sp>
        <p:nvSpPr>
          <p:cNvPr id="22" name="Picture Placeholder 15">
            <a:extLst>
              <a:ext uri="{FF2B5EF4-FFF2-40B4-BE49-F238E27FC236}">
                <a16:creationId xmlns:a16="http://schemas.microsoft.com/office/drawing/2014/main" id="{3B3E7C2E-DE37-E248-A884-7415065A0E92}"/>
              </a:ext>
            </a:extLst>
          </p:cNvPr>
          <p:cNvSpPr>
            <a:spLocks noGrp="1"/>
          </p:cNvSpPr>
          <p:nvPr>
            <p:ph type="pic" sz="quarter" idx="21" hasCustomPrompt="1"/>
          </p:nvPr>
        </p:nvSpPr>
        <p:spPr>
          <a:xfrm>
            <a:off x="1445062" y="8132045"/>
            <a:ext cx="3291004" cy="721963"/>
          </a:xfrm>
          <a:prstGeom prst="rect">
            <a:avLst/>
          </a:prstGeom>
        </p:spPr>
        <p:txBody>
          <a:bodyPr lIns="0" tIns="0" rIns="0" bIns="0" anchor="ctr" anchorCtr="1">
            <a:noAutofit/>
          </a:bodyPr>
          <a:lstStyle>
            <a:lvl1pPr algn="ctr">
              <a:defRPr sz="1600"/>
            </a:lvl1pPr>
          </a:lstStyle>
          <a:p>
            <a:r>
              <a:rPr lang="en-US" err="1"/>
              <a:t>Spauskite</a:t>
            </a:r>
            <a:r>
              <a:rPr lang="en-US"/>
              <a:t> </a:t>
            </a:r>
            <a:r>
              <a:rPr lang="en-US" err="1"/>
              <a:t>kad</a:t>
            </a:r>
            <a:r>
              <a:rPr lang="en-US"/>
              <a:t> </a:t>
            </a:r>
            <a:r>
              <a:rPr lang="en-US" err="1"/>
              <a:t>įterpti</a:t>
            </a:r>
            <a:r>
              <a:rPr lang="en-US"/>
              <a:t> </a:t>
            </a:r>
            <a:r>
              <a:rPr lang="en-US" err="1"/>
              <a:t>paveikslėlį</a:t>
            </a:r>
            <a:endParaRPr/>
          </a:p>
        </p:txBody>
      </p:sp>
      <p:sp>
        <p:nvSpPr>
          <p:cNvPr id="24" name="Picture Placeholder 15">
            <a:extLst>
              <a:ext uri="{FF2B5EF4-FFF2-40B4-BE49-F238E27FC236}">
                <a16:creationId xmlns:a16="http://schemas.microsoft.com/office/drawing/2014/main" id="{ECF6C02E-C75F-8543-980B-77CC8D867B3C}"/>
              </a:ext>
            </a:extLst>
          </p:cNvPr>
          <p:cNvSpPr>
            <a:spLocks noGrp="1"/>
          </p:cNvSpPr>
          <p:nvPr>
            <p:ph type="pic" sz="quarter" idx="22" hasCustomPrompt="1"/>
          </p:nvPr>
        </p:nvSpPr>
        <p:spPr>
          <a:xfrm>
            <a:off x="5283416"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pic>
        <p:nvPicPr>
          <p:cNvPr id="26" name="Picture 21" descr="Picture 21">
            <a:extLst>
              <a:ext uri="{FF2B5EF4-FFF2-40B4-BE49-F238E27FC236}">
                <a16:creationId xmlns:a16="http://schemas.microsoft.com/office/drawing/2014/main" id="{E54A8E97-549E-3846-949B-F0EED7C5F8AE}"/>
              </a:ext>
            </a:extLst>
          </p:cNvPr>
          <p:cNvPicPr>
            <a:picLocks noChangeAspect="1"/>
          </p:cNvPicPr>
          <p:nvPr userDrawn="1"/>
        </p:nvPicPr>
        <p:blipFill>
          <a:blip r:embed="rId3"/>
          <a:stretch>
            <a:fillRect/>
          </a:stretch>
        </p:blipFill>
        <p:spPr>
          <a:xfrm>
            <a:off x="922044" y="534988"/>
            <a:ext cx="3084846" cy="1891934"/>
          </a:xfrm>
          <a:prstGeom prst="rect">
            <a:avLst/>
          </a:prstGeom>
          <a:ln w="12700">
            <a:miter lim="400000"/>
          </a:ln>
        </p:spPr>
      </p:pic>
    </p:spTree>
    <p:extLst>
      <p:ext uri="{BB962C8B-B14F-4D97-AF65-F5344CB8AC3E}">
        <p14:creationId xmlns:p14="http://schemas.microsoft.com/office/powerpoint/2010/main" val="186537080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overnance_Bendras">
    <p:spTree>
      <p:nvGrpSpPr>
        <p:cNvPr id="1" name=""/>
        <p:cNvGrpSpPr/>
        <p:nvPr/>
      </p:nvGrpSpPr>
      <p:grpSpPr>
        <a:xfrm>
          <a:off x="0" y="0"/>
          <a:ext cx="0" cy="0"/>
          <a:chOff x="0" y="0"/>
          <a:chExt cx="0" cy="0"/>
        </a:xfrm>
      </p:grpSpPr>
      <p:sp>
        <p:nvSpPr>
          <p:cNvPr id="18" name="Graphic 7">
            <a:extLst>
              <a:ext uri="{FF2B5EF4-FFF2-40B4-BE49-F238E27FC236}">
                <a16:creationId xmlns:a16="http://schemas.microsoft.com/office/drawing/2014/main" id="{9AF459FA-0A18-C945-A534-939227681D6A}"/>
              </a:ext>
            </a:extLst>
          </p:cNvPr>
          <p:cNvSpPr/>
          <p:nvPr userDrawn="1"/>
        </p:nvSpPr>
        <p:spPr>
          <a:xfrm>
            <a:off x="1079500" y="2264524"/>
            <a:ext cx="7848600" cy="5153029"/>
          </a:xfrm>
          <a:custGeom>
            <a:avLst/>
            <a:gdLst/>
            <a:ahLst/>
            <a:cxnLst>
              <a:cxn ang="0">
                <a:pos x="wd2" y="hd2"/>
              </a:cxn>
              <a:cxn ang="5400000">
                <a:pos x="wd2" y="hd2"/>
              </a:cxn>
              <a:cxn ang="10800000">
                <a:pos x="wd2" y="hd2"/>
              </a:cxn>
              <a:cxn ang="16200000">
                <a:pos x="wd2" y="hd2"/>
              </a:cxn>
            </a:cxnLst>
            <a:rect l="0" t="0"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chemeClr val="accent3"/>
          </a:solidFill>
          <a:ln w="12700">
            <a:miter lim="400000"/>
          </a:ln>
        </p:spPr>
        <p:txBody>
          <a:bodyPr lIns="45718" tIns="45718" rIns="45718" bIns="45718" anchor="ctr"/>
          <a:lstStyle/>
          <a:p>
            <a:pPr>
              <a:defRPr>
                <a:latin typeface="+mj-lt"/>
                <a:ea typeface="+mj-ea"/>
                <a:cs typeface="+mj-cs"/>
                <a:sym typeface="Inter Regular"/>
              </a:defRPr>
            </a:pPr>
            <a:endParaRPr/>
          </a:p>
        </p:txBody>
      </p:sp>
      <p:pic>
        <p:nvPicPr>
          <p:cNvPr id="19" name="Graphic 4" descr="Graphic 4">
            <a:extLst>
              <a:ext uri="{FF2B5EF4-FFF2-40B4-BE49-F238E27FC236}">
                <a16:creationId xmlns:a16="http://schemas.microsoft.com/office/drawing/2014/main" id="{F57D5F9F-6038-B342-A8C8-EFFA0FDAB601}"/>
              </a:ext>
            </a:extLst>
          </p:cNvPr>
          <p:cNvPicPr>
            <a:picLocks noChangeAspect="1"/>
          </p:cNvPicPr>
          <p:nvPr userDrawn="1"/>
        </p:nvPicPr>
        <p:blipFill>
          <a:blip r:embed="rId2"/>
          <a:stretch>
            <a:fillRect/>
          </a:stretch>
        </p:blipFill>
        <p:spPr>
          <a:xfrm>
            <a:off x="1079500" y="7777455"/>
            <a:ext cx="7848600" cy="1434807"/>
          </a:xfrm>
          <a:prstGeom prst="rect">
            <a:avLst/>
          </a:prstGeom>
          <a:ln w="12700">
            <a:miter lim="400000"/>
          </a:ln>
        </p:spPr>
      </p:pic>
      <p:sp>
        <p:nvSpPr>
          <p:cNvPr id="20" name="Title Text">
            <a:extLst>
              <a:ext uri="{FF2B5EF4-FFF2-40B4-BE49-F238E27FC236}">
                <a16:creationId xmlns:a16="http://schemas.microsoft.com/office/drawing/2014/main" id="{E5C6787D-217B-A344-BB79-4EC8879B9FDB}"/>
              </a:ext>
            </a:extLst>
          </p:cNvPr>
          <p:cNvSpPr txBox="1">
            <a:spLocks noGrp="1"/>
          </p:cNvSpPr>
          <p:nvPr>
            <p:ph type="title" hasCustomPrompt="1"/>
          </p:nvPr>
        </p:nvSpPr>
        <p:spPr>
          <a:xfrm>
            <a:off x="1445062" y="2872008"/>
            <a:ext cx="7122676" cy="3112048"/>
          </a:xfrm>
          <a:prstGeom prst="rect">
            <a:avLst/>
          </a:prstGeom>
        </p:spPr>
        <p:txBody>
          <a:bodyPr anchor="t">
            <a:normAutofit/>
          </a:bodyPr>
          <a:lstStyle>
            <a:lvl1pPr>
              <a:defRPr sz="6000" b="1">
                <a:solidFill>
                  <a:srgbClr val="FFFFFF"/>
                </a:solidFill>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21" name="Body Level One…">
            <a:extLst>
              <a:ext uri="{FF2B5EF4-FFF2-40B4-BE49-F238E27FC236}">
                <a16:creationId xmlns:a16="http://schemas.microsoft.com/office/drawing/2014/main" id="{707EF0E2-ED1A-DF47-9F85-CAC07F9E4B98}"/>
              </a:ext>
            </a:extLst>
          </p:cNvPr>
          <p:cNvSpPr txBox="1">
            <a:spLocks noGrp="1"/>
          </p:cNvSpPr>
          <p:nvPr>
            <p:ph type="body" sz="quarter" idx="1" hasCustomPrompt="1"/>
          </p:nvPr>
        </p:nvSpPr>
        <p:spPr>
          <a:xfrm>
            <a:off x="1445062" y="6371616"/>
            <a:ext cx="7122675" cy="683877"/>
          </a:xfrm>
          <a:prstGeom prst="rect">
            <a:avLst/>
          </a:prstGeom>
        </p:spPr>
        <p:txBody>
          <a:bodyPr/>
          <a:lstStyle>
            <a:lvl1pPr>
              <a:defRPr sz="2000">
                <a:solidFill>
                  <a:srgbClr val="FFFFFF"/>
                </a:solidFill>
              </a:defRPr>
            </a:lvl1pPr>
            <a:lvl2pPr>
              <a:defRPr sz="2000"/>
            </a:lvl2pPr>
            <a:lvl3pPr>
              <a:defRPr sz="2000"/>
            </a:lvl3pPr>
            <a:lvl4pPr>
              <a:defRPr sz="2000"/>
            </a:lvl4pPr>
            <a:lvl5pPr>
              <a:defRPr sz="2000"/>
            </a:lvl5pPr>
          </a:lstStyle>
          <a:p>
            <a:r>
              <a:rPr lang="lt-LT"/>
              <a:t>Pastraipos tekstas</a:t>
            </a:r>
          </a:p>
        </p:txBody>
      </p:sp>
      <p:sp>
        <p:nvSpPr>
          <p:cNvPr id="22" name="Picture Placeholder 15">
            <a:extLst>
              <a:ext uri="{FF2B5EF4-FFF2-40B4-BE49-F238E27FC236}">
                <a16:creationId xmlns:a16="http://schemas.microsoft.com/office/drawing/2014/main" id="{3B3E7C2E-DE37-E248-A884-7415065A0E92}"/>
              </a:ext>
            </a:extLst>
          </p:cNvPr>
          <p:cNvSpPr>
            <a:spLocks noGrp="1"/>
          </p:cNvSpPr>
          <p:nvPr>
            <p:ph type="pic" sz="quarter" idx="21" hasCustomPrompt="1"/>
          </p:nvPr>
        </p:nvSpPr>
        <p:spPr>
          <a:xfrm>
            <a:off x="1445062" y="8132045"/>
            <a:ext cx="3291004" cy="721963"/>
          </a:xfrm>
          <a:prstGeom prst="rect">
            <a:avLst/>
          </a:prstGeom>
        </p:spPr>
        <p:txBody>
          <a:bodyPr lIns="0" tIns="0" rIns="0" bIns="0" anchor="ctr" anchorCtr="1">
            <a:noAutofit/>
          </a:bodyPr>
          <a:lstStyle>
            <a:lvl1pPr algn="ctr">
              <a:defRPr sz="1600"/>
            </a:lvl1pPr>
          </a:lstStyle>
          <a:p>
            <a:r>
              <a:rPr lang="en-US" err="1"/>
              <a:t>Spauskite</a:t>
            </a:r>
            <a:r>
              <a:rPr lang="en-US"/>
              <a:t> </a:t>
            </a:r>
            <a:r>
              <a:rPr lang="en-US" err="1"/>
              <a:t>kad</a:t>
            </a:r>
            <a:r>
              <a:rPr lang="en-US"/>
              <a:t> </a:t>
            </a:r>
            <a:r>
              <a:rPr lang="en-US" err="1"/>
              <a:t>įterpti</a:t>
            </a:r>
            <a:r>
              <a:rPr lang="en-US"/>
              <a:t> </a:t>
            </a:r>
            <a:r>
              <a:rPr lang="en-US" err="1"/>
              <a:t>paveikslėlį</a:t>
            </a:r>
            <a:endParaRPr/>
          </a:p>
        </p:txBody>
      </p:sp>
      <p:sp>
        <p:nvSpPr>
          <p:cNvPr id="24" name="Picture Placeholder 15">
            <a:extLst>
              <a:ext uri="{FF2B5EF4-FFF2-40B4-BE49-F238E27FC236}">
                <a16:creationId xmlns:a16="http://schemas.microsoft.com/office/drawing/2014/main" id="{ECF6C02E-C75F-8543-980B-77CC8D867B3C}"/>
              </a:ext>
            </a:extLst>
          </p:cNvPr>
          <p:cNvSpPr>
            <a:spLocks noGrp="1"/>
          </p:cNvSpPr>
          <p:nvPr>
            <p:ph type="pic" sz="quarter" idx="22" hasCustomPrompt="1"/>
          </p:nvPr>
        </p:nvSpPr>
        <p:spPr>
          <a:xfrm>
            <a:off x="5283416" y="8132045"/>
            <a:ext cx="3291004" cy="721963"/>
          </a:xfrm>
          <a:prstGeom prst="rect">
            <a:avLst/>
          </a:prstGeom>
        </p:spPr>
        <p:txBody>
          <a:bodyPr lIns="0" tIns="0" rIns="0" bIns="0" anchor="ctr" anchorCtr="1">
            <a:noAutofit/>
          </a:bodyPr>
          <a:lstStyle>
            <a:lvl1pPr algn="ctr">
              <a:defRPr sz="1600"/>
            </a:lvl1pPr>
          </a:lstStyle>
          <a:p>
            <a:r>
              <a:rPr lang="lt-LT"/>
              <a:t>Spauskite kad įterpti paveikslėlį</a:t>
            </a:r>
          </a:p>
        </p:txBody>
      </p:sp>
      <p:pic>
        <p:nvPicPr>
          <p:cNvPr id="25" name="Picture 23" descr="Picture 23">
            <a:extLst>
              <a:ext uri="{FF2B5EF4-FFF2-40B4-BE49-F238E27FC236}">
                <a16:creationId xmlns:a16="http://schemas.microsoft.com/office/drawing/2014/main" id="{7A1A1754-01A3-DD4B-8B16-476CAEBCF606}"/>
              </a:ext>
            </a:extLst>
          </p:cNvPr>
          <p:cNvPicPr>
            <a:picLocks noChangeAspect="1"/>
          </p:cNvPicPr>
          <p:nvPr userDrawn="1"/>
        </p:nvPicPr>
        <p:blipFill>
          <a:blip r:embed="rId3"/>
          <a:stretch>
            <a:fillRect/>
          </a:stretch>
        </p:blipFill>
        <p:spPr>
          <a:xfrm>
            <a:off x="922044" y="534988"/>
            <a:ext cx="3084845" cy="1891934"/>
          </a:xfrm>
          <a:prstGeom prst="rect">
            <a:avLst/>
          </a:prstGeom>
          <a:ln w="12700">
            <a:miter lim="400000"/>
          </a:ln>
        </p:spPr>
      </p:pic>
    </p:spTree>
    <p:extLst>
      <p:ext uri="{BB962C8B-B14F-4D97-AF65-F5344CB8AC3E}">
        <p14:creationId xmlns:p14="http://schemas.microsoft.com/office/powerpoint/2010/main" val="76734688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ug teksto 01">
    <p:bg>
      <p:bgPr>
        <a:solidFill>
          <a:srgbClr val="FFFFFF"/>
        </a:solidFill>
        <a:effectLst/>
      </p:bgPr>
    </p:bg>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D4D4B345-4D2C-F546-BE2F-D35C59558E00}"/>
              </a:ext>
            </a:extLst>
          </p:cNvPr>
          <p:cNvSpPr txBox="1">
            <a:spLocks noGrp="1"/>
          </p:cNvSpPr>
          <p:nvPr>
            <p:ph type="title" hasCustomPrompt="1"/>
          </p:nvPr>
        </p:nvSpPr>
        <p:spPr>
          <a:xfrm>
            <a:off x="1094466" y="2874963"/>
            <a:ext cx="7122676" cy="3112048"/>
          </a:xfrm>
          <a:prstGeom prst="rect">
            <a:avLst/>
          </a:prstGeom>
        </p:spPr>
        <p:txBody>
          <a:bodyPr anchor="t">
            <a:normAutofit/>
          </a:bodyPr>
          <a:lstStyle>
            <a:lvl1pPr>
              <a:defRPr sz="6000" b="1">
                <a:latin typeface="Inter" panose="020B0502030000000004" pitchFamily="34" charset="0"/>
                <a:ea typeface="Inter" panose="020B0502030000000004" pitchFamily="34" charset="0"/>
              </a:defRPr>
            </a:lvl1pPr>
          </a:lstStyle>
          <a:p>
            <a:r>
              <a:rPr lang="en-US" err="1"/>
              <a:t>Antraštės</a:t>
            </a:r>
            <a:r>
              <a:rPr lang="en-US"/>
              <a:t> </a:t>
            </a:r>
            <a:r>
              <a:rPr lang="en-US" err="1"/>
              <a:t>tekstas</a:t>
            </a:r>
            <a:endParaRPr/>
          </a:p>
        </p:txBody>
      </p:sp>
      <p:sp>
        <p:nvSpPr>
          <p:cNvPr id="18" name="Body Level One…">
            <a:extLst>
              <a:ext uri="{FF2B5EF4-FFF2-40B4-BE49-F238E27FC236}">
                <a16:creationId xmlns:a16="http://schemas.microsoft.com/office/drawing/2014/main" id="{FAE98DB3-2884-844A-9B8A-D8F030399BD6}"/>
              </a:ext>
            </a:extLst>
          </p:cNvPr>
          <p:cNvSpPr txBox="1">
            <a:spLocks noGrp="1"/>
          </p:cNvSpPr>
          <p:nvPr>
            <p:ph type="body" sz="quarter" idx="34" hasCustomPrompt="1"/>
          </p:nvPr>
        </p:nvSpPr>
        <p:spPr>
          <a:xfrm>
            <a:off x="1094466" y="6374571"/>
            <a:ext cx="7122675" cy="1400784"/>
          </a:xfrm>
          <a:prstGeom prst="rect">
            <a:avLst/>
          </a:prstGeom>
        </p:spPr>
        <p:txBody>
          <a:bodyPr>
            <a:normAutofit/>
          </a:bodyPr>
          <a:lstStyle>
            <a:lvl1pPr>
              <a:defRPr sz="3000" b="1"/>
            </a:lvl1pPr>
            <a:lvl2pPr>
              <a:defRPr sz="2000"/>
            </a:lvl2pPr>
            <a:lvl3pPr>
              <a:defRPr sz="2000"/>
            </a:lvl3pPr>
            <a:lvl4pPr>
              <a:defRPr sz="2000"/>
            </a:lvl4pPr>
            <a:lvl5pPr>
              <a:defRPr sz="2000"/>
            </a:lvl5pPr>
          </a:lstStyle>
          <a:p>
            <a:r>
              <a:rPr lang="lt-LT"/>
              <a:t>Paantraštės tekstas</a:t>
            </a:r>
            <a:endParaRPr/>
          </a:p>
        </p:txBody>
      </p:sp>
      <p:sp>
        <p:nvSpPr>
          <p:cNvPr id="21" name="Body Level One…">
            <a:extLst>
              <a:ext uri="{FF2B5EF4-FFF2-40B4-BE49-F238E27FC236}">
                <a16:creationId xmlns:a16="http://schemas.microsoft.com/office/drawing/2014/main" id="{6F44CE2D-B549-C846-B412-EDDC9D6FC62A}"/>
              </a:ext>
            </a:extLst>
          </p:cNvPr>
          <p:cNvSpPr txBox="1">
            <a:spLocks noGrp="1"/>
          </p:cNvSpPr>
          <p:nvPr>
            <p:ph type="body" sz="quarter" idx="35" hasCustomPrompt="1"/>
          </p:nvPr>
        </p:nvSpPr>
        <p:spPr>
          <a:xfrm>
            <a:off x="1094466" y="8854854"/>
            <a:ext cx="7122675" cy="360363"/>
          </a:xfrm>
          <a:prstGeom prst="rect">
            <a:avLst/>
          </a:prstGeom>
        </p:spPr>
        <p:txBody>
          <a:bodyPr anchor="ctr" anchorCtr="0"/>
          <a:lstStyle>
            <a:lvl1pPr>
              <a:defRPr sz="2000"/>
            </a:lvl1pPr>
            <a:lvl2pPr>
              <a:defRPr sz="2000"/>
            </a:lvl2pPr>
            <a:lvl3pPr>
              <a:defRPr sz="2000"/>
            </a:lvl3pPr>
            <a:lvl4pPr>
              <a:defRPr sz="2000"/>
            </a:lvl4pPr>
            <a:lvl5pPr>
              <a:defRPr sz="2000"/>
            </a:lvl5pPr>
          </a:lstStyle>
          <a:p>
            <a:r>
              <a:rPr lang="lt-LT"/>
              <a:t>Pastraipos tekstas</a:t>
            </a:r>
            <a:endParaRPr/>
          </a:p>
        </p:txBody>
      </p:sp>
      <p:sp>
        <p:nvSpPr>
          <p:cNvPr id="5" name="TextBox 4">
            <a:extLst>
              <a:ext uri="{FF2B5EF4-FFF2-40B4-BE49-F238E27FC236}">
                <a16:creationId xmlns:a16="http://schemas.microsoft.com/office/drawing/2014/main" id="{31185E42-37C0-EF48-8DEF-4E0838E2502A}"/>
              </a:ext>
            </a:extLst>
          </p:cNvPr>
          <p:cNvSpPr txBox="1"/>
          <p:nvPr userDrawn="1"/>
        </p:nvSpPr>
        <p:spPr>
          <a:xfrm>
            <a:off x="3123210" y="901337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6" name="TextBox 5">
            <a:extLst>
              <a:ext uri="{FF2B5EF4-FFF2-40B4-BE49-F238E27FC236}">
                <a16:creationId xmlns:a16="http://schemas.microsoft.com/office/drawing/2014/main" id="{F15E4305-5017-E940-9EA6-BA60658DED5D}"/>
              </a:ext>
            </a:extLst>
          </p:cNvPr>
          <p:cNvSpPr txBox="1"/>
          <p:nvPr userDrawn="1"/>
        </p:nvSpPr>
        <p:spPr>
          <a:xfrm>
            <a:off x="3301340" y="6507678"/>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24" name="Text Placeholder 118">
            <a:extLst>
              <a:ext uri="{FF2B5EF4-FFF2-40B4-BE49-F238E27FC236}">
                <a16:creationId xmlns:a16="http://schemas.microsoft.com/office/drawing/2014/main" id="{319CC5BA-75F6-2142-BC58-7C2FD3528348}"/>
              </a:ext>
            </a:extLst>
          </p:cNvPr>
          <p:cNvSpPr>
            <a:spLocks noGrp="1"/>
          </p:cNvSpPr>
          <p:nvPr>
            <p:ph type="body" sz="quarter" idx="31" hasCustomPrompt="1"/>
          </p:nvPr>
        </p:nvSpPr>
        <p:spPr>
          <a:xfrm>
            <a:off x="1094466" y="553995"/>
            <a:ext cx="4926626" cy="277908"/>
          </a:xfrm>
          <a:prstGeom prst="roundRect">
            <a:avLst>
              <a:gd name="adj" fmla="val 27935"/>
            </a:avLst>
          </a:prstGeom>
          <a:noFill/>
          <a:ln w="25400" cap="rnd">
            <a:solidFill>
              <a:schemeClr val="tx1"/>
            </a:solidFill>
            <a:round/>
          </a:ln>
        </p:spPr>
        <p:txBody>
          <a:bodyPr lIns="144000" tIns="0" rIns="144000" bIns="0" anchor="ctr" anchorCtr="1">
            <a:noAutofit/>
          </a:bodyPr>
          <a:lstStyle>
            <a:lvl1pPr algn="ctr">
              <a:defRPr sz="2000">
                <a:solidFill>
                  <a:schemeClr val="tx1"/>
                </a:solidFill>
              </a:defRPr>
            </a:lvl1pPr>
          </a:lstStyle>
          <a:p>
            <a:r>
              <a:rPr lang="en-GB" err="1"/>
              <a:t>Prezentacijos</a:t>
            </a:r>
            <a:r>
              <a:rPr lang="en-GB"/>
              <a:t> </a:t>
            </a:r>
            <a:r>
              <a:rPr lang="en-GB" err="1"/>
              <a:t>ar</a:t>
            </a:r>
            <a:r>
              <a:rPr lang="en-GB"/>
              <a:t> </a:t>
            </a:r>
            <a:r>
              <a:rPr lang="en-GB" err="1"/>
              <a:t>skyriaus</a:t>
            </a:r>
            <a:r>
              <a:rPr lang="en-GB"/>
              <a:t> </a:t>
            </a:r>
            <a:r>
              <a:rPr lang="en-GB" err="1"/>
              <a:t>pavadinimas</a:t>
            </a:r>
            <a:endParaRPr lang="en-GB"/>
          </a:p>
        </p:txBody>
      </p:sp>
      <p:sp>
        <p:nvSpPr>
          <p:cNvPr id="13" name="Freeform: Shape 12">
            <a:extLst>
              <a:ext uri="{FF2B5EF4-FFF2-40B4-BE49-F238E27FC236}">
                <a16:creationId xmlns:a16="http://schemas.microsoft.com/office/drawing/2014/main" id="{2BC61C52-D5BB-9D46-8C45-A25DEB5750B8}"/>
              </a:ext>
            </a:extLst>
          </p:cNvPr>
          <p:cNvSpPr/>
          <p:nvPr userDrawn="1"/>
        </p:nvSpPr>
        <p:spPr>
          <a:xfrm>
            <a:off x="17619438" y="384621"/>
            <a:ext cx="285757" cy="285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083B39"/>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4" name="Freeform: Shape 13">
            <a:extLst>
              <a:ext uri="{FF2B5EF4-FFF2-40B4-BE49-F238E27FC236}">
                <a16:creationId xmlns:a16="http://schemas.microsoft.com/office/drawing/2014/main" id="{37FA0CA5-6D1F-2541-85CD-92499ABDA264}"/>
              </a:ext>
            </a:extLst>
          </p:cNvPr>
          <p:cNvSpPr/>
          <p:nvPr userDrawn="1"/>
        </p:nvSpPr>
        <p:spPr>
          <a:xfrm>
            <a:off x="17682302" y="447277"/>
            <a:ext cx="160025" cy="159494"/>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2600" y="9000"/>
                </a:lnTo>
                <a:lnTo>
                  <a:pt x="12600" y="0"/>
                </a:lnTo>
                <a:lnTo>
                  <a:pt x="9000" y="0"/>
                </a:lnTo>
                <a:lnTo>
                  <a:pt x="9000" y="9000"/>
                </a:lnTo>
                <a:lnTo>
                  <a:pt x="0" y="9000"/>
                </a:lnTo>
                <a:lnTo>
                  <a:pt x="0" y="12600"/>
                </a:lnTo>
                <a:lnTo>
                  <a:pt x="9000" y="12600"/>
                </a:lnTo>
                <a:lnTo>
                  <a:pt x="9000" y="21600"/>
                </a:lnTo>
                <a:lnTo>
                  <a:pt x="12600" y="21600"/>
                </a:lnTo>
                <a:lnTo>
                  <a:pt x="12600" y="12600"/>
                </a:lnTo>
                <a:lnTo>
                  <a:pt x="21600" y="12600"/>
                </a:lnTo>
                <a:lnTo>
                  <a:pt x="21600" y="9000"/>
                </a:lnTo>
                <a:close/>
              </a:path>
            </a:pathLst>
          </a:custGeom>
          <a:solidFill>
            <a:srgbClr val="36DF56"/>
          </a:solidFill>
          <a:ln w="12700" cap="flat">
            <a:noFill/>
            <a:miter lim="400000"/>
          </a:ln>
          <a:effectLst/>
        </p:spPr>
        <p:txBody>
          <a:bodyPr wrap="square" lIns="45718" tIns="45718" rIns="45718" bIns="45718" numCol="1" anchor="ctr">
            <a:noAutofit/>
          </a:bodyPr>
          <a:lstStyle/>
          <a:p>
            <a:pPr>
              <a:defRPr>
                <a:latin typeface="+mj-lt"/>
                <a:ea typeface="+mj-ea"/>
                <a:cs typeface="+mj-cs"/>
                <a:sym typeface="Inter Regular"/>
              </a:defRPr>
            </a:pPr>
            <a:endParaRPr/>
          </a:p>
        </p:txBody>
      </p:sp>
      <p:sp>
        <p:nvSpPr>
          <p:cNvPr id="19" name="Text Placeholder 118">
            <a:extLst>
              <a:ext uri="{FF2B5EF4-FFF2-40B4-BE49-F238E27FC236}">
                <a16:creationId xmlns:a16="http://schemas.microsoft.com/office/drawing/2014/main" id="{DE8CEFBB-5B83-B344-B4B1-D4EEDBE7BECB}"/>
              </a:ext>
            </a:extLst>
          </p:cNvPr>
          <p:cNvSpPr>
            <a:spLocks noGrp="1"/>
          </p:cNvSpPr>
          <p:nvPr>
            <p:ph type="body" sz="quarter" idx="33" hasCustomPrompt="1"/>
          </p:nvPr>
        </p:nvSpPr>
        <p:spPr>
          <a:xfrm>
            <a:off x="6377553" y="554703"/>
            <a:ext cx="2412541" cy="277200"/>
          </a:xfrm>
          <a:prstGeom prst="roundRect">
            <a:avLst>
              <a:gd name="adj" fmla="val 31431"/>
            </a:avLst>
          </a:prstGeom>
          <a:solidFill>
            <a:schemeClr val="accent5"/>
          </a:solidFill>
          <a:ln w="25400">
            <a:solidFill>
              <a:schemeClr val="accent5"/>
            </a:solidFill>
          </a:ln>
        </p:spPr>
        <p:txBody>
          <a:bodyPr lIns="144000" rIns="144000" anchor="ctr" anchorCtr="1">
            <a:noAutofit/>
          </a:bodyPr>
          <a:lstStyle>
            <a:lvl1pPr algn="ctr">
              <a:defRPr sz="1500" b="0" i="0">
                <a:solidFill>
                  <a:schemeClr val="tx1"/>
                </a:solidFill>
                <a:latin typeface="+mj-lt"/>
                <a:ea typeface="Inter" panose="020B0502030000000004" pitchFamily="34" charset="0"/>
              </a:defRPr>
            </a:lvl1pPr>
          </a:lstStyle>
          <a:p>
            <a:r>
              <a:rPr lang="en-US" err="1"/>
              <a:t>Srities</a:t>
            </a:r>
            <a:r>
              <a:rPr lang="en-US"/>
              <a:t> </a:t>
            </a:r>
            <a:r>
              <a:rPr lang="en-US" err="1"/>
              <a:t>indentifikatorius</a:t>
            </a:r>
            <a:endParaRPr lang="en-US"/>
          </a:p>
        </p:txBody>
      </p:sp>
    </p:spTree>
    <p:extLst>
      <p:ext uri="{BB962C8B-B14F-4D97-AF65-F5344CB8AC3E}">
        <p14:creationId xmlns:p14="http://schemas.microsoft.com/office/powerpoint/2010/main" val="123164889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alphaModFix amt="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740025" y="1154906"/>
            <a:ext cx="14630400" cy="25026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p>
            <a:r>
              <a:rPr lang="en-US" err="1"/>
              <a:t>Antraštės</a:t>
            </a:r>
            <a:r>
              <a:rPr lang="en-US"/>
              <a:t> </a:t>
            </a:r>
            <a:r>
              <a:rPr lang="en-US" err="1"/>
              <a:t>tekstas</a:t>
            </a:r>
            <a:endParaRPr/>
          </a:p>
        </p:txBody>
      </p:sp>
      <p:sp>
        <p:nvSpPr>
          <p:cNvPr id="3" name="Body Level One…"/>
          <p:cNvSpPr txBox="1">
            <a:spLocks noGrp="1"/>
          </p:cNvSpPr>
          <p:nvPr>
            <p:ph type="body" idx="1"/>
          </p:nvPr>
        </p:nvSpPr>
        <p:spPr>
          <a:xfrm>
            <a:off x="10207625" y="3657600"/>
            <a:ext cx="7162800" cy="13766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r>
              <a:rPr lang="lt-LT"/>
              <a:t>Pastraipos tekstas</a:t>
            </a:r>
            <a:endParaRPr/>
          </a:p>
        </p:txBody>
      </p:sp>
      <p:sp>
        <p:nvSpPr>
          <p:cNvPr id="5" name="TextBox 4">
            <a:extLst>
              <a:ext uri="{FF2B5EF4-FFF2-40B4-BE49-F238E27FC236}">
                <a16:creationId xmlns:a16="http://schemas.microsoft.com/office/drawing/2014/main" id="{1B55BDF8-03E0-364C-A518-2D71471747C9}"/>
              </a:ext>
            </a:extLst>
          </p:cNvPr>
          <p:cNvSpPr txBox="1"/>
          <p:nvPr userDrawn="1"/>
        </p:nvSpPr>
        <p:spPr>
          <a:xfrm>
            <a:off x="6960637" y="649410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6" name="TextBox 5">
            <a:extLst>
              <a:ext uri="{FF2B5EF4-FFF2-40B4-BE49-F238E27FC236}">
                <a16:creationId xmlns:a16="http://schemas.microsoft.com/office/drawing/2014/main" id="{75C6951B-F5ED-DB49-822D-71C4F779F0BC}"/>
              </a:ext>
            </a:extLst>
          </p:cNvPr>
          <p:cNvSpPr txBox="1"/>
          <p:nvPr userDrawn="1"/>
        </p:nvSpPr>
        <p:spPr>
          <a:xfrm>
            <a:off x="16589829" y="252859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
        <p:nvSpPr>
          <p:cNvPr id="7" name="TextBox 6">
            <a:extLst>
              <a:ext uri="{FF2B5EF4-FFF2-40B4-BE49-F238E27FC236}">
                <a16:creationId xmlns:a16="http://schemas.microsoft.com/office/drawing/2014/main" id="{80A222E7-3677-1E47-848A-4AFA9A33FD51}"/>
              </a:ext>
            </a:extLst>
          </p:cNvPr>
          <p:cNvSpPr txBox="1"/>
          <p:nvPr userDrawn="1"/>
        </p:nvSpPr>
        <p:spPr>
          <a:xfrm>
            <a:off x="450574" y="339255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457200" rtl="0" fontAlgn="auto" latinLnBrk="0" hangingPunct="0">
              <a:lnSpc>
                <a:spcPct val="100000"/>
              </a:lnSpc>
              <a:spcBef>
                <a:spcPts val="0"/>
              </a:spcBef>
              <a:spcAft>
                <a:spcPts val="0"/>
              </a:spcAft>
              <a:buClrTx/>
              <a:buSzTx/>
              <a:buFontTx/>
              <a:buNone/>
              <a:tabLst/>
            </a:pPr>
            <a:endParaRPr kumimoji="0" lang="en-LT" sz="1800" b="0" i="0" u="none" strike="noStrike" cap="none" spc="0" normalizeH="0" baseline="0">
              <a:ln>
                <a:noFill/>
              </a:ln>
              <a:solidFill>
                <a:schemeClr val="accent1"/>
              </a:solidFill>
              <a:effectLst/>
              <a:uFillTx/>
              <a:latin typeface="+mn-lt"/>
              <a:ea typeface="+mn-ea"/>
              <a:cs typeface="+mn-cs"/>
              <a:sym typeface="Helvetica"/>
            </a:endParaRPr>
          </a:p>
        </p:txBody>
      </p:sp>
    </p:spTree>
  </p:cSld>
  <p:clrMap bg1="lt1" tx1="dk1" bg2="lt2" tx2="dk2" accent1="accent1" accent2="accent2" accent3="accent3" accent4="accent4" accent5="accent5" accent6="accent6" hlink="hlink" folHlink="folHlink"/>
  <p:sldLayoutIdLst>
    <p:sldLayoutId id="2147483649" r:id="rId1"/>
    <p:sldLayoutId id="2147483701" r:id="rId2"/>
    <p:sldLayoutId id="2147483698" r:id="rId3"/>
    <p:sldLayoutId id="2147483688" r:id="rId4"/>
    <p:sldLayoutId id="2147483689" r:id="rId5"/>
    <p:sldLayoutId id="2147483699" r:id="rId6"/>
    <p:sldLayoutId id="2147483690" r:id="rId7"/>
    <p:sldLayoutId id="2147483700" r:id="rId8"/>
    <p:sldLayoutId id="2147483691" r:id="rId9"/>
    <p:sldLayoutId id="2147483656" r:id="rId10"/>
    <p:sldLayoutId id="2147483692" r:id="rId11"/>
    <p:sldLayoutId id="2147483682" r:id="rId12"/>
    <p:sldLayoutId id="2147483661" r:id="rId13"/>
    <p:sldLayoutId id="2147483684" r:id="rId14"/>
    <p:sldLayoutId id="2147483672" r:id="rId15"/>
    <p:sldLayoutId id="2147483695" r:id="rId16"/>
    <p:sldLayoutId id="2147483696" r:id="rId17"/>
    <p:sldLayoutId id="2147483694" r:id="rId18"/>
    <p:sldLayoutId id="2147483693" r:id="rId19"/>
    <p:sldLayoutId id="2147483687" r:id="rId20"/>
    <p:sldLayoutId id="2147483679" r:id="rId21"/>
    <p:sldLayoutId id="2147483680" r:id="rId22"/>
    <p:sldLayoutId id="2147483686" r:id="rId23"/>
    <p:sldLayoutId id="2147483815" r:id="rId24"/>
    <p:sldLayoutId id="2147483816" r:id="rId25"/>
    <p:sldLayoutId id="2147483817" r:id="rId26"/>
    <p:sldLayoutId id="2147483818" r:id="rId27"/>
  </p:sldLayoutIdLst>
  <p:transition spd="med"/>
  <p:txStyles>
    <p:titleStyle>
      <a:lvl1pPr marL="0" marR="0" indent="0" algn="l" defTabSz="1371600" rtl="0" latinLnBrk="0">
        <a:lnSpc>
          <a:spcPct val="90000"/>
        </a:lnSpc>
        <a:spcBef>
          <a:spcPts val="0"/>
        </a:spcBef>
        <a:spcAft>
          <a:spcPts val="0"/>
        </a:spcAft>
        <a:buClrTx/>
        <a:buSzTx/>
        <a:buFontTx/>
        <a:buNone/>
        <a:tabLst/>
        <a:defRPr sz="6000" b="0" i="0" u="none" strike="noStrike" cap="none" spc="0" baseline="0">
          <a:solidFill>
            <a:schemeClr val="accent1"/>
          </a:solidFill>
          <a:uFillTx/>
          <a:latin typeface="Inter Bold"/>
          <a:ea typeface="Inter Bold"/>
          <a:cs typeface="Inter Bold"/>
          <a:sym typeface="Inter Bold"/>
        </a:defRPr>
      </a:lvl1pPr>
      <a:lvl2pPr marL="0" marR="0" indent="0" algn="l" defTabSz="1371600" rtl="0" latinLnBrk="0">
        <a:lnSpc>
          <a:spcPct val="90000"/>
        </a:lnSpc>
        <a:spcBef>
          <a:spcPts val="0"/>
        </a:spcBef>
        <a:spcAft>
          <a:spcPts val="0"/>
        </a:spcAft>
        <a:buClrTx/>
        <a:buSzTx/>
        <a:buFontTx/>
        <a:buNone/>
        <a:tabLst/>
        <a:defRPr sz="8000" b="0" i="0" u="none" strike="noStrike" cap="none" spc="0" baseline="0">
          <a:solidFill>
            <a:schemeClr val="accent1"/>
          </a:solidFill>
          <a:uFillTx/>
          <a:latin typeface="Inter Bold"/>
          <a:ea typeface="Inter Bold"/>
          <a:cs typeface="Inter Bold"/>
          <a:sym typeface="Inter Bold"/>
        </a:defRPr>
      </a:lvl2pPr>
      <a:lvl3pPr marL="0" marR="0" indent="0" algn="l" defTabSz="1371600" rtl="0" latinLnBrk="0">
        <a:lnSpc>
          <a:spcPct val="90000"/>
        </a:lnSpc>
        <a:spcBef>
          <a:spcPts val="0"/>
        </a:spcBef>
        <a:spcAft>
          <a:spcPts val="0"/>
        </a:spcAft>
        <a:buClrTx/>
        <a:buSzTx/>
        <a:buFontTx/>
        <a:buNone/>
        <a:tabLst/>
        <a:defRPr sz="8000" b="0" i="0" u="none" strike="noStrike" cap="none" spc="0" baseline="0">
          <a:solidFill>
            <a:schemeClr val="accent1"/>
          </a:solidFill>
          <a:uFillTx/>
          <a:latin typeface="Inter Bold"/>
          <a:ea typeface="Inter Bold"/>
          <a:cs typeface="Inter Bold"/>
          <a:sym typeface="Inter Bold"/>
        </a:defRPr>
      </a:lvl3pPr>
      <a:lvl4pPr marL="0" marR="0" indent="0" algn="l" defTabSz="1371600" rtl="0" latinLnBrk="0">
        <a:lnSpc>
          <a:spcPct val="90000"/>
        </a:lnSpc>
        <a:spcBef>
          <a:spcPts val="0"/>
        </a:spcBef>
        <a:spcAft>
          <a:spcPts val="0"/>
        </a:spcAft>
        <a:buClrTx/>
        <a:buSzTx/>
        <a:buFontTx/>
        <a:buNone/>
        <a:tabLst/>
        <a:defRPr sz="8000" b="0" i="0" u="none" strike="noStrike" cap="none" spc="0" baseline="0">
          <a:solidFill>
            <a:schemeClr val="accent1"/>
          </a:solidFill>
          <a:uFillTx/>
          <a:latin typeface="Inter Bold"/>
          <a:ea typeface="Inter Bold"/>
          <a:cs typeface="Inter Bold"/>
          <a:sym typeface="Inter Bold"/>
        </a:defRPr>
      </a:lvl4pPr>
      <a:lvl5pPr marL="0" marR="0" indent="0" algn="l" defTabSz="1371600" rtl="0" latinLnBrk="0">
        <a:lnSpc>
          <a:spcPct val="90000"/>
        </a:lnSpc>
        <a:spcBef>
          <a:spcPts val="0"/>
        </a:spcBef>
        <a:spcAft>
          <a:spcPts val="0"/>
        </a:spcAft>
        <a:buClrTx/>
        <a:buSzTx/>
        <a:buFontTx/>
        <a:buNone/>
        <a:tabLst/>
        <a:defRPr sz="8000" b="0" i="0" u="none" strike="noStrike" cap="none" spc="0" baseline="0">
          <a:solidFill>
            <a:schemeClr val="accent1"/>
          </a:solidFill>
          <a:uFillTx/>
          <a:latin typeface="Inter Bold"/>
          <a:ea typeface="Inter Bold"/>
          <a:cs typeface="Inter Bold"/>
          <a:sym typeface="Inter Bold"/>
        </a:defRPr>
      </a:lvl5pPr>
      <a:lvl6pPr marL="0" marR="0" indent="0" algn="l" defTabSz="1371600" rtl="0" latinLnBrk="0">
        <a:lnSpc>
          <a:spcPct val="90000"/>
        </a:lnSpc>
        <a:spcBef>
          <a:spcPts val="0"/>
        </a:spcBef>
        <a:spcAft>
          <a:spcPts val="0"/>
        </a:spcAft>
        <a:buClrTx/>
        <a:buSzTx/>
        <a:buFontTx/>
        <a:buNone/>
        <a:tabLst/>
        <a:defRPr sz="8000" b="0" i="0" u="none" strike="noStrike" cap="none" spc="0" baseline="0">
          <a:solidFill>
            <a:schemeClr val="accent1"/>
          </a:solidFill>
          <a:uFillTx/>
          <a:latin typeface="Inter Bold"/>
          <a:ea typeface="Inter Bold"/>
          <a:cs typeface="Inter Bold"/>
          <a:sym typeface="Inter Bold"/>
        </a:defRPr>
      </a:lvl6pPr>
      <a:lvl7pPr marL="0" marR="0" indent="0" algn="l" defTabSz="1371600" rtl="0" latinLnBrk="0">
        <a:lnSpc>
          <a:spcPct val="90000"/>
        </a:lnSpc>
        <a:spcBef>
          <a:spcPts val="0"/>
        </a:spcBef>
        <a:spcAft>
          <a:spcPts val="0"/>
        </a:spcAft>
        <a:buClrTx/>
        <a:buSzTx/>
        <a:buFontTx/>
        <a:buNone/>
        <a:tabLst/>
        <a:defRPr sz="8000" b="0" i="0" u="none" strike="noStrike" cap="none" spc="0" baseline="0">
          <a:solidFill>
            <a:schemeClr val="accent1"/>
          </a:solidFill>
          <a:uFillTx/>
          <a:latin typeface="Inter Bold"/>
          <a:ea typeface="Inter Bold"/>
          <a:cs typeface="Inter Bold"/>
          <a:sym typeface="Inter Bold"/>
        </a:defRPr>
      </a:lvl7pPr>
      <a:lvl8pPr marL="0" marR="0" indent="0" algn="l" defTabSz="1371600" rtl="0" latinLnBrk="0">
        <a:lnSpc>
          <a:spcPct val="90000"/>
        </a:lnSpc>
        <a:spcBef>
          <a:spcPts val="0"/>
        </a:spcBef>
        <a:spcAft>
          <a:spcPts val="0"/>
        </a:spcAft>
        <a:buClrTx/>
        <a:buSzTx/>
        <a:buFontTx/>
        <a:buNone/>
        <a:tabLst/>
        <a:defRPr sz="8000" b="0" i="0" u="none" strike="noStrike" cap="none" spc="0" baseline="0">
          <a:solidFill>
            <a:schemeClr val="accent1"/>
          </a:solidFill>
          <a:uFillTx/>
          <a:latin typeface="Inter Bold"/>
          <a:ea typeface="Inter Bold"/>
          <a:cs typeface="Inter Bold"/>
          <a:sym typeface="Inter Bold"/>
        </a:defRPr>
      </a:lvl8pPr>
      <a:lvl9pPr marL="0" marR="0" indent="0" algn="l" defTabSz="1371600" rtl="0" latinLnBrk="0">
        <a:lnSpc>
          <a:spcPct val="90000"/>
        </a:lnSpc>
        <a:spcBef>
          <a:spcPts val="0"/>
        </a:spcBef>
        <a:spcAft>
          <a:spcPts val="0"/>
        </a:spcAft>
        <a:buClrTx/>
        <a:buSzTx/>
        <a:buFontTx/>
        <a:buNone/>
        <a:tabLst/>
        <a:defRPr sz="8000" b="0" i="0" u="none" strike="noStrike" cap="none" spc="0" baseline="0">
          <a:solidFill>
            <a:schemeClr val="accent1"/>
          </a:solidFill>
          <a:uFillTx/>
          <a:latin typeface="Inter Bold"/>
          <a:ea typeface="Inter Bold"/>
          <a:cs typeface="Inter Bold"/>
          <a:sym typeface="Inter Bold"/>
        </a:defRPr>
      </a:lvl9pPr>
    </p:titleStyle>
    <p:body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Inter Regular"/>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Inter Regular"/>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Inter Regular"/>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Inter Regular"/>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Inter Regular"/>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Inter Regular"/>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Inter Regular"/>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Inter Regular"/>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Inter Regular"/>
        </a:defRPr>
      </a:lvl9pPr>
    </p:otherStyle>
  </p:txStyles>
  <p:extLst>
    <p:ext uri="{27BBF7A9-308A-43DC-89C8-2F10F3537804}">
      <p15:sldGuideLst xmlns:p15="http://schemas.microsoft.com/office/powerpoint/2012/main">
        <p15:guide id="1" pos="680" userDrawn="1">
          <p15:clr>
            <a:srgbClr val="F26B43"/>
          </p15:clr>
        </p15:guide>
        <p15:guide id="2" orient="horz" pos="337" userDrawn="1">
          <p15:clr>
            <a:srgbClr val="F26B43"/>
          </p15:clr>
        </p15:guide>
        <p15:guide id="3" orient="horz" pos="677" userDrawn="1">
          <p15:clr>
            <a:srgbClr val="F26B43"/>
          </p15:clr>
        </p15:guide>
        <p15:guide id="4" orient="horz" pos="6143" userDrawn="1">
          <p15:clr>
            <a:srgbClr val="F26B43"/>
          </p15:clr>
        </p15:guide>
        <p15:guide id="5" orient="horz" pos="5803" userDrawn="1">
          <p15:clr>
            <a:srgbClr val="F26B43"/>
          </p15:clr>
        </p15:guide>
        <p15:guide id="6" pos="907" userDrawn="1">
          <p15:clr>
            <a:srgbClr val="F26B43"/>
          </p15:clr>
        </p15:guide>
        <p15:guide id="7" pos="5760" userDrawn="1">
          <p15:clr>
            <a:srgbClr val="F26B43"/>
          </p15:clr>
        </p15:guide>
        <p15:guide id="8" orient="horz" pos="3240" userDrawn="1">
          <p15:clr>
            <a:srgbClr val="F26B43"/>
          </p15:clr>
        </p15:guide>
        <p15:guide id="9" pos="10840" userDrawn="1">
          <p15:clr>
            <a:srgbClr val="F26B43"/>
          </p15:clr>
        </p15:guide>
        <p15:guide id="10" pos="5397" userDrawn="1">
          <p15:clr>
            <a:srgbClr val="F26B43"/>
          </p15:clr>
        </p15:guide>
        <p15:guide id="11" pos="5624" userDrawn="1">
          <p15:clr>
            <a:srgbClr val="F26B43"/>
          </p15:clr>
        </p15:guide>
        <p15:guide id="12" pos="5896" userDrawn="1">
          <p15:clr>
            <a:srgbClr val="F26B43"/>
          </p15:clr>
        </p15:guide>
        <p15:guide id="13" pos="11180" userDrawn="1">
          <p15:clr>
            <a:srgbClr val="F26B43"/>
          </p15:clr>
        </p15:guide>
        <p15:guide id="14" orient="horz" pos="1426" userDrawn="1">
          <p15:clr>
            <a:srgbClr val="F26B43"/>
          </p15:clr>
        </p15:guide>
        <p15:guide id="15" orient="horz" pos="1811" userDrawn="1">
          <p15:clr>
            <a:srgbClr val="F26B43"/>
          </p15:clr>
        </p15:guide>
        <p15:guide id="16" orient="horz" pos="3762" userDrawn="1">
          <p15:clr>
            <a:srgbClr val="F26B43"/>
          </p15:clr>
        </p15:guide>
        <p15:guide id="17" orient="horz" pos="4011" userDrawn="1">
          <p15:clr>
            <a:srgbClr val="F26B43"/>
          </p15:clr>
        </p15:guide>
        <p15:guide id="18" orient="horz" pos="4442" userDrawn="1">
          <p15:clr>
            <a:srgbClr val="F26B43"/>
          </p15:clr>
        </p15:guide>
        <p15:guide id="19" orient="horz" pos="4669" userDrawn="1">
          <p15:clr>
            <a:srgbClr val="F26B43"/>
          </p15:clr>
        </p15:guide>
        <p15:guide id="20" orient="horz" pos="4896" userDrawn="1">
          <p15:clr>
            <a:srgbClr val="F26B43"/>
          </p15:clr>
        </p15:guide>
        <p15:guide id="22" orient="horz" pos="5576" userDrawn="1">
          <p15:clr>
            <a:srgbClr val="F26B43"/>
          </p15:clr>
        </p15:guide>
        <p15:guide id="25" pos="62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chart" Target="../charts/chart14.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26.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eg"/><Relationship Id="rId18" Type="http://schemas.openxmlformats.org/officeDocument/2006/relationships/image" Target="../media/image71.png"/><Relationship Id="rId3" Type="http://schemas.openxmlformats.org/officeDocument/2006/relationships/image" Target="../media/image56.jpe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jpeg"/><Relationship Id="rId17" Type="http://schemas.openxmlformats.org/officeDocument/2006/relationships/image" Target="../media/image70.jpeg"/><Relationship Id="rId25" Type="http://schemas.openxmlformats.org/officeDocument/2006/relationships/image" Target="../media/image78.jpeg"/><Relationship Id="rId2" Type="http://schemas.openxmlformats.org/officeDocument/2006/relationships/notesSlide" Target="../notesSlides/notesSlide28.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gif"/><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jpeg"/><Relationship Id="rId10" Type="http://schemas.openxmlformats.org/officeDocument/2006/relationships/image" Target="../media/image63.png"/><Relationship Id="rId19" Type="http://schemas.openxmlformats.org/officeDocument/2006/relationships/image" Target="../media/image72.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2.jpeg"/><Relationship Id="rId4" Type="http://schemas.openxmlformats.org/officeDocument/2006/relationships/diagramLayout" Target="../diagrams/layout1.xml"/><Relationship Id="rId9"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4.jpeg"/><Relationship Id="rId3" Type="http://schemas.openxmlformats.org/officeDocument/2006/relationships/hyperlink" Target="https://www.marketopportunities.fi/" TargetMode="External"/><Relationship Id="rId7" Type="http://schemas.openxmlformats.org/officeDocument/2006/relationships/hyperlink" Target="https://finnpartnership.fi/en/find-a-business-partner/matchmaking-companies/?page_num=1" TargetMode="External"/><Relationship Id="rId12" Type="http://schemas.openxmlformats.org/officeDocument/2006/relationships/hyperlink" Target="https://www.transparenzportal.bund.de/de/detailsuche" TargetMode="Externa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hyperlink" Target="https://www.businessfinland.fi/en/for-finnish-customers/services/programs/developing-markets-platform" TargetMode="External"/><Relationship Id="rId11" Type="http://schemas.openxmlformats.org/officeDocument/2006/relationships/hyperlink" Target="https://www.giz.de/en/worldwide/119229.html" TargetMode="External"/><Relationship Id="rId5" Type="http://schemas.openxmlformats.org/officeDocument/2006/relationships/hyperlink" Target="https://www.nefco.int/procurements/" TargetMode="External"/><Relationship Id="rId10" Type="http://schemas.openxmlformats.org/officeDocument/2006/relationships/hyperlink" Target="https://www.bmz.de/en/issues/climate-change-and-development/climate-and-development-partnerships" TargetMode="External"/><Relationship Id="rId4" Type="http://schemas.openxmlformats.org/officeDocument/2006/relationships/hyperlink" Target="https://www.tutkihallintoa.fi/" TargetMode="External"/><Relationship Id="rId9" Type="http://schemas.openxmlformats.org/officeDocument/2006/relationships/image" Target="../media/image83.jpeg"/><Relationship Id="rId14" Type="http://schemas.openxmlformats.org/officeDocument/2006/relationships/hyperlink" Target="https://estdev.ee/en/funding-and-procurement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1"/>
          <p:cNvPicPr preferRelativeResize="0"/>
          <p:nvPr/>
        </p:nvPicPr>
        <p:blipFill rotWithShape="1">
          <a:blip r:embed="rId3">
            <a:alphaModFix/>
          </a:blip>
          <a:srcRect t="26653" r="13028"/>
          <a:stretch/>
        </p:blipFill>
        <p:spPr>
          <a:xfrm>
            <a:off x="0" y="0"/>
            <a:ext cx="18288000" cy="10287001"/>
          </a:xfrm>
          <a:prstGeom prst="rect">
            <a:avLst/>
          </a:prstGeom>
          <a:noFill/>
          <a:ln>
            <a:noFill/>
          </a:ln>
        </p:spPr>
      </p:pic>
      <p:sp>
        <p:nvSpPr>
          <p:cNvPr id="442" name="Google Shape;442;p1"/>
          <p:cNvSpPr/>
          <p:nvPr/>
        </p:nvSpPr>
        <p:spPr>
          <a:xfrm>
            <a:off x="1122361" y="2689224"/>
            <a:ext cx="9261693" cy="5153027"/>
          </a:xfrm>
          <a:custGeom>
            <a:avLst/>
            <a:gdLst/>
            <a:ahLst/>
            <a:cxnLst/>
            <a:rect l="l" t="t"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rgbClr val="F2F2F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pic>
        <p:nvPicPr>
          <p:cNvPr id="443" name="Google Shape;443;p1" descr="Picture 5"/>
          <p:cNvPicPr preferRelativeResize="0"/>
          <p:nvPr/>
        </p:nvPicPr>
        <p:blipFill rotWithShape="1">
          <a:blip r:embed="rId4">
            <a:alphaModFix/>
          </a:blip>
          <a:srcRect/>
          <a:stretch/>
        </p:blipFill>
        <p:spPr>
          <a:xfrm>
            <a:off x="952499" y="1511299"/>
            <a:ext cx="2660651" cy="1346201"/>
          </a:xfrm>
          <a:prstGeom prst="rect">
            <a:avLst/>
          </a:prstGeom>
          <a:noFill/>
          <a:ln>
            <a:noFill/>
          </a:ln>
          <a:effectLst>
            <a:outerShdw blurRad="63500" dist="25400" dir="5400000" rotWithShape="0">
              <a:srgbClr val="000000">
                <a:alpha val="28627"/>
              </a:srgbClr>
            </a:outerShdw>
          </a:effectLst>
        </p:spPr>
      </p:pic>
      <p:sp>
        <p:nvSpPr>
          <p:cNvPr id="444" name="Google Shape;444;p1"/>
          <p:cNvSpPr txBox="1">
            <a:spLocks noGrp="1"/>
          </p:cNvSpPr>
          <p:nvPr>
            <p:ph type="title"/>
          </p:nvPr>
        </p:nvSpPr>
        <p:spPr>
          <a:xfrm>
            <a:off x="1572706" y="3107164"/>
            <a:ext cx="8426668" cy="3086275"/>
          </a:xfrm>
          <a:prstGeom prst="rect">
            <a:avLst/>
          </a:prstGeom>
          <a:noFill/>
          <a:ln>
            <a:noFill/>
          </a:ln>
        </p:spPr>
        <p:txBody>
          <a:bodyPr spcFirstLastPara="1" wrap="square" lIns="45700" tIns="45700" rIns="45700" bIns="45700" anchor="t" anchorCtr="0">
            <a:noAutofit/>
          </a:bodyPr>
          <a:lstStyle/>
          <a:p>
            <a:pPr marL="0" lvl="0" indent="0" algn="l" rtl="0">
              <a:lnSpc>
                <a:spcPct val="110000"/>
              </a:lnSpc>
              <a:spcBef>
                <a:spcPts val="0"/>
              </a:spcBef>
              <a:spcAft>
                <a:spcPts val="0"/>
              </a:spcAft>
              <a:buClr>
                <a:schemeClr val="accent1"/>
              </a:buClr>
              <a:buSzPct val="100000"/>
              <a:buFont typeface="Inter"/>
              <a:buNone/>
            </a:pPr>
            <a:r>
              <a:rPr lang="lt-LT" sz="3600" b="1" dirty="0"/>
              <a:t>Eksporto rinkų Vystomojo bendradarbiavimo šalyse, teikiant prioritetą aukštos pridėtinės vertės sektorių eksportui, koncepcija</a:t>
            </a:r>
            <a:br>
              <a:rPr lang="en-US" sz="3600" b="1" dirty="0"/>
            </a:br>
            <a:r>
              <a:rPr lang="en-US" sz="2400" b="1" i="1" dirty="0">
                <a:solidFill>
                  <a:schemeClr val="accent2"/>
                </a:solidFill>
              </a:rPr>
              <a:t>Emerging Markets: Opportunities For International Expansion</a:t>
            </a:r>
            <a:br>
              <a:rPr lang="en-US" sz="2400" b="1" i="1" dirty="0">
                <a:solidFill>
                  <a:schemeClr val="accent2"/>
                </a:solidFill>
              </a:rPr>
            </a:br>
            <a:endParaRPr sz="2400" b="1" i="1" dirty="0">
              <a:solidFill>
                <a:schemeClr val="accent2"/>
              </a:solidFill>
            </a:endParaRPr>
          </a:p>
        </p:txBody>
      </p:sp>
      <p:sp>
        <p:nvSpPr>
          <p:cNvPr id="446" name="Google Shape;446;p1"/>
          <p:cNvSpPr txBox="1"/>
          <p:nvPr/>
        </p:nvSpPr>
        <p:spPr>
          <a:xfrm>
            <a:off x="14893725" y="9620000"/>
            <a:ext cx="655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FFFFF"/>
                </a:solidFill>
                <a:latin typeface="Inter"/>
                <a:ea typeface="Inter"/>
                <a:cs typeface="Inter"/>
                <a:sym typeface="Inter"/>
              </a:rPr>
              <a:t>Photo: B. Gilys, source: Lithuania.lt</a:t>
            </a:r>
            <a:endParaRPr sz="1400" b="0" i="0" u="none" strike="noStrike" cap="none">
              <a:solidFill>
                <a:srgbClr val="FFFFFF"/>
              </a:solidFill>
              <a:latin typeface="Inter"/>
              <a:ea typeface="Inter"/>
              <a:cs typeface="Inter"/>
              <a:sym typeface="Inter"/>
            </a:endParaRPr>
          </a:p>
        </p:txBody>
      </p:sp>
      <p:pic>
        <p:nvPicPr>
          <p:cNvPr id="447" name="Google Shape;447;p1"/>
          <p:cNvPicPr preferRelativeResize="0"/>
          <p:nvPr/>
        </p:nvPicPr>
        <p:blipFill>
          <a:blip r:embed="rId5">
            <a:alphaModFix/>
          </a:blip>
          <a:stretch>
            <a:fillRect/>
          </a:stretch>
        </p:blipFill>
        <p:spPr>
          <a:xfrm>
            <a:off x="1572700" y="6443122"/>
            <a:ext cx="2220284" cy="1077675"/>
          </a:xfrm>
          <a:prstGeom prst="rect">
            <a:avLst/>
          </a:prstGeom>
          <a:noFill/>
          <a:ln>
            <a:noFill/>
          </a:ln>
        </p:spPr>
      </p:pic>
      <p:sp>
        <p:nvSpPr>
          <p:cNvPr id="448" name="Google Shape;448;p1"/>
          <p:cNvSpPr txBox="1"/>
          <p:nvPr/>
        </p:nvSpPr>
        <p:spPr>
          <a:xfrm>
            <a:off x="4155766" y="6571175"/>
            <a:ext cx="3421762"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LT" sz="2000" b="1">
                <a:solidFill>
                  <a:schemeClr val="dk1"/>
                </a:solidFill>
                <a:latin typeface="Inter"/>
                <a:ea typeface="Inter"/>
                <a:cs typeface="Inter"/>
                <a:sym typeface="Inter"/>
              </a:rPr>
              <a:t>Simona Buziliauskienė</a:t>
            </a:r>
            <a:endParaRPr sz="2000" b="1">
              <a:solidFill>
                <a:schemeClr val="dk1"/>
              </a:solidFill>
              <a:latin typeface="Inter"/>
              <a:ea typeface="Inter"/>
              <a:cs typeface="Inter"/>
              <a:sym typeface="Inter"/>
            </a:endParaRPr>
          </a:p>
          <a:p>
            <a:pPr marL="0" lvl="0" indent="0" algn="l" rtl="0">
              <a:spcBef>
                <a:spcPts val="0"/>
              </a:spcBef>
              <a:spcAft>
                <a:spcPts val="0"/>
              </a:spcAft>
              <a:buNone/>
            </a:pPr>
            <a:r>
              <a:rPr lang="lt-LT" sz="2000">
                <a:solidFill>
                  <a:schemeClr val="dk1"/>
                </a:solidFill>
                <a:latin typeface="Inter"/>
                <a:ea typeface="Inter"/>
                <a:cs typeface="Inter"/>
                <a:sym typeface="Inter"/>
              </a:rPr>
              <a:t>Rinkų plėtros skyriaus vadovė</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2" name="Text Placeholder 3">
            <a:extLst>
              <a:ext uri="{FF2B5EF4-FFF2-40B4-BE49-F238E27FC236}">
                <a16:creationId xmlns:a16="http://schemas.microsoft.com/office/drawing/2014/main" id="{ED26F404-64A7-0823-CD7B-3324D8EFA2E5}"/>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graphicFrame>
        <p:nvGraphicFramePr>
          <p:cNvPr id="3" name="Chart 2">
            <a:extLst>
              <a:ext uri="{FF2B5EF4-FFF2-40B4-BE49-F238E27FC236}">
                <a16:creationId xmlns:a16="http://schemas.microsoft.com/office/drawing/2014/main" id="{91D28673-4E5F-DA1E-AB25-B84C048AD01D}"/>
              </a:ext>
            </a:extLst>
          </p:cNvPr>
          <p:cNvGraphicFramePr>
            <a:graphicFrameLocks/>
          </p:cNvGraphicFramePr>
          <p:nvPr>
            <p:extLst>
              <p:ext uri="{D42A27DB-BD31-4B8C-83A1-F6EECF244321}">
                <p14:modId xmlns:p14="http://schemas.microsoft.com/office/powerpoint/2010/main" val="379531112"/>
              </p:ext>
            </p:extLst>
          </p:nvPr>
        </p:nvGraphicFramePr>
        <p:xfrm>
          <a:off x="956929" y="1222743"/>
          <a:ext cx="16427303" cy="85166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8784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graphicFrame>
        <p:nvGraphicFramePr>
          <p:cNvPr id="2" name="Chart 1">
            <a:extLst>
              <a:ext uri="{FF2B5EF4-FFF2-40B4-BE49-F238E27FC236}">
                <a16:creationId xmlns:a16="http://schemas.microsoft.com/office/drawing/2014/main" id="{5AB62406-6547-C267-E129-958383BCC250}"/>
              </a:ext>
            </a:extLst>
          </p:cNvPr>
          <p:cNvGraphicFramePr>
            <a:graphicFrameLocks/>
          </p:cNvGraphicFramePr>
          <p:nvPr>
            <p:extLst>
              <p:ext uri="{D42A27DB-BD31-4B8C-83A1-F6EECF244321}">
                <p14:modId xmlns:p14="http://schemas.microsoft.com/office/powerpoint/2010/main" val="2110317363"/>
              </p:ext>
            </p:extLst>
          </p:nvPr>
        </p:nvGraphicFramePr>
        <p:xfrm>
          <a:off x="532712" y="1679944"/>
          <a:ext cx="9355568" cy="592233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B3C61EF2-C583-E946-2FA3-89F2FDE7D913}"/>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graphicFrame>
        <p:nvGraphicFramePr>
          <p:cNvPr id="5" name="Chart 4">
            <a:extLst>
              <a:ext uri="{FF2B5EF4-FFF2-40B4-BE49-F238E27FC236}">
                <a16:creationId xmlns:a16="http://schemas.microsoft.com/office/drawing/2014/main" id="{2EBB2FA3-A83E-8AA8-2F8A-F8CBB0B6853D}"/>
              </a:ext>
            </a:extLst>
          </p:cNvPr>
          <p:cNvGraphicFramePr>
            <a:graphicFrameLocks/>
          </p:cNvGraphicFramePr>
          <p:nvPr>
            <p:extLst>
              <p:ext uri="{D42A27DB-BD31-4B8C-83A1-F6EECF244321}">
                <p14:modId xmlns:p14="http://schemas.microsoft.com/office/powerpoint/2010/main" val="1918669977"/>
              </p:ext>
            </p:extLst>
          </p:nvPr>
        </p:nvGraphicFramePr>
        <p:xfrm>
          <a:off x="9144000" y="1679944"/>
          <a:ext cx="9238608" cy="56352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6488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graphicFrame>
        <p:nvGraphicFramePr>
          <p:cNvPr id="2" name="Chart 1">
            <a:extLst>
              <a:ext uri="{FF2B5EF4-FFF2-40B4-BE49-F238E27FC236}">
                <a16:creationId xmlns:a16="http://schemas.microsoft.com/office/drawing/2014/main" id="{4FC95997-B8BE-B181-A67B-E67A72225BE1}"/>
              </a:ext>
            </a:extLst>
          </p:cNvPr>
          <p:cNvGraphicFramePr>
            <a:graphicFrameLocks/>
          </p:cNvGraphicFramePr>
          <p:nvPr>
            <p:extLst>
              <p:ext uri="{D42A27DB-BD31-4B8C-83A1-F6EECF244321}">
                <p14:modId xmlns:p14="http://schemas.microsoft.com/office/powerpoint/2010/main" val="1142834771"/>
              </p:ext>
            </p:extLst>
          </p:nvPr>
        </p:nvGraphicFramePr>
        <p:xfrm>
          <a:off x="713467" y="1127051"/>
          <a:ext cx="9515054" cy="640542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DA1FCEF9-25BE-077F-9064-1CF4F1C4CC32}"/>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pic>
        <p:nvPicPr>
          <p:cNvPr id="6" name="Picture 4" descr="Frontiers | Sustainable Development of African Countries: Minding ...">
            <a:extLst>
              <a:ext uri="{FF2B5EF4-FFF2-40B4-BE49-F238E27FC236}">
                <a16:creationId xmlns:a16="http://schemas.microsoft.com/office/drawing/2014/main" id="{E2AA25CB-079E-96AD-C01D-6F3EAA64C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9956" y="1270938"/>
            <a:ext cx="7784170" cy="640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969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graphicFrame>
        <p:nvGraphicFramePr>
          <p:cNvPr id="4" name="Chart 3">
            <a:extLst>
              <a:ext uri="{FF2B5EF4-FFF2-40B4-BE49-F238E27FC236}">
                <a16:creationId xmlns:a16="http://schemas.microsoft.com/office/drawing/2014/main" id="{1E87FB5D-454A-EB5A-E917-3C0558F5B31C}"/>
              </a:ext>
            </a:extLst>
          </p:cNvPr>
          <p:cNvGraphicFramePr>
            <a:graphicFrameLocks/>
          </p:cNvGraphicFramePr>
          <p:nvPr/>
        </p:nvGraphicFramePr>
        <p:xfrm>
          <a:off x="713465" y="1616149"/>
          <a:ext cx="13247083" cy="800631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3">
            <a:extLst>
              <a:ext uri="{FF2B5EF4-FFF2-40B4-BE49-F238E27FC236}">
                <a16:creationId xmlns:a16="http://schemas.microsoft.com/office/drawing/2014/main" id="{A66FD180-31F2-3964-FD02-203284417FC1}"/>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spTree>
    <p:extLst>
      <p:ext uri="{BB962C8B-B14F-4D97-AF65-F5344CB8AC3E}">
        <p14:creationId xmlns:p14="http://schemas.microsoft.com/office/powerpoint/2010/main" val="382294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2" name="Text Placeholder 3">
            <a:extLst>
              <a:ext uri="{FF2B5EF4-FFF2-40B4-BE49-F238E27FC236}">
                <a16:creationId xmlns:a16="http://schemas.microsoft.com/office/drawing/2014/main" id="{A66FD180-31F2-3964-FD02-203284417FC1}"/>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graphicFrame>
        <p:nvGraphicFramePr>
          <p:cNvPr id="3" name="Chart 2">
            <a:extLst>
              <a:ext uri="{FF2B5EF4-FFF2-40B4-BE49-F238E27FC236}">
                <a16:creationId xmlns:a16="http://schemas.microsoft.com/office/drawing/2014/main" id="{E30011E0-6C43-CE7A-C685-BD43C822EC77}"/>
              </a:ext>
            </a:extLst>
          </p:cNvPr>
          <p:cNvGraphicFramePr>
            <a:graphicFrameLocks/>
          </p:cNvGraphicFramePr>
          <p:nvPr>
            <p:extLst>
              <p:ext uri="{D42A27DB-BD31-4B8C-83A1-F6EECF244321}">
                <p14:modId xmlns:p14="http://schemas.microsoft.com/office/powerpoint/2010/main" val="842348647"/>
              </p:ext>
            </p:extLst>
          </p:nvPr>
        </p:nvGraphicFramePr>
        <p:xfrm>
          <a:off x="989911" y="1465973"/>
          <a:ext cx="12098767" cy="6742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988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graphicFrame>
        <p:nvGraphicFramePr>
          <p:cNvPr id="4" name="Chart 3">
            <a:extLst>
              <a:ext uri="{FF2B5EF4-FFF2-40B4-BE49-F238E27FC236}">
                <a16:creationId xmlns:a16="http://schemas.microsoft.com/office/drawing/2014/main" id="{6D315E28-C9FE-9A3F-C028-8B57990402A7}"/>
              </a:ext>
            </a:extLst>
          </p:cNvPr>
          <p:cNvGraphicFramePr>
            <a:graphicFrameLocks/>
          </p:cNvGraphicFramePr>
          <p:nvPr/>
        </p:nvGraphicFramePr>
        <p:xfrm>
          <a:off x="893135" y="946297"/>
          <a:ext cx="13811693" cy="863363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3">
            <a:extLst>
              <a:ext uri="{FF2B5EF4-FFF2-40B4-BE49-F238E27FC236}">
                <a16:creationId xmlns:a16="http://schemas.microsoft.com/office/drawing/2014/main" id="{6A064872-FDEA-DA0B-F8F7-32A6922AC673}"/>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spTree>
    <p:extLst>
      <p:ext uri="{BB962C8B-B14F-4D97-AF65-F5344CB8AC3E}">
        <p14:creationId xmlns:p14="http://schemas.microsoft.com/office/powerpoint/2010/main" val="79379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een outline of a map with a plus sign&#10;&#10;Description automatically generated">
            <a:extLst>
              <a:ext uri="{FF2B5EF4-FFF2-40B4-BE49-F238E27FC236}">
                <a16:creationId xmlns:a16="http://schemas.microsoft.com/office/drawing/2014/main" id="{81D1DEEC-9F5D-DCA7-7048-822A626AC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8960" y="3502990"/>
            <a:ext cx="3487440" cy="2941142"/>
          </a:xfrm>
          <a:prstGeom prst="rect">
            <a:avLst/>
          </a:prstGeom>
        </p:spPr>
      </p:pic>
      <p:sp>
        <p:nvSpPr>
          <p:cNvPr id="2" name="Title 1">
            <a:extLst>
              <a:ext uri="{FF2B5EF4-FFF2-40B4-BE49-F238E27FC236}">
                <a16:creationId xmlns:a16="http://schemas.microsoft.com/office/drawing/2014/main" id="{FBA73B33-2123-83DE-90F2-9E84BFD3A8CD}"/>
              </a:ext>
            </a:extLst>
          </p:cNvPr>
          <p:cNvSpPr>
            <a:spLocks noGrp="1"/>
          </p:cNvSpPr>
          <p:nvPr>
            <p:ph type="title"/>
          </p:nvPr>
        </p:nvSpPr>
        <p:spPr>
          <a:xfrm>
            <a:off x="86033" y="3131060"/>
            <a:ext cx="15279134" cy="4637739"/>
          </a:xfrm>
        </p:spPr>
        <p:txBody>
          <a:bodyPr>
            <a:noAutofit/>
          </a:bodyPr>
          <a:lstStyle/>
          <a:p>
            <a:pPr algn="ctr"/>
            <a:r>
              <a:rPr lang="lt-LT" sz="18000" dirty="0">
                <a:solidFill>
                  <a:srgbClr val="34DF55"/>
                </a:solidFill>
              </a:rPr>
              <a:t>Lietuva</a:t>
            </a:r>
            <a:br>
              <a:rPr lang="lt-LT" sz="8000" dirty="0">
                <a:solidFill>
                  <a:srgbClr val="34DF55"/>
                </a:solidFill>
              </a:rPr>
            </a:br>
            <a:r>
              <a:rPr lang="lt-LT" dirty="0">
                <a:solidFill>
                  <a:srgbClr val="34DF55"/>
                </a:solidFill>
              </a:rPr>
              <a:t>Esama situacija ir galimybės</a:t>
            </a:r>
          </a:p>
        </p:txBody>
      </p:sp>
      <p:sp>
        <p:nvSpPr>
          <p:cNvPr id="5" name="Text Placeholder 4">
            <a:extLst>
              <a:ext uri="{FF2B5EF4-FFF2-40B4-BE49-F238E27FC236}">
                <a16:creationId xmlns:a16="http://schemas.microsoft.com/office/drawing/2014/main" id="{028E1DD3-6B22-F95E-F6AE-EBCC166EE6EF}"/>
              </a:ext>
            </a:extLst>
          </p:cNvPr>
          <p:cNvSpPr>
            <a:spLocks noGrp="1"/>
          </p:cNvSpPr>
          <p:nvPr>
            <p:ph type="body" sz="quarter" idx="31"/>
          </p:nvPr>
        </p:nvSpPr>
        <p:spPr>
          <a:ln>
            <a:solidFill>
              <a:schemeClr val="accent2"/>
            </a:solidFill>
          </a:ln>
        </p:spPr>
        <p:txBody>
          <a:bodyPr/>
          <a:lstStyle/>
          <a:p>
            <a:r>
              <a:rPr lang="lt-LT"/>
              <a:t>Vystomasis bendradarbiavimas</a:t>
            </a:r>
            <a:endParaRPr lang="lt-LT" dirty="0"/>
          </a:p>
        </p:txBody>
      </p:sp>
    </p:spTree>
    <p:extLst>
      <p:ext uri="{BB962C8B-B14F-4D97-AF65-F5344CB8AC3E}">
        <p14:creationId xmlns:p14="http://schemas.microsoft.com/office/powerpoint/2010/main" val="31723214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3D505FFC-180B-79DF-C9D1-122CFE303DFE}"/>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1B753B78-B55C-679B-ACF5-88B052C22402}"/>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B2C82F79-9B00-93AB-D0BD-EE7562BF5B24}"/>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333414D7-836A-1C14-CBC5-744CCCF80274}"/>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E6BD6BF4-776D-E9E1-B34D-B5D3FEDDD59F}"/>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9" name="Text Placeholder 3">
            <a:extLst>
              <a:ext uri="{FF2B5EF4-FFF2-40B4-BE49-F238E27FC236}">
                <a16:creationId xmlns:a16="http://schemas.microsoft.com/office/drawing/2014/main" id="{07F9975B-2271-EDE1-48A3-E4A585639D33}"/>
              </a:ext>
            </a:extLst>
          </p:cNvPr>
          <p:cNvSpPr txBox="1">
            <a:spLocks/>
          </p:cNvSpPr>
          <p:nvPr/>
        </p:nvSpPr>
        <p:spPr>
          <a:xfrm>
            <a:off x="713466" y="331745"/>
            <a:ext cx="5910876"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Institucinė sąranga</a:t>
            </a:r>
          </a:p>
        </p:txBody>
      </p:sp>
      <p:pic>
        <p:nvPicPr>
          <p:cNvPr id="4" name="Picture 3">
            <a:extLst>
              <a:ext uri="{FF2B5EF4-FFF2-40B4-BE49-F238E27FC236}">
                <a16:creationId xmlns:a16="http://schemas.microsoft.com/office/drawing/2014/main" id="{E8629D12-3439-2F13-1B93-E2F9E4127296}"/>
              </a:ext>
            </a:extLst>
          </p:cNvPr>
          <p:cNvPicPr>
            <a:picLocks noChangeAspect="1"/>
          </p:cNvPicPr>
          <p:nvPr/>
        </p:nvPicPr>
        <p:blipFill>
          <a:blip r:embed="rId3"/>
          <a:stretch>
            <a:fillRect/>
          </a:stretch>
        </p:blipFill>
        <p:spPr>
          <a:xfrm>
            <a:off x="351198" y="1023362"/>
            <a:ext cx="17585604" cy="8240275"/>
          </a:xfrm>
          <a:prstGeom prst="rect">
            <a:avLst/>
          </a:prstGeom>
        </p:spPr>
      </p:pic>
    </p:spTree>
    <p:extLst>
      <p:ext uri="{BB962C8B-B14F-4D97-AF65-F5344CB8AC3E}">
        <p14:creationId xmlns:p14="http://schemas.microsoft.com/office/powerpoint/2010/main" val="3681464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3D505FFC-180B-79DF-C9D1-122CFE303DFE}"/>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1B753B78-B55C-679B-ACF5-88B052C22402}"/>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B2C82F79-9B00-93AB-D0BD-EE7562BF5B24}"/>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333414D7-836A-1C14-CBC5-744CCCF80274}"/>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E6BD6BF4-776D-E9E1-B34D-B5D3FEDDD59F}"/>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pic>
        <p:nvPicPr>
          <p:cNvPr id="3" name="Picture 2">
            <a:extLst>
              <a:ext uri="{FF2B5EF4-FFF2-40B4-BE49-F238E27FC236}">
                <a16:creationId xmlns:a16="http://schemas.microsoft.com/office/drawing/2014/main" id="{A3CD4E77-CA01-9410-D1C6-5EFAC38A9ABA}"/>
              </a:ext>
            </a:extLst>
          </p:cNvPr>
          <p:cNvPicPr>
            <a:picLocks noChangeAspect="1"/>
          </p:cNvPicPr>
          <p:nvPr/>
        </p:nvPicPr>
        <p:blipFill>
          <a:blip r:embed="rId3"/>
          <a:stretch>
            <a:fillRect/>
          </a:stretch>
        </p:blipFill>
        <p:spPr>
          <a:xfrm>
            <a:off x="2002" y="1947402"/>
            <a:ext cx="15508310" cy="8319202"/>
          </a:xfrm>
          <a:prstGeom prst="rect">
            <a:avLst/>
          </a:prstGeom>
        </p:spPr>
      </p:pic>
      <p:sp>
        <p:nvSpPr>
          <p:cNvPr id="5" name="Text Placeholder 1">
            <a:extLst>
              <a:ext uri="{FF2B5EF4-FFF2-40B4-BE49-F238E27FC236}">
                <a16:creationId xmlns:a16="http://schemas.microsoft.com/office/drawing/2014/main" id="{20F6B2E9-AD74-57E3-94D1-2C74720C8B20}"/>
              </a:ext>
            </a:extLst>
          </p:cNvPr>
          <p:cNvSpPr txBox="1">
            <a:spLocks/>
          </p:cNvSpPr>
          <p:nvPr/>
        </p:nvSpPr>
        <p:spPr>
          <a:xfrm>
            <a:off x="12228215" y="2879089"/>
            <a:ext cx="4956990" cy="2947428"/>
          </a:xfrm>
          <a:prstGeom prst="rect">
            <a:avLst/>
          </a:prstGeom>
        </p:spPr>
        <p:txBody>
          <a:bodyPr lIns="91440" tIns="45720" rIns="91440" bIns="45720" anchor="t">
            <a:noAutofit/>
          </a:bodyPr>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hangingPunct="1"/>
            <a:r>
              <a:rPr lang="lt-LT" sz="2400" b="1"/>
              <a:t>Dvišalis bendradarbiavimas - LT</a:t>
            </a:r>
          </a:p>
          <a:p>
            <a:pPr hangingPunct="1">
              <a:lnSpc>
                <a:spcPct val="110000"/>
              </a:lnSpc>
              <a:spcBef>
                <a:spcPts val="0"/>
              </a:spcBef>
            </a:pPr>
            <a:r>
              <a:rPr lang="lt-LT" b="1"/>
              <a:t>ES Rytų partnerystės valstybės: </a:t>
            </a:r>
            <a:r>
              <a:rPr lang="lt-LT"/>
              <a:t>Moldova, </a:t>
            </a:r>
            <a:r>
              <a:rPr lang="lt-LT" err="1"/>
              <a:t>Sakartvelas</a:t>
            </a:r>
            <a:r>
              <a:rPr lang="lt-LT"/>
              <a:t>, Ukraina ir Armėnija</a:t>
            </a:r>
          </a:p>
          <a:p>
            <a:pPr hangingPunct="1">
              <a:lnSpc>
                <a:spcPct val="110000"/>
              </a:lnSpc>
              <a:spcBef>
                <a:spcPts val="0"/>
              </a:spcBef>
            </a:pPr>
            <a:r>
              <a:rPr lang="lt-LT" b="1"/>
              <a:t>Artimieji Rytai</a:t>
            </a:r>
          </a:p>
          <a:p>
            <a:pPr hangingPunct="1">
              <a:lnSpc>
                <a:spcPct val="110000"/>
              </a:lnSpc>
              <a:spcBef>
                <a:spcPts val="0"/>
              </a:spcBef>
            </a:pPr>
            <a:r>
              <a:rPr lang="lt-LT" b="1"/>
              <a:t>Vidurinė Azija</a:t>
            </a:r>
          </a:p>
          <a:p>
            <a:pPr hangingPunct="1">
              <a:lnSpc>
                <a:spcPct val="110000"/>
              </a:lnSpc>
              <a:spcBef>
                <a:spcPts val="0"/>
              </a:spcBef>
            </a:pPr>
            <a:r>
              <a:rPr lang="lt-LT" b="1"/>
              <a:t> Afrika</a:t>
            </a:r>
            <a:r>
              <a:rPr lang="lt-LT"/>
              <a:t> (</a:t>
            </a:r>
            <a:r>
              <a:rPr lang="lt-LT" err="1"/>
              <a:t>Užsachario</a:t>
            </a:r>
            <a:r>
              <a:rPr lang="lt-LT"/>
              <a:t> Afrika)</a:t>
            </a:r>
          </a:p>
        </p:txBody>
      </p:sp>
      <p:sp>
        <p:nvSpPr>
          <p:cNvPr id="7" name="Text Placeholder 1">
            <a:extLst>
              <a:ext uri="{FF2B5EF4-FFF2-40B4-BE49-F238E27FC236}">
                <a16:creationId xmlns:a16="http://schemas.microsoft.com/office/drawing/2014/main" id="{2584538E-3678-118E-21D4-4901E5D876F4}"/>
              </a:ext>
            </a:extLst>
          </p:cNvPr>
          <p:cNvSpPr txBox="1">
            <a:spLocks/>
          </p:cNvSpPr>
          <p:nvPr/>
        </p:nvSpPr>
        <p:spPr>
          <a:xfrm>
            <a:off x="12228215" y="6140107"/>
            <a:ext cx="5171840" cy="3841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rmAutofit fontScale="92500" lnSpcReduction="10000"/>
          </a:bodyPr>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tx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hangingPunct="1"/>
            <a:r>
              <a:rPr lang="lt-LT" sz="2400" b="1"/>
              <a:t>Šalys partnerės - LT</a:t>
            </a:r>
          </a:p>
          <a:p>
            <a:pPr hangingPunct="1">
              <a:lnSpc>
                <a:spcPct val="110000"/>
              </a:lnSpc>
              <a:spcBef>
                <a:spcPts val="0"/>
              </a:spcBef>
            </a:pPr>
            <a:r>
              <a:rPr lang="lt-LT" sz="2400"/>
              <a:t>Afganistanas, Alžyras, Armėnija, Azerbaidžanas, Baltarusija, Butanas, Dramblio Kaulo Krantas, Indija, Irakas, Jordanija, Kirgizija, Libanas, Malis, Mauritanija, Mianmaras, Moldova, Mongolija, Nigerija, Palestina, Pietų Afrikos Respublika, </a:t>
            </a:r>
            <a:r>
              <a:rPr lang="lt-LT" sz="2400" err="1"/>
              <a:t>Sakartvelas</a:t>
            </a:r>
            <a:r>
              <a:rPr lang="lt-LT" sz="2400"/>
              <a:t>, Šiaurės Makedonija, Šri Lanka, Tadžikistanas, Tunisas, Turkija, </a:t>
            </a:r>
            <a:r>
              <a:rPr lang="lt-LT" sz="2400" err="1"/>
              <a:t>Turkmenistanas</a:t>
            </a:r>
            <a:r>
              <a:rPr lang="lt-LT" sz="2400"/>
              <a:t>, Uganda, Ukraina, Uzbekistanas, Vietnamas</a:t>
            </a:r>
          </a:p>
        </p:txBody>
      </p:sp>
      <p:sp>
        <p:nvSpPr>
          <p:cNvPr id="6" name="Text Placeholder 3">
            <a:extLst>
              <a:ext uri="{FF2B5EF4-FFF2-40B4-BE49-F238E27FC236}">
                <a16:creationId xmlns:a16="http://schemas.microsoft.com/office/drawing/2014/main" id="{1C9D3275-3388-F308-ED57-B24795CA7CE0}"/>
              </a:ext>
            </a:extLst>
          </p:cNvPr>
          <p:cNvSpPr txBox="1">
            <a:spLocks/>
          </p:cNvSpPr>
          <p:nvPr/>
        </p:nvSpPr>
        <p:spPr>
          <a:xfrm>
            <a:off x="11738474" y="2571670"/>
            <a:ext cx="5724792" cy="278997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p>
        </p:txBody>
      </p:sp>
      <p:sp>
        <p:nvSpPr>
          <p:cNvPr id="8" name="Text Placeholder 3">
            <a:extLst>
              <a:ext uri="{FF2B5EF4-FFF2-40B4-BE49-F238E27FC236}">
                <a16:creationId xmlns:a16="http://schemas.microsoft.com/office/drawing/2014/main" id="{7414995F-3C1B-E685-DDB6-BD65A13E7E5D}"/>
              </a:ext>
            </a:extLst>
          </p:cNvPr>
          <p:cNvSpPr txBox="1">
            <a:spLocks/>
          </p:cNvSpPr>
          <p:nvPr/>
        </p:nvSpPr>
        <p:spPr>
          <a:xfrm>
            <a:off x="11747070" y="5828790"/>
            <a:ext cx="5733385" cy="4165014"/>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p>
        </p:txBody>
      </p:sp>
      <p:sp>
        <p:nvSpPr>
          <p:cNvPr id="9" name="Text Placeholder 3">
            <a:extLst>
              <a:ext uri="{FF2B5EF4-FFF2-40B4-BE49-F238E27FC236}">
                <a16:creationId xmlns:a16="http://schemas.microsoft.com/office/drawing/2014/main" id="{07F9975B-2271-EDE1-48A3-E4A585639D33}"/>
              </a:ext>
            </a:extLst>
          </p:cNvPr>
          <p:cNvSpPr txBox="1">
            <a:spLocks/>
          </p:cNvSpPr>
          <p:nvPr/>
        </p:nvSpPr>
        <p:spPr>
          <a:xfrm>
            <a:off x="713466" y="331745"/>
            <a:ext cx="5910876"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a:t>Vystomasis bendradarbiavimas​. Lietuva. 2004-2024</a:t>
            </a:r>
          </a:p>
        </p:txBody>
      </p:sp>
    </p:spTree>
    <p:extLst>
      <p:ext uri="{BB962C8B-B14F-4D97-AF65-F5344CB8AC3E}">
        <p14:creationId xmlns:p14="http://schemas.microsoft.com/office/powerpoint/2010/main" val="3132911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6" y="366121"/>
            <a:ext cx="8085153" cy="431285"/>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Diplomatinės atstovybės Vystomojo bendradarbiavimo rinkose</a:t>
            </a:r>
            <a:endParaRPr lang="en-US">
              <a:latin typeface="Inter"/>
            </a:endParaRPr>
          </a:p>
        </p:txBody>
      </p:sp>
      <p:sp>
        <p:nvSpPr>
          <p:cNvPr id="2" name="Text Placeholder 3">
            <a:extLst>
              <a:ext uri="{FF2B5EF4-FFF2-40B4-BE49-F238E27FC236}">
                <a16:creationId xmlns:a16="http://schemas.microsoft.com/office/drawing/2014/main" id="{423D8D6D-9963-B62A-CAE0-C51F5D0002BF}"/>
              </a:ext>
            </a:extLst>
          </p:cNvPr>
          <p:cNvSpPr txBox="1">
            <a:spLocks/>
          </p:cNvSpPr>
          <p:nvPr/>
        </p:nvSpPr>
        <p:spPr>
          <a:xfrm>
            <a:off x="680292" y="2281720"/>
            <a:ext cx="4090039" cy="1115767"/>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a:rPr>
              <a:t>Ukraina (LMIC)</a:t>
            </a:r>
          </a:p>
          <a:p>
            <a:pPr algn="ctr"/>
            <a:r>
              <a:rPr lang="lt-LT" b="1" dirty="0">
                <a:latin typeface="Inter"/>
              </a:rPr>
              <a:t>Moldova (UMIC)</a:t>
            </a:r>
            <a:endParaRPr lang="lt-LT" dirty="0">
              <a:solidFill>
                <a:srgbClr val="000000"/>
              </a:solidFill>
              <a:latin typeface="Inter"/>
            </a:endParaRPr>
          </a:p>
          <a:p>
            <a:pPr algn="ctr"/>
            <a:endParaRPr lang="lt-LT" b="1" dirty="0">
              <a:latin typeface="Inter"/>
            </a:endParaRPr>
          </a:p>
        </p:txBody>
      </p:sp>
      <p:sp>
        <p:nvSpPr>
          <p:cNvPr id="5" name="Text Placeholder 3">
            <a:extLst>
              <a:ext uri="{FF2B5EF4-FFF2-40B4-BE49-F238E27FC236}">
                <a16:creationId xmlns:a16="http://schemas.microsoft.com/office/drawing/2014/main" id="{69E09476-4156-8719-7B2A-3D997DF441C2}"/>
              </a:ext>
            </a:extLst>
          </p:cNvPr>
          <p:cNvSpPr txBox="1">
            <a:spLocks/>
          </p:cNvSpPr>
          <p:nvPr/>
        </p:nvSpPr>
        <p:spPr>
          <a:xfrm>
            <a:off x="5107512" y="2289339"/>
            <a:ext cx="4021459" cy="1108147"/>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latin typeface="Inter"/>
              </a:rPr>
              <a:t>Egiptas (LMIC)</a:t>
            </a:r>
          </a:p>
          <a:p>
            <a:pPr algn="ctr"/>
            <a:r>
              <a:rPr lang="lt-LT" b="1">
                <a:latin typeface="Inter"/>
              </a:rPr>
              <a:t>PAR (UMIC)</a:t>
            </a:r>
          </a:p>
        </p:txBody>
      </p:sp>
      <p:sp>
        <p:nvSpPr>
          <p:cNvPr id="6" name="Text Placeholder 3">
            <a:extLst>
              <a:ext uri="{FF2B5EF4-FFF2-40B4-BE49-F238E27FC236}">
                <a16:creationId xmlns:a16="http://schemas.microsoft.com/office/drawing/2014/main" id="{A2D931F8-79D9-14F1-741F-2720FCBE5711}"/>
              </a:ext>
            </a:extLst>
          </p:cNvPr>
          <p:cNvSpPr txBox="1">
            <a:spLocks/>
          </p:cNvSpPr>
          <p:nvPr/>
        </p:nvSpPr>
        <p:spPr>
          <a:xfrm>
            <a:off x="13375212" y="1458759"/>
            <a:ext cx="3648079" cy="49092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P.AMERIKA</a:t>
            </a:r>
            <a:endParaRPr lang="en-US"/>
          </a:p>
        </p:txBody>
      </p:sp>
      <p:sp>
        <p:nvSpPr>
          <p:cNvPr id="7" name="Text Placeholder 3">
            <a:extLst>
              <a:ext uri="{FF2B5EF4-FFF2-40B4-BE49-F238E27FC236}">
                <a16:creationId xmlns:a16="http://schemas.microsoft.com/office/drawing/2014/main" id="{78200B0E-2B64-4967-BEB6-ECB8A90AF948}"/>
              </a:ext>
            </a:extLst>
          </p:cNvPr>
          <p:cNvSpPr txBox="1">
            <a:spLocks/>
          </p:cNvSpPr>
          <p:nvPr/>
        </p:nvSpPr>
        <p:spPr>
          <a:xfrm>
            <a:off x="13413312" y="2312199"/>
            <a:ext cx="3609979" cy="513787"/>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latin typeface="Inter"/>
              </a:rPr>
              <a:t>Brazilija (UMIC)</a:t>
            </a:r>
            <a:endParaRPr lang="lt-LT">
              <a:solidFill>
                <a:srgbClr val="000000"/>
              </a:solidFill>
              <a:latin typeface="Inter"/>
            </a:endParaRPr>
          </a:p>
          <a:p>
            <a:pPr algn="ctr"/>
            <a:endParaRPr lang="lt-LT" b="1">
              <a:latin typeface="Inter"/>
            </a:endParaRPr>
          </a:p>
        </p:txBody>
      </p:sp>
      <p:sp>
        <p:nvSpPr>
          <p:cNvPr id="8" name="Text Placeholder 3">
            <a:extLst>
              <a:ext uri="{FF2B5EF4-FFF2-40B4-BE49-F238E27FC236}">
                <a16:creationId xmlns:a16="http://schemas.microsoft.com/office/drawing/2014/main" id="{97CDBFE8-E761-5593-B387-4D6CA08F1D0E}"/>
              </a:ext>
            </a:extLst>
          </p:cNvPr>
          <p:cNvSpPr txBox="1">
            <a:spLocks/>
          </p:cNvSpPr>
          <p:nvPr/>
        </p:nvSpPr>
        <p:spPr>
          <a:xfrm>
            <a:off x="710772" y="1451139"/>
            <a:ext cx="4029079" cy="46806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EUROPA</a:t>
            </a:r>
          </a:p>
        </p:txBody>
      </p:sp>
      <p:sp>
        <p:nvSpPr>
          <p:cNvPr id="9" name="Text Placeholder 3">
            <a:extLst>
              <a:ext uri="{FF2B5EF4-FFF2-40B4-BE49-F238E27FC236}">
                <a16:creationId xmlns:a16="http://schemas.microsoft.com/office/drawing/2014/main" id="{88ECECCC-5478-F767-86F4-CAAD063148BE}"/>
              </a:ext>
            </a:extLst>
          </p:cNvPr>
          <p:cNvSpPr txBox="1">
            <a:spLocks/>
          </p:cNvSpPr>
          <p:nvPr/>
        </p:nvSpPr>
        <p:spPr>
          <a:xfrm>
            <a:off x="9664272" y="1451139"/>
            <a:ext cx="3228979" cy="49854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AZIJA</a:t>
            </a:r>
            <a:endParaRPr lang="en-US"/>
          </a:p>
        </p:txBody>
      </p:sp>
      <p:sp>
        <p:nvSpPr>
          <p:cNvPr id="10" name="Text Placeholder 3">
            <a:extLst>
              <a:ext uri="{FF2B5EF4-FFF2-40B4-BE49-F238E27FC236}">
                <a16:creationId xmlns:a16="http://schemas.microsoft.com/office/drawing/2014/main" id="{D2F82437-996D-4171-9683-C22534D791CF}"/>
              </a:ext>
            </a:extLst>
          </p:cNvPr>
          <p:cNvSpPr txBox="1">
            <a:spLocks/>
          </p:cNvSpPr>
          <p:nvPr/>
        </p:nvSpPr>
        <p:spPr>
          <a:xfrm>
            <a:off x="5115132" y="1451139"/>
            <a:ext cx="4029079" cy="46806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AFRIKA</a:t>
            </a:r>
            <a:endParaRPr lang="en-US"/>
          </a:p>
        </p:txBody>
      </p:sp>
      <p:sp>
        <p:nvSpPr>
          <p:cNvPr id="12" name="Text Placeholder 3">
            <a:extLst>
              <a:ext uri="{FF2B5EF4-FFF2-40B4-BE49-F238E27FC236}">
                <a16:creationId xmlns:a16="http://schemas.microsoft.com/office/drawing/2014/main" id="{8D41FF52-4D3F-4A13-B4FE-460DA9E5475C}"/>
              </a:ext>
            </a:extLst>
          </p:cNvPr>
          <p:cNvSpPr txBox="1">
            <a:spLocks/>
          </p:cNvSpPr>
          <p:nvPr/>
        </p:nvSpPr>
        <p:spPr>
          <a:xfrm>
            <a:off x="9664272" y="2281719"/>
            <a:ext cx="3358519" cy="3165547"/>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latin typeface="Inter"/>
              </a:rPr>
              <a:t>Gruzija (UMIC)</a:t>
            </a:r>
          </a:p>
          <a:p>
            <a:pPr algn="ctr"/>
            <a:r>
              <a:rPr lang="lt-LT" b="1">
                <a:latin typeface="Inter"/>
              </a:rPr>
              <a:t>Armėnija (UMIC)</a:t>
            </a:r>
            <a:endParaRPr lang="en-US"/>
          </a:p>
          <a:p>
            <a:pPr algn="ctr"/>
            <a:r>
              <a:rPr lang="lt-LT" b="1">
                <a:latin typeface="Inter"/>
              </a:rPr>
              <a:t>Turkija (UMIC)</a:t>
            </a:r>
          </a:p>
          <a:p>
            <a:pPr algn="ctr"/>
            <a:r>
              <a:rPr lang="lt-LT" b="1">
                <a:latin typeface="Inter"/>
              </a:rPr>
              <a:t>Azerbaidžanas (UMIC)</a:t>
            </a:r>
            <a:endParaRPr lang="lt-LT">
              <a:solidFill>
                <a:srgbClr val="000000"/>
              </a:solidFill>
              <a:latin typeface="Inter"/>
            </a:endParaRPr>
          </a:p>
          <a:p>
            <a:pPr algn="ctr"/>
            <a:r>
              <a:rPr lang="lt-LT" b="1">
                <a:latin typeface="Inter"/>
              </a:rPr>
              <a:t>Kazachstanas (UMIC)</a:t>
            </a:r>
            <a:endParaRPr lang="lt-LT">
              <a:solidFill>
                <a:srgbClr val="000000"/>
              </a:solidFill>
              <a:latin typeface="Inter"/>
            </a:endParaRPr>
          </a:p>
          <a:p>
            <a:pPr algn="ctr"/>
            <a:r>
              <a:rPr lang="lt-LT" b="1">
                <a:latin typeface="Inter"/>
              </a:rPr>
              <a:t>Indija (LMIC)</a:t>
            </a:r>
          </a:p>
          <a:p>
            <a:pPr algn="ctr"/>
            <a:endParaRPr lang="lt-LT" b="1">
              <a:latin typeface="Inter"/>
            </a:endParaRPr>
          </a:p>
          <a:p>
            <a:pPr algn="ctr"/>
            <a:endParaRPr lang="lt-LT" b="1">
              <a:latin typeface="Inter"/>
            </a:endParaRPr>
          </a:p>
        </p:txBody>
      </p:sp>
      <p:sp>
        <p:nvSpPr>
          <p:cNvPr id="18" name="Text Placeholder 3">
            <a:extLst>
              <a:ext uri="{FF2B5EF4-FFF2-40B4-BE49-F238E27FC236}">
                <a16:creationId xmlns:a16="http://schemas.microsoft.com/office/drawing/2014/main" id="{B9039D95-18E2-399C-CED5-D2651412CE28}"/>
              </a:ext>
            </a:extLst>
          </p:cNvPr>
          <p:cNvSpPr txBox="1">
            <a:spLocks/>
          </p:cNvSpPr>
          <p:nvPr/>
        </p:nvSpPr>
        <p:spPr>
          <a:xfrm>
            <a:off x="683213" y="4409130"/>
            <a:ext cx="5683308" cy="1370953"/>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latin typeface="Inter"/>
            </a:endParaRPr>
          </a:p>
          <a:p>
            <a:pPr algn="ctr"/>
            <a:endParaRPr lang="lt-LT" b="1">
              <a:latin typeface="Inter"/>
            </a:endParaRPr>
          </a:p>
        </p:txBody>
      </p:sp>
      <p:sp>
        <p:nvSpPr>
          <p:cNvPr id="21" name="TextBox 20">
            <a:extLst>
              <a:ext uri="{FF2B5EF4-FFF2-40B4-BE49-F238E27FC236}">
                <a16:creationId xmlns:a16="http://schemas.microsoft.com/office/drawing/2014/main" id="{02CD7C86-6FA1-5E76-BC0A-593AB8836674}"/>
              </a:ext>
            </a:extLst>
          </p:cNvPr>
          <p:cNvSpPr txBox="1"/>
          <p:nvPr/>
        </p:nvSpPr>
        <p:spPr>
          <a:xfrm>
            <a:off x="871086" y="4460106"/>
            <a:ext cx="8481060"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000">
                <a:latin typeface="Inter"/>
              </a:rPr>
              <a:t>LEAST DEVELOPED COUNTRIES -       0/45</a:t>
            </a:r>
          </a:p>
          <a:p>
            <a:r>
              <a:rPr lang="en-US" sz="2000">
                <a:latin typeface="Inter"/>
              </a:rPr>
              <a:t>LOW INCOME COUNTRIES -                       0/2</a:t>
            </a:r>
          </a:p>
          <a:p>
            <a:r>
              <a:rPr lang="en-US" sz="2000" b="1">
                <a:latin typeface="Inter"/>
              </a:rPr>
              <a:t>LOWER MIDDLE INCOME COUNTRIES –  3/35</a:t>
            </a:r>
          </a:p>
          <a:p>
            <a:r>
              <a:rPr lang="en-US" sz="2000" b="1">
                <a:latin typeface="Inter"/>
              </a:rPr>
              <a:t>UPPER MIDDLE INCOME COUNTRIES –   8/60</a:t>
            </a:r>
          </a:p>
        </p:txBody>
      </p:sp>
      <p:sp>
        <p:nvSpPr>
          <p:cNvPr id="4" name="Text Placeholder 3">
            <a:extLst>
              <a:ext uri="{FF2B5EF4-FFF2-40B4-BE49-F238E27FC236}">
                <a16:creationId xmlns:a16="http://schemas.microsoft.com/office/drawing/2014/main" id="{F41EDC17-62C1-CF0C-74F2-3CB6523B20C0}"/>
              </a:ext>
            </a:extLst>
          </p:cNvPr>
          <p:cNvSpPr txBox="1">
            <a:spLocks/>
          </p:cNvSpPr>
          <p:nvPr/>
        </p:nvSpPr>
        <p:spPr>
          <a:xfrm>
            <a:off x="704873" y="6699886"/>
            <a:ext cx="9477375" cy="689105"/>
          </a:xfrm>
          <a:prstGeom prst="roundRect">
            <a:avLst>
              <a:gd name="adj" fmla="val 27935"/>
            </a:avLst>
          </a:prstGeom>
          <a:no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Patvirtintos prioritetinės eksporto rinkos - Vystomojo bendradarbiavimo rinkos</a:t>
            </a:r>
            <a:endParaRPr lang="en-US">
              <a:latin typeface="Inter"/>
            </a:endParaRPr>
          </a:p>
        </p:txBody>
      </p:sp>
      <p:sp>
        <p:nvSpPr>
          <p:cNvPr id="11" name="Text Placeholder 3">
            <a:extLst>
              <a:ext uri="{FF2B5EF4-FFF2-40B4-BE49-F238E27FC236}">
                <a16:creationId xmlns:a16="http://schemas.microsoft.com/office/drawing/2014/main" id="{51C5B0B9-844E-2A18-0927-09769E70FCB3}"/>
              </a:ext>
            </a:extLst>
          </p:cNvPr>
          <p:cNvSpPr txBox="1">
            <a:spLocks/>
          </p:cNvSpPr>
          <p:nvPr/>
        </p:nvSpPr>
        <p:spPr>
          <a:xfrm>
            <a:off x="13521309" y="7732367"/>
            <a:ext cx="3648079" cy="49092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P.AMERIKA</a:t>
            </a:r>
            <a:endParaRPr lang="en-US"/>
          </a:p>
        </p:txBody>
      </p:sp>
      <p:sp>
        <p:nvSpPr>
          <p:cNvPr id="13" name="Text Placeholder 3">
            <a:extLst>
              <a:ext uri="{FF2B5EF4-FFF2-40B4-BE49-F238E27FC236}">
                <a16:creationId xmlns:a16="http://schemas.microsoft.com/office/drawing/2014/main" id="{1813EC4A-9E46-55B1-0A70-C7FA80E3A0B6}"/>
              </a:ext>
            </a:extLst>
          </p:cNvPr>
          <p:cNvSpPr txBox="1">
            <a:spLocks/>
          </p:cNvSpPr>
          <p:nvPr/>
        </p:nvSpPr>
        <p:spPr>
          <a:xfrm>
            <a:off x="856869" y="7724747"/>
            <a:ext cx="4029079" cy="46806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EUROPA</a:t>
            </a:r>
          </a:p>
        </p:txBody>
      </p:sp>
      <p:sp>
        <p:nvSpPr>
          <p:cNvPr id="14" name="Text Placeholder 3">
            <a:extLst>
              <a:ext uri="{FF2B5EF4-FFF2-40B4-BE49-F238E27FC236}">
                <a16:creationId xmlns:a16="http://schemas.microsoft.com/office/drawing/2014/main" id="{C2B95044-4DF9-D901-D6A8-88FB66D54C05}"/>
              </a:ext>
            </a:extLst>
          </p:cNvPr>
          <p:cNvSpPr txBox="1">
            <a:spLocks/>
          </p:cNvSpPr>
          <p:nvPr/>
        </p:nvSpPr>
        <p:spPr>
          <a:xfrm>
            <a:off x="9810369" y="7724747"/>
            <a:ext cx="3228979" cy="49854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AZIJA</a:t>
            </a:r>
            <a:endParaRPr lang="en-US"/>
          </a:p>
        </p:txBody>
      </p:sp>
      <p:sp>
        <p:nvSpPr>
          <p:cNvPr id="15" name="Text Placeholder 3">
            <a:extLst>
              <a:ext uri="{FF2B5EF4-FFF2-40B4-BE49-F238E27FC236}">
                <a16:creationId xmlns:a16="http://schemas.microsoft.com/office/drawing/2014/main" id="{B8DC50D3-F329-2DF1-02B4-38A2C80869A5}"/>
              </a:ext>
            </a:extLst>
          </p:cNvPr>
          <p:cNvSpPr txBox="1">
            <a:spLocks/>
          </p:cNvSpPr>
          <p:nvPr/>
        </p:nvSpPr>
        <p:spPr>
          <a:xfrm>
            <a:off x="5261229" y="7724747"/>
            <a:ext cx="4029079" cy="46806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AFRIKA</a:t>
            </a:r>
            <a:endParaRPr lang="en-US"/>
          </a:p>
        </p:txBody>
      </p:sp>
      <p:sp>
        <p:nvSpPr>
          <p:cNvPr id="22" name="Text Placeholder 3">
            <a:extLst>
              <a:ext uri="{FF2B5EF4-FFF2-40B4-BE49-F238E27FC236}">
                <a16:creationId xmlns:a16="http://schemas.microsoft.com/office/drawing/2014/main" id="{AF8262BF-4E60-7AEC-8EF8-C4C521F12E6C}"/>
              </a:ext>
            </a:extLst>
          </p:cNvPr>
          <p:cNvSpPr txBox="1">
            <a:spLocks/>
          </p:cNvSpPr>
          <p:nvPr/>
        </p:nvSpPr>
        <p:spPr>
          <a:xfrm>
            <a:off x="826388" y="8512358"/>
            <a:ext cx="4012695" cy="522783"/>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latin typeface="Inter"/>
              </a:rPr>
              <a:t>Ukraina </a:t>
            </a:r>
            <a:endParaRPr lang="en-US"/>
          </a:p>
        </p:txBody>
      </p:sp>
      <p:sp>
        <p:nvSpPr>
          <p:cNvPr id="23" name="Text Placeholder 3">
            <a:extLst>
              <a:ext uri="{FF2B5EF4-FFF2-40B4-BE49-F238E27FC236}">
                <a16:creationId xmlns:a16="http://schemas.microsoft.com/office/drawing/2014/main" id="{A308DC22-B193-941C-F163-38000AB7F217}"/>
              </a:ext>
            </a:extLst>
          </p:cNvPr>
          <p:cNvSpPr txBox="1">
            <a:spLocks/>
          </p:cNvSpPr>
          <p:nvPr/>
        </p:nvSpPr>
        <p:spPr>
          <a:xfrm>
            <a:off x="5262203" y="8477007"/>
            <a:ext cx="4021459" cy="1108147"/>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latin typeface="Inter"/>
              </a:rPr>
              <a:t>PAR</a:t>
            </a:r>
            <a:endParaRPr lang="en-US"/>
          </a:p>
          <a:p>
            <a:pPr algn="ctr"/>
            <a:r>
              <a:rPr lang="lt-LT" b="1"/>
              <a:t>Nigerija</a:t>
            </a:r>
          </a:p>
        </p:txBody>
      </p:sp>
      <p:sp>
        <p:nvSpPr>
          <p:cNvPr id="24" name="Text Placeholder 3">
            <a:extLst>
              <a:ext uri="{FF2B5EF4-FFF2-40B4-BE49-F238E27FC236}">
                <a16:creationId xmlns:a16="http://schemas.microsoft.com/office/drawing/2014/main" id="{60D50AB2-F4FD-D9A8-4A4F-CE19922B4CBB}"/>
              </a:ext>
            </a:extLst>
          </p:cNvPr>
          <p:cNvSpPr txBox="1">
            <a:spLocks/>
          </p:cNvSpPr>
          <p:nvPr/>
        </p:nvSpPr>
        <p:spPr>
          <a:xfrm>
            <a:off x="13525033" y="8474085"/>
            <a:ext cx="3609979" cy="513787"/>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a:t>
            </a:r>
            <a:endParaRPr lang="en-US"/>
          </a:p>
          <a:p>
            <a:pPr algn="ctr"/>
            <a:endParaRPr lang="lt-LT" b="1">
              <a:latin typeface="Inter"/>
            </a:endParaRPr>
          </a:p>
        </p:txBody>
      </p:sp>
      <p:sp>
        <p:nvSpPr>
          <p:cNvPr id="25" name="Text Placeholder 3">
            <a:extLst>
              <a:ext uri="{FF2B5EF4-FFF2-40B4-BE49-F238E27FC236}">
                <a16:creationId xmlns:a16="http://schemas.microsoft.com/office/drawing/2014/main" id="{7612D3CA-18DD-2DAA-CABF-333685A01CAD}"/>
              </a:ext>
            </a:extLst>
          </p:cNvPr>
          <p:cNvSpPr txBox="1">
            <a:spLocks/>
          </p:cNvSpPr>
          <p:nvPr/>
        </p:nvSpPr>
        <p:spPr>
          <a:xfrm>
            <a:off x="9666334" y="8517056"/>
            <a:ext cx="3652948" cy="1373185"/>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Turkija, </a:t>
            </a:r>
            <a:r>
              <a:rPr lang="lt-LT" b="1">
                <a:latin typeface="Inter"/>
              </a:rPr>
              <a:t>Indija,</a:t>
            </a:r>
            <a:endParaRPr lang="en-US"/>
          </a:p>
          <a:p>
            <a:pPr algn="ctr"/>
            <a:r>
              <a:rPr lang="lt-LT" b="1">
                <a:latin typeface="Inter"/>
              </a:rPr>
              <a:t>Vietnamas, Indonezija,</a:t>
            </a:r>
          </a:p>
          <a:p>
            <a:pPr algn="ctr"/>
            <a:r>
              <a:rPr lang="lt-LT" b="1">
                <a:latin typeface="Inter"/>
              </a:rPr>
              <a:t>Malaizija</a:t>
            </a:r>
          </a:p>
          <a:p>
            <a:pPr algn="ctr"/>
            <a:endParaRPr lang="lt-LT" b="1">
              <a:latin typeface="Inter"/>
            </a:endParaRPr>
          </a:p>
        </p:txBody>
      </p:sp>
    </p:spTree>
    <p:extLst>
      <p:ext uri="{BB962C8B-B14F-4D97-AF65-F5344CB8AC3E}">
        <p14:creationId xmlns:p14="http://schemas.microsoft.com/office/powerpoint/2010/main" val="3504611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7" name="TextBox 6">
            <a:extLst>
              <a:ext uri="{FF2B5EF4-FFF2-40B4-BE49-F238E27FC236}">
                <a16:creationId xmlns:a16="http://schemas.microsoft.com/office/drawing/2014/main" id="{2D941A49-7705-A5FD-7EA1-7BA051AB6918}"/>
              </a:ext>
            </a:extLst>
          </p:cNvPr>
          <p:cNvSpPr txBox="1"/>
          <p:nvPr/>
        </p:nvSpPr>
        <p:spPr>
          <a:xfrm>
            <a:off x="890397" y="4730872"/>
            <a:ext cx="580644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lt-LT" sz="2000" b="0" i="0">
                <a:solidFill>
                  <a:srgbClr val="003C3A"/>
                </a:solidFill>
                <a:effectLst/>
                <a:latin typeface="+mj-lt"/>
              </a:rPr>
              <a:t>Vystomojo bendradarbiavimo politika</a:t>
            </a:r>
            <a:r>
              <a:rPr lang="lt-LT" sz="2000">
                <a:solidFill>
                  <a:srgbClr val="003C3A"/>
                </a:solidFill>
                <a:latin typeface="+mj-lt"/>
              </a:rPr>
              <a:t> </a:t>
            </a:r>
            <a:r>
              <a:rPr lang="lt-LT" sz="2000" b="0" i="0">
                <a:solidFill>
                  <a:srgbClr val="003C3A"/>
                </a:solidFill>
                <a:effectLst/>
                <a:latin typeface="+mj-lt"/>
              </a:rPr>
              <a:t>siekiama </a:t>
            </a:r>
            <a:r>
              <a:rPr lang="lt-LT" sz="2000" b="0" i="0" dirty="0">
                <a:solidFill>
                  <a:srgbClr val="003C3A"/>
                </a:solidFill>
                <a:effectLst/>
                <a:latin typeface="+mj-lt"/>
              </a:rPr>
              <a:t>įgyvendinti </a:t>
            </a:r>
            <a:r>
              <a:rPr lang="lt-LT" sz="2000" b="1" i="0" dirty="0">
                <a:solidFill>
                  <a:srgbClr val="003C3A"/>
                </a:solidFill>
                <a:effectLst/>
                <a:latin typeface="+mj-lt"/>
              </a:rPr>
              <a:t>Jungtinių Tautų Darnaus vystymosi tikslus iki 2030 m.</a:t>
            </a:r>
            <a:r>
              <a:rPr lang="lt-LT" sz="2000" b="0" i="0" dirty="0">
                <a:solidFill>
                  <a:srgbClr val="003C3A"/>
                </a:solidFill>
                <a:effectLst/>
                <a:latin typeface="+mj-lt"/>
              </a:rPr>
              <a:t>, užtikrinti taiką, skatinti ekonominį augimą bei socialinį stabilumą pasaulyje, mažinti skirtumus tarp išsivysčiusių ir besivystančių šalių bei integruoti besivystančias šalis į pasaulio ekonomiką.</a:t>
            </a:r>
            <a:endParaRPr lang="lt-LT" sz="2000" dirty="0">
              <a:solidFill>
                <a:srgbClr val="003C3A"/>
              </a:solidFill>
              <a:latin typeface="+mj-lt"/>
            </a:endParaRPr>
          </a:p>
        </p:txBody>
      </p:sp>
      <p:pic>
        <p:nvPicPr>
          <p:cNvPr id="9" name="Picture 8">
            <a:extLst>
              <a:ext uri="{FF2B5EF4-FFF2-40B4-BE49-F238E27FC236}">
                <a16:creationId xmlns:a16="http://schemas.microsoft.com/office/drawing/2014/main" id="{D32F14DC-345E-AC3D-E063-BF6D52CBAB83}"/>
              </a:ext>
            </a:extLst>
          </p:cNvPr>
          <p:cNvPicPr>
            <a:picLocks noChangeAspect="1"/>
          </p:cNvPicPr>
          <p:nvPr/>
        </p:nvPicPr>
        <p:blipFill>
          <a:blip r:embed="rId3"/>
          <a:stretch>
            <a:fillRect/>
          </a:stretch>
        </p:blipFill>
        <p:spPr>
          <a:xfrm>
            <a:off x="7050023" y="1672365"/>
            <a:ext cx="11238699" cy="7270467"/>
          </a:xfrm>
          <a:prstGeom prst="rect">
            <a:avLst/>
          </a:prstGeom>
        </p:spPr>
      </p:pic>
      <p:sp>
        <p:nvSpPr>
          <p:cNvPr id="3" name="Text Placeholder 3">
            <a:extLst>
              <a:ext uri="{FF2B5EF4-FFF2-40B4-BE49-F238E27FC236}">
                <a16:creationId xmlns:a16="http://schemas.microsoft.com/office/drawing/2014/main" id="{D35128ED-2374-26D1-4416-9E988B5E5A06}"/>
              </a:ext>
            </a:extLst>
          </p:cNvPr>
          <p:cNvSpPr txBox="1">
            <a:spLocks/>
          </p:cNvSpPr>
          <p:nvPr/>
        </p:nvSpPr>
        <p:spPr>
          <a:xfrm>
            <a:off x="713466" y="331745"/>
            <a:ext cx="5910876"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a:t>Vystomojo bendradarbiavimo tikslai</a:t>
            </a:r>
          </a:p>
        </p:txBody>
      </p:sp>
    </p:spTree>
    <p:extLst>
      <p:ext uri="{BB962C8B-B14F-4D97-AF65-F5344CB8AC3E}">
        <p14:creationId xmlns:p14="http://schemas.microsoft.com/office/powerpoint/2010/main" val="2584056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6" y="331745"/>
            <a:ext cx="5910876"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B2Lithuania​</a:t>
            </a:r>
          </a:p>
        </p:txBody>
      </p:sp>
      <p:pic>
        <p:nvPicPr>
          <p:cNvPr id="4" name="Picture 3" descr="A screenshot of a phone&#10;&#10;Description automatically generated">
            <a:extLst>
              <a:ext uri="{FF2B5EF4-FFF2-40B4-BE49-F238E27FC236}">
                <a16:creationId xmlns:a16="http://schemas.microsoft.com/office/drawing/2014/main" id="{F54EC0BE-8451-4FB0-7D47-7B1FCCCD96DB}"/>
              </a:ext>
            </a:extLst>
          </p:cNvPr>
          <p:cNvPicPr>
            <a:picLocks noChangeAspect="1"/>
          </p:cNvPicPr>
          <p:nvPr/>
        </p:nvPicPr>
        <p:blipFill>
          <a:blip r:embed="rId3"/>
          <a:stretch>
            <a:fillRect/>
          </a:stretch>
        </p:blipFill>
        <p:spPr>
          <a:xfrm>
            <a:off x="11110194" y="1502596"/>
            <a:ext cx="6290399" cy="7294652"/>
          </a:xfrm>
          <a:prstGeom prst="rect">
            <a:avLst/>
          </a:prstGeom>
        </p:spPr>
      </p:pic>
      <p:sp>
        <p:nvSpPr>
          <p:cNvPr id="6" name="Text Placeholder 3">
            <a:extLst>
              <a:ext uri="{FF2B5EF4-FFF2-40B4-BE49-F238E27FC236}">
                <a16:creationId xmlns:a16="http://schemas.microsoft.com/office/drawing/2014/main" id="{A560BDD4-3EB5-130A-AFEA-3E1910A5776E}"/>
              </a:ext>
            </a:extLst>
          </p:cNvPr>
          <p:cNvSpPr txBox="1">
            <a:spLocks/>
          </p:cNvSpPr>
          <p:nvPr/>
        </p:nvSpPr>
        <p:spPr>
          <a:xfrm>
            <a:off x="869306" y="2168621"/>
            <a:ext cx="9213755" cy="7067463"/>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p>
        </p:txBody>
      </p:sp>
      <p:sp>
        <p:nvSpPr>
          <p:cNvPr id="7" name="TextBox 6">
            <a:extLst>
              <a:ext uri="{FF2B5EF4-FFF2-40B4-BE49-F238E27FC236}">
                <a16:creationId xmlns:a16="http://schemas.microsoft.com/office/drawing/2014/main" id="{6B78EA56-A15A-0A93-0613-2C5DA7BC81B7}"/>
              </a:ext>
            </a:extLst>
          </p:cNvPr>
          <p:cNvSpPr txBox="1"/>
          <p:nvPr/>
        </p:nvSpPr>
        <p:spPr>
          <a:xfrm>
            <a:off x="1826231" y="2577529"/>
            <a:ext cx="7289514" cy="61247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lt-LT" sz="2800" b="1" dirty="0">
                <a:latin typeface="Inter Regular"/>
              </a:rPr>
              <a:t>B2Lithuania</a:t>
            </a:r>
            <a:r>
              <a:rPr lang="lt-LT" sz="2400" dirty="0">
                <a:latin typeface="Inter Regular"/>
              </a:rPr>
              <a:t> registruotos įmonės daugiausiai interesų turi šiose Vystomojo bendradarbiavimo </a:t>
            </a:r>
            <a:r>
              <a:rPr lang="lt-LT" sz="2400" b="1" dirty="0">
                <a:latin typeface="Inter Regular"/>
              </a:rPr>
              <a:t>rinkose</a:t>
            </a:r>
            <a:r>
              <a:rPr lang="lt-LT" sz="2400" dirty="0">
                <a:latin typeface="Inter Regular"/>
              </a:rPr>
              <a:t>: </a:t>
            </a:r>
          </a:p>
          <a:p>
            <a:r>
              <a:rPr lang="lt-LT" sz="2400" b="1" dirty="0">
                <a:latin typeface="Inter Regular"/>
              </a:rPr>
              <a:t>Ukraina</a:t>
            </a:r>
            <a:r>
              <a:rPr lang="lt-LT" sz="2400" dirty="0">
                <a:latin typeface="Inter Regular"/>
              </a:rPr>
              <a:t> (175 įm.), Baltarusija (123 įm.), Kinija (101 įm.), </a:t>
            </a:r>
            <a:r>
              <a:rPr lang="lt-LT" sz="2400" b="1" dirty="0">
                <a:latin typeface="Inter Regular"/>
              </a:rPr>
              <a:t>Kazachstanas </a:t>
            </a:r>
            <a:r>
              <a:rPr lang="lt-LT" sz="2400" dirty="0">
                <a:latin typeface="Inter Regular"/>
              </a:rPr>
              <a:t>(85 įm.), </a:t>
            </a:r>
            <a:r>
              <a:rPr lang="lt-LT" sz="2400" b="1" dirty="0">
                <a:latin typeface="Inter Regular"/>
              </a:rPr>
              <a:t>Turkija</a:t>
            </a:r>
            <a:r>
              <a:rPr lang="lt-LT" sz="2400" dirty="0">
                <a:latin typeface="Inter Regular"/>
              </a:rPr>
              <a:t> (41 įm.), </a:t>
            </a:r>
            <a:r>
              <a:rPr lang="lt-LT" sz="2400" b="1" dirty="0">
                <a:latin typeface="Inter Regular"/>
              </a:rPr>
              <a:t>Azerbaidžanas</a:t>
            </a:r>
            <a:r>
              <a:rPr lang="lt-LT" sz="2400" dirty="0">
                <a:latin typeface="Inter Regular"/>
              </a:rPr>
              <a:t> (32 įm.), </a:t>
            </a:r>
            <a:r>
              <a:rPr lang="lt-LT" sz="2400" b="1" dirty="0">
                <a:latin typeface="Inter Regular"/>
              </a:rPr>
              <a:t>Indija</a:t>
            </a:r>
            <a:r>
              <a:rPr lang="lt-LT" sz="2400" dirty="0">
                <a:latin typeface="Inter Regular"/>
              </a:rPr>
              <a:t> (32 įm.), Moldova (24 įm.), Uzbekistanas (23 įm.). Iš LDC šalių labiau atkreiptinos dėmesį šios rinkos: Tanzanija (6 įm.), Ruanda (4 įm.), Bangladešas (4 įm.), Jemenas (4 įm.); LMIC šalių - Vietnamas (18 įm.), Nigerija (13 įm.), Kenija (5 įm.).</a:t>
            </a:r>
            <a:r>
              <a:rPr lang="en-US" sz="2400" dirty="0">
                <a:latin typeface="Inter Regular"/>
              </a:rPr>
              <a:t>​</a:t>
            </a:r>
          </a:p>
          <a:p>
            <a:endParaRPr lang="en-US" sz="2400" dirty="0">
              <a:latin typeface="Inter Regular"/>
            </a:endParaRPr>
          </a:p>
          <a:p>
            <a:r>
              <a:rPr lang="lt-LT" sz="2800" b="1" dirty="0">
                <a:latin typeface="Inter Regular"/>
              </a:rPr>
              <a:t>B2Lithuania</a:t>
            </a:r>
            <a:r>
              <a:rPr lang="lt-LT" sz="2400" dirty="0">
                <a:latin typeface="Inter Regular"/>
              </a:rPr>
              <a:t> duomenimis labiausiai Vystomojo bendradarbiavimo rinkomis besidominčios </a:t>
            </a:r>
            <a:r>
              <a:rPr lang="lt-LT" sz="2400" b="1" dirty="0">
                <a:latin typeface="Inter Regular"/>
              </a:rPr>
              <a:t>įmonės</a:t>
            </a:r>
            <a:r>
              <a:rPr lang="lt-LT" sz="2400" dirty="0">
                <a:latin typeface="Inter Regular"/>
              </a:rPr>
              <a:t>: </a:t>
            </a:r>
          </a:p>
          <a:p>
            <a:r>
              <a:rPr lang="lt-LT" sz="2400" dirty="0">
                <a:latin typeface="Inter Regular"/>
              </a:rPr>
              <a:t>NRD Cyber Security, 3RTechnology, Trikdis, Mediapark, Baltic Filter, ASU Baltija, BioEnergy LT, Solet Technics, Eskimi, Aconitum, Nando, Altechna R&amp;D, Eksma Optics, Elgama Elektronika, Automatikos sistemos</a:t>
            </a:r>
          </a:p>
        </p:txBody>
      </p:sp>
    </p:spTree>
    <p:extLst>
      <p:ext uri="{BB962C8B-B14F-4D97-AF65-F5344CB8AC3E}">
        <p14:creationId xmlns:p14="http://schemas.microsoft.com/office/powerpoint/2010/main" val="3312711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6" y="331745"/>
            <a:ext cx="5910876"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a:t>Vystomasis bendradarbiavimas​</a:t>
            </a:r>
          </a:p>
        </p:txBody>
      </p:sp>
      <p:sp>
        <p:nvSpPr>
          <p:cNvPr id="6" name="Text Placeholder 3">
            <a:extLst>
              <a:ext uri="{FF2B5EF4-FFF2-40B4-BE49-F238E27FC236}">
                <a16:creationId xmlns:a16="http://schemas.microsoft.com/office/drawing/2014/main" id="{A560BDD4-3EB5-130A-AFEA-3E1910A5776E}"/>
              </a:ext>
            </a:extLst>
          </p:cNvPr>
          <p:cNvSpPr txBox="1">
            <a:spLocks/>
          </p:cNvSpPr>
          <p:nvPr/>
        </p:nvSpPr>
        <p:spPr>
          <a:xfrm>
            <a:off x="869306" y="2168621"/>
            <a:ext cx="9213755" cy="7067463"/>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p>
        </p:txBody>
      </p:sp>
      <p:sp>
        <p:nvSpPr>
          <p:cNvPr id="7" name="TextBox 6">
            <a:extLst>
              <a:ext uri="{FF2B5EF4-FFF2-40B4-BE49-F238E27FC236}">
                <a16:creationId xmlns:a16="http://schemas.microsoft.com/office/drawing/2014/main" id="{6B78EA56-A15A-0A93-0613-2C5DA7BC81B7}"/>
              </a:ext>
            </a:extLst>
          </p:cNvPr>
          <p:cNvSpPr txBox="1"/>
          <p:nvPr/>
        </p:nvSpPr>
        <p:spPr>
          <a:xfrm>
            <a:off x="1638661" y="3286308"/>
            <a:ext cx="7950815" cy="4832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r>
              <a:rPr lang="lt-LT" sz="2800" dirty="0">
                <a:latin typeface="Inter Regular"/>
              </a:rPr>
              <a:t>NRD </a:t>
            </a:r>
            <a:r>
              <a:rPr lang="lt-LT" sz="2800" dirty="0" err="1">
                <a:latin typeface="Inter Regular"/>
              </a:rPr>
              <a:t>Cyber</a:t>
            </a:r>
            <a:r>
              <a:rPr lang="lt-LT" sz="2800" dirty="0">
                <a:latin typeface="Inter Regular"/>
              </a:rPr>
              <a:t> </a:t>
            </a:r>
            <a:r>
              <a:rPr lang="lt-LT" sz="2800" dirty="0" err="1">
                <a:latin typeface="Inter Regular"/>
              </a:rPr>
              <a:t>Security</a:t>
            </a:r>
            <a:r>
              <a:rPr lang="lt-LT" sz="2800" dirty="0">
                <a:latin typeface="Inter Regular"/>
              </a:rPr>
              <a:t>	 </a:t>
            </a:r>
            <a:r>
              <a:rPr lang="lt-LT" sz="2800" dirty="0" err="1">
                <a:latin typeface="Inter Regular"/>
              </a:rPr>
              <a:t>Novian</a:t>
            </a:r>
            <a:r>
              <a:rPr lang="lt-LT" sz="2800" dirty="0">
                <a:latin typeface="Inter Regular"/>
              </a:rPr>
              <a:t> Technologies</a:t>
            </a:r>
          </a:p>
          <a:p>
            <a:pPr algn="ctr"/>
            <a:r>
              <a:rPr lang="lt-LT" sz="2800" dirty="0">
                <a:latin typeface="Inter Regular"/>
              </a:rPr>
              <a:t>UAB </a:t>
            </a:r>
            <a:r>
              <a:rPr lang="lt-LT" sz="2800" dirty="0" err="1">
                <a:latin typeface="Inter Regular"/>
              </a:rPr>
              <a:t>Polimaster</a:t>
            </a:r>
            <a:r>
              <a:rPr lang="lt-LT" sz="2800" dirty="0">
                <a:latin typeface="Inter Regular"/>
              </a:rPr>
              <a:t> Instruments 	</a:t>
            </a:r>
          </a:p>
          <a:p>
            <a:pPr algn="ctr"/>
            <a:r>
              <a:rPr lang="lt-LT" sz="2800" dirty="0">
                <a:latin typeface="Inter Regular"/>
              </a:rPr>
              <a:t>UAB Alna </a:t>
            </a:r>
            <a:r>
              <a:rPr lang="lt-LT" sz="2800" dirty="0" err="1">
                <a:latin typeface="Inter Regular"/>
              </a:rPr>
              <a:t>Software</a:t>
            </a:r>
            <a:r>
              <a:rPr lang="lt-LT" sz="2800" dirty="0">
                <a:latin typeface="Inter Regular"/>
              </a:rPr>
              <a:t> 	Baltijos Informacines Sistemos, 	</a:t>
            </a:r>
          </a:p>
          <a:p>
            <a:pPr algn="ctr"/>
            <a:r>
              <a:rPr lang="lt-LT" sz="2800" dirty="0">
                <a:latin typeface="Inter Regular"/>
              </a:rPr>
              <a:t>UAB COWI Lithuania 	</a:t>
            </a:r>
            <a:r>
              <a:rPr lang="lt-LT" sz="2800" dirty="0" err="1">
                <a:latin typeface="Inter Regular"/>
              </a:rPr>
              <a:t>Lokmis</a:t>
            </a:r>
            <a:r>
              <a:rPr lang="lt-LT" sz="2800" dirty="0">
                <a:latin typeface="Inter Regular"/>
              </a:rPr>
              <a:t>, UAB</a:t>
            </a:r>
          </a:p>
          <a:p>
            <a:pPr algn="ctr"/>
            <a:r>
              <a:rPr lang="pt-BR" sz="2800" dirty="0">
                <a:latin typeface="Inter Regular"/>
              </a:rPr>
              <a:t>Soli Tek R&amp;D</a:t>
            </a:r>
            <a:r>
              <a:rPr lang="lt-LT" sz="2800" dirty="0">
                <a:latin typeface="Inter Regular"/>
              </a:rPr>
              <a:t> 	</a:t>
            </a:r>
            <a:r>
              <a:rPr lang="pt-BR" sz="2800" dirty="0">
                <a:latin typeface="Inter Regular"/>
              </a:rPr>
              <a:t>MB Taktines Medicinos Centras</a:t>
            </a:r>
          </a:p>
          <a:p>
            <a:pPr algn="ctr"/>
            <a:r>
              <a:rPr lang="pt-BR" sz="2800" dirty="0">
                <a:latin typeface="Inter Regular"/>
              </a:rPr>
              <a:t>UAB Modernios E–Technologijos (MET)</a:t>
            </a:r>
            <a:endParaRPr lang="lt-LT" sz="2800" dirty="0">
              <a:latin typeface="Inter Regular"/>
            </a:endParaRPr>
          </a:p>
          <a:p>
            <a:pPr algn="ctr"/>
            <a:r>
              <a:rPr lang="lt-LT" sz="2800" dirty="0" err="1">
                <a:latin typeface="Inter Regular"/>
              </a:rPr>
              <a:t>Femtika</a:t>
            </a:r>
            <a:r>
              <a:rPr lang="lt-LT" sz="2800" dirty="0">
                <a:latin typeface="Inter Regular"/>
              </a:rPr>
              <a:t> </a:t>
            </a:r>
            <a:r>
              <a:rPr lang="lt-LT" sz="2800" dirty="0" err="1">
                <a:latin typeface="Inter Regular"/>
              </a:rPr>
              <a:t>Ferentis</a:t>
            </a:r>
            <a:r>
              <a:rPr lang="lt-LT" sz="2800" dirty="0">
                <a:latin typeface="Inter Regular"/>
              </a:rPr>
              <a:t> </a:t>
            </a:r>
          </a:p>
          <a:p>
            <a:pPr algn="ctr"/>
            <a:r>
              <a:rPr lang="lt-LT" sz="2800" dirty="0" err="1">
                <a:latin typeface="Inter Regular"/>
              </a:rPr>
              <a:t>Elgama</a:t>
            </a:r>
            <a:r>
              <a:rPr lang="lt-LT" sz="2800" dirty="0">
                <a:latin typeface="Inter Regular"/>
              </a:rPr>
              <a:t> Elektronika Western </a:t>
            </a:r>
            <a:r>
              <a:rPr lang="lt-LT" sz="2800" dirty="0" err="1">
                <a:latin typeface="Inter Regular"/>
              </a:rPr>
              <a:t>Shipyard</a:t>
            </a:r>
            <a:r>
              <a:rPr lang="lt-LT" sz="2800" dirty="0">
                <a:latin typeface="Inter Regular"/>
              </a:rPr>
              <a:t> </a:t>
            </a:r>
          </a:p>
          <a:p>
            <a:pPr algn="ctr"/>
            <a:r>
              <a:rPr lang="lt-LT" sz="2800" dirty="0" err="1">
                <a:latin typeface="Inter Regular"/>
              </a:rPr>
              <a:t>Ekotermija</a:t>
            </a:r>
            <a:r>
              <a:rPr lang="lt-LT" sz="2800" dirty="0">
                <a:latin typeface="Inter Regular"/>
              </a:rPr>
              <a:t> JSC UAB </a:t>
            </a:r>
            <a:r>
              <a:rPr lang="lt-LT" sz="2800" dirty="0" err="1">
                <a:latin typeface="Inter Regular"/>
              </a:rPr>
              <a:t>Neokon</a:t>
            </a:r>
            <a:r>
              <a:rPr lang="lt-LT" sz="2800" dirty="0">
                <a:latin typeface="Inter Regular"/>
              </a:rPr>
              <a:t>-Baltija </a:t>
            </a:r>
          </a:p>
          <a:p>
            <a:pPr algn="ctr"/>
            <a:r>
              <a:rPr lang="lt-LT" sz="2800" dirty="0">
                <a:latin typeface="Inter Regular"/>
              </a:rPr>
              <a:t>UAB </a:t>
            </a:r>
            <a:r>
              <a:rPr lang="lt-LT" sz="2800" dirty="0" err="1">
                <a:latin typeface="Inter Regular"/>
              </a:rPr>
              <a:t>Etronika</a:t>
            </a:r>
            <a:r>
              <a:rPr lang="lt-LT" sz="2800" dirty="0">
                <a:latin typeface="Inter Regular"/>
              </a:rPr>
              <a:t> ART21 </a:t>
            </a:r>
            <a:r>
              <a:rPr lang="lt-LT" sz="2800" dirty="0" err="1">
                <a:latin typeface="Inter Regular"/>
              </a:rPr>
              <a:t>Light</a:t>
            </a:r>
            <a:r>
              <a:rPr lang="lt-LT" sz="2800" dirty="0">
                <a:latin typeface="Inter Regular"/>
              </a:rPr>
              <a:t> </a:t>
            </a:r>
            <a:r>
              <a:rPr lang="lt-LT" sz="2800" dirty="0" err="1">
                <a:latin typeface="Inter Regular"/>
              </a:rPr>
              <a:t>Conversion</a:t>
            </a:r>
            <a:r>
              <a:rPr lang="lt-LT" sz="2800" dirty="0">
                <a:latin typeface="Inter Regular"/>
              </a:rPr>
              <a:t> </a:t>
            </a:r>
          </a:p>
          <a:p>
            <a:pPr algn="ctr"/>
            <a:r>
              <a:rPr lang="lt-LT" sz="2800" dirty="0">
                <a:latin typeface="Inter Regular"/>
              </a:rPr>
              <a:t>3RTechnology, UAB Brolis </a:t>
            </a:r>
            <a:r>
              <a:rPr lang="lt-LT" sz="2800" dirty="0" err="1">
                <a:latin typeface="Inter Regular"/>
              </a:rPr>
              <a:t>Sensor</a:t>
            </a:r>
            <a:r>
              <a:rPr lang="lt-LT" sz="2800" dirty="0">
                <a:latin typeface="Inter Regular"/>
              </a:rPr>
              <a:t> </a:t>
            </a:r>
            <a:r>
              <a:rPr lang="lt-LT" sz="2800" dirty="0" err="1">
                <a:latin typeface="Inter Regular"/>
              </a:rPr>
              <a:t>Technology</a:t>
            </a:r>
            <a:r>
              <a:rPr lang="lt-LT" sz="2800" dirty="0">
                <a:latin typeface="Inter Regular"/>
              </a:rPr>
              <a:t> </a:t>
            </a:r>
            <a:r>
              <a:rPr lang="lt-LT" sz="2800" dirty="0" err="1">
                <a:latin typeface="Inter Regular"/>
              </a:rPr>
              <a:t>Ekspla</a:t>
            </a:r>
            <a:endParaRPr lang="lt-LT" sz="2800" dirty="0">
              <a:latin typeface="Inter Regular"/>
            </a:endParaRPr>
          </a:p>
        </p:txBody>
      </p:sp>
      <p:pic>
        <p:nvPicPr>
          <p:cNvPr id="2" name="Picture 1" descr="A logo with colorful circles&#10;&#10;Description automatically generated">
            <a:extLst>
              <a:ext uri="{FF2B5EF4-FFF2-40B4-BE49-F238E27FC236}">
                <a16:creationId xmlns:a16="http://schemas.microsoft.com/office/drawing/2014/main" id="{1005D2A8-786C-D285-C4B3-020D40FF5EF3}"/>
              </a:ext>
            </a:extLst>
          </p:cNvPr>
          <p:cNvPicPr>
            <a:picLocks noChangeAspect="1"/>
          </p:cNvPicPr>
          <p:nvPr/>
        </p:nvPicPr>
        <p:blipFill>
          <a:blip r:embed="rId3"/>
          <a:stretch>
            <a:fillRect/>
          </a:stretch>
        </p:blipFill>
        <p:spPr>
          <a:xfrm>
            <a:off x="10772622" y="1659646"/>
            <a:ext cx="6507181" cy="2600968"/>
          </a:xfrm>
          <a:prstGeom prst="rect">
            <a:avLst/>
          </a:prstGeom>
        </p:spPr>
      </p:pic>
      <p:sp>
        <p:nvSpPr>
          <p:cNvPr id="4" name="Text Placeholder 3">
            <a:extLst>
              <a:ext uri="{FF2B5EF4-FFF2-40B4-BE49-F238E27FC236}">
                <a16:creationId xmlns:a16="http://schemas.microsoft.com/office/drawing/2014/main" id="{E6B7284F-4C90-C5FC-161E-CECC5D939DFC}"/>
              </a:ext>
            </a:extLst>
          </p:cNvPr>
          <p:cNvSpPr txBox="1">
            <a:spLocks/>
          </p:cNvSpPr>
          <p:nvPr/>
        </p:nvSpPr>
        <p:spPr>
          <a:xfrm>
            <a:off x="12276755" y="4567947"/>
            <a:ext cx="3971430" cy="260096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sz="4000" dirty="0"/>
              <a:t>72</a:t>
            </a:r>
          </a:p>
          <a:p>
            <a:pPr algn="ctr"/>
            <a:r>
              <a:rPr lang="lt-LT" sz="2400" dirty="0"/>
              <a:t> Lietuvos įmonės ir organizacijos, dalyvaujančios projektuose</a:t>
            </a:r>
          </a:p>
        </p:txBody>
      </p:sp>
    </p:spTree>
    <p:extLst>
      <p:ext uri="{BB962C8B-B14F-4D97-AF65-F5344CB8AC3E}">
        <p14:creationId xmlns:p14="http://schemas.microsoft.com/office/powerpoint/2010/main" val="2957641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460895"/>
            <a:ext cx="7771773" cy="275757"/>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Eksportas į Vystomojo bendradarbiavimo rinkas. Statistika​</a:t>
            </a:r>
          </a:p>
        </p:txBody>
      </p:sp>
      <p:graphicFrame>
        <p:nvGraphicFramePr>
          <p:cNvPr id="10" name="Chart 9">
            <a:extLst>
              <a:ext uri="{FF2B5EF4-FFF2-40B4-BE49-F238E27FC236}">
                <a16:creationId xmlns:a16="http://schemas.microsoft.com/office/drawing/2014/main" id="{F38BDAB7-8592-B994-EEC0-3F6D60529C34}"/>
              </a:ext>
            </a:extLst>
          </p:cNvPr>
          <p:cNvGraphicFramePr>
            <a:graphicFrameLocks/>
          </p:cNvGraphicFramePr>
          <p:nvPr>
            <p:extLst>
              <p:ext uri="{D42A27DB-BD31-4B8C-83A1-F6EECF244321}">
                <p14:modId xmlns:p14="http://schemas.microsoft.com/office/powerpoint/2010/main" val="1960018812"/>
              </p:ext>
            </p:extLst>
          </p:nvPr>
        </p:nvGraphicFramePr>
        <p:xfrm>
          <a:off x="805219" y="2251881"/>
          <a:ext cx="5288506" cy="4374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E2E30879-043E-10D7-45B5-CDF9DEECB9AE}"/>
              </a:ext>
            </a:extLst>
          </p:cNvPr>
          <p:cNvGraphicFramePr>
            <a:graphicFrameLocks/>
          </p:cNvGraphicFramePr>
          <p:nvPr>
            <p:extLst>
              <p:ext uri="{D42A27DB-BD31-4B8C-83A1-F6EECF244321}">
                <p14:modId xmlns:p14="http://schemas.microsoft.com/office/powerpoint/2010/main" val="4166064050"/>
              </p:ext>
            </p:extLst>
          </p:nvPr>
        </p:nvGraphicFramePr>
        <p:xfrm>
          <a:off x="6817060" y="2260414"/>
          <a:ext cx="5288507" cy="4283689"/>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Placeholder 3">
            <a:extLst>
              <a:ext uri="{FF2B5EF4-FFF2-40B4-BE49-F238E27FC236}">
                <a16:creationId xmlns:a16="http://schemas.microsoft.com/office/drawing/2014/main" id="{38DB5BDD-A865-EB7C-DDA2-88AC515AE5DC}"/>
              </a:ext>
            </a:extLst>
          </p:cNvPr>
          <p:cNvSpPr txBox="1">
            <a:spLocks/>
          </p:cNvSpPr>
          <p:nvPr/>
        </p:nvSpPr>
        <p:spPr>
          <a:xfrm>
            <a:off x="2150117" y="7161022"/>
            <a:ext cx="2995089" cy="932100"/>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sz="4000" dirty="0"/>
              <a:t>4+ </a:t>
            </a:r>
            <a:r>
              <a:rPr lang="lt-LT" sz="3200" dirty="0"/>
              <a:t>mlrd.</a:t>
            </a:r>
            <a:r>
              <a:rPr lang="en-US" sz="3200" dirty="0"/>
              <a:t>EUR</a:t>
            </a:r>
            <a:endParaRPr lang="lt-LT" sz="3200" dirty="0"/>
          </a:p>
        </p:txBody>
      </p:sp>
      <p:sp>
        <p:nvSpPr>
          <p:cNvPr id="15" name="Text Placeholder 3">
            <a:extLst>
              <a:ext uri="{FF2B5EF4-FFF2-40B4-BE49-F238E27FC236}">
                <a16:creationId xmlns:a16="http://schemas.microsoft.com/office/drawing/2014/main" id="{1BE7027F-1FF9-4289-DEF5-2B676F940279}"/>
              </a:ext>
            </a:extLst>
          </p:cNvPr>
          <p:cNvSpPr txBox="1">
            <a:spLocks/>
          </p:cNvSpPr>
          <p:nvPr/>
        </p:nvSpPr>
        <p:spPr>
          <a:xfrm>
            <a:off x="8205174" y="7094486"/>
            <a:ext cx="2995089" cy="932100"/>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en-US" sz="4000" dirty="0"/>
              <a:t>700</a:t>
            </a:r>
            <a:r>
              <a:rPr lang="lt-LT" sz="4000" dirty="0"/>
              <a:t>+ </a:t>
            </a:r>
            <a:r>
              <a:rPr lang="lt-LT" sz="3200" dirty="0"/>
              <a:t>ml</a:t>
            </a:r>
            <a:r>
              <a:rPr lang="en-US" sz="3200" dirty="0"/>
              <a:t>n</a:t>
            </a:r>
            <a:r>
              <a:rPr lang="lt-LT" sz="3200" dirty="0"/>
              <a:t>.</a:t>
            </a:r>
            <a:r>
              <a:rPr lang="en-US" sz="3200" dirty="0"/>
              <a:t>EUR</a:t>
            </a:r>
            <a:endParaRPr lang="lt-LT" sz="3200" dirty="0"/>
          </a:p>
        </p:txBody>
      </p:sp>
      <p:sp>
        <p:nvSpPr>
          <p:cNvPr id="16" name="Text Placeholder 3">
            <a:extLst>
              <a:ext uri="{FF2B5EF4-FFF2-40B4-BE49-F238E27FC236}">
                <a16:creationId xmlns:a16="http://schemas.microsoft.com/office/drawing/2014/main" id="{69FC17AC-AB98-FD97-AEAC-663DBC1EE1C9}"/>
              </a:ext>
            </a:extLst>
          </p:cNvPr>
          <p:cNvSpPr txBox="1">
            <a:spLocks/>
          </p:cNvSpPr>
          <p:nvPr/>
        </p:nvSpPr>
        <p:spPr>
          <a:xfrm>
            <a:off x="13011690" y="7094486"/>
            <a:ext cx="4709571" cy="932100"/>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spcBef>
                <a:spcPts val="0"/>
              </a:spcBef>
            </a:pPr>
            <a:r>
              <a:rPr lang="lt-LT" sz="4000" dirty="0"/>
              <a:t>27</a:t>
            </a:r>
            <a:r>
              <a:rPr lang="en-US" sz="4000" dirty="0"/>
              <a:t>00</a:t>
            </a:r>
            <a:r>
              <a:rPr lang="lt-LT" sz="4000" dirty="0"/>
              <a:t>+ </a:t>
            </a:r>
            <a:r>
              <a:rPr lang="lt-LT" sz="3200" dirty="0"/>
              <a:t>LT</a:t>
            </a:r>
            <a:r>
              <a:rPr lang="lt-LT" sz="4000" dirty="0"/>
              <a:t> HT </a:t>
            </a:r>
            <a:r>
              <a:rPr lang="lt-LT" sz="3200" dirty="0"/>
              <a:t>įmonių </a:t>
            </a:r>
          </a:p>
        </p:txBody>
      </p:sp>
      <p:cxnSp>
        <p:nvCxnSpPr>
          <p:cNvPr id="18" name="Connector: Elbow 17">
            <a:extLst>
              <a:ext uri="{FF2B5EF4-FFF2-40B4-BE49-F238E27FC236}">
                <a16:creationId xmlns:a16="http://schemas.microsoft.com/office/drawing/2014/main" id="{67CEF446-A5D3-6CBF-0DA0-B8107893E9D0}"/>
              </a:ext>
            </a:extLst>
          </p:cNvPr>
          <p:cNvCxnSpPr>
            <a:cxnSpLocks/>
          </p:cNvCxnSpPr>
          <p:nvPr/>
        </p:nvCxnSpPr>
        <p:spPr>
          <a:xfrm flipV="1">
            <a:off x="5238467" y="7444854"/>
            <a:ext cx="2684058" cy="262395"/>
          </a:xfrm>
          <a:prstGeom prst="bentConnector3">
            <a:avLst>
              <a:gd name="adj1" fmla="val 50000"/>
            </a:avLst>
          </a:prstGeom>
          <a:noFill/>
          <a:ln w="25400" cap="flat">
            <a:solidFill>
              <a:schemeClr val="accent1"/>
            </a:solidFill>
            <a:prstDash val="solid"/>
            <a:round/>
            <a:headEnd type="triangle"/>
            <a:tailEnd type="triangle"/>
          </a:ln>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1E245834-441C-398F-2F45-BA6F125A3043}"/>
              </a:ext>
            </a:extLst>
          </p:cNvPr>
          <p:cNvSpPr txBox="1"/>
          <p:nvPr/>
        </p:nvSpPr>
        <p:spPr>
          <a:xfrm>
            <a:off x="6217990" y="6987654"/>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marL="0" marR="0" indent="0" algn="l" defTabSz="457200" rtl="0" fontAlgn="auto" latinLnBrk="0" hangingPunct="0">
              <a:lnSpc>
                <a:spcPct val="100000"/>
              </a:lnSpc>
              <a:spcBef>
                <a:spcPts val="0"/>
              </a:spcBef>
              <a:spcAft>
                <a:spcPts val="0"/>
              </a:spcAft>
              <a:buClrTx/>
              <a:buSzTx/>
              <a:buFontTx/>
              <a:buNone/>
              <a:tabLst/>
            </a:pPr>
            <a:r>
              <a:rPr kumimoji="0" lang="lt-LT" sz="2400" b="0" i="0" u="none" strike="noStrike" cap="none" spc="0" normalizeH="0" baseline="0" dirty="0">
                <a:ln>
                  <a:noFill/>
                </a:ln>
                <a:solidFill>
                  <a:srgbClr val="34DF55"/>
                </a:solidFill>
                <a:effectLst/>
                <a:uFillTx/>
                <a:latin typeface="+mn-lt"/>
                <a:ea typeface="+mn-ea"/>
                <a:cs typeface="+mn-cs"/>
                <a:sym typeface="Helvetica"/>
              </a:rPr>
              <a:t>18</a:t>
            </a:r>
            <a:r>
              <a:rPr kumimoji="0" lang="en-US" sz="2400" b="0" i="0" u="none" strike="noStrike" cap="none" spc="0" normalizeH="0" baseline="0" dirty="0">
                <a:ln>
                  <a:noFill/>
                </a:ln>
                <a:solidFill>
                  <a:srgbClr val="34DF55"/>
                </a:solidFill>
                <a:effectLst/>
                <a:uFillTx/>
                <a:latin typeface="+mn-lt"/>
                <a:ea typeface="+mn-ea"/>
                <a:cs typeface="+mn-cs"/>
                <a:sym typeface="Helvetica"/>
              </a:rPr>
              <a:t>%</a:t>
            </a:r>
            <a:endParaRPr kumimoji="0" lang="lt-LT" sz="2400" b="0" i="0" u="none" strike="noStrike" cap="none" spc="0" normalizeH="0" baseline="0" dirty="0">
              <a:ln>
                <a:noFill/>
              </a:ln>
              <a:solidFill>
                <a:srgbClr val="34DF55"/>
              </a:solidFill>
              <a:effectLst/>
              <a:uFillTx/>
              <a:latin typeface="+mn-lt"/>
              <a:ea typeface="+mn-ea"/>
              <a:cs typeface="+mn-cs"/>
              <a:sym typeface="Helvetica"/>
            </a:endParaRPr>
          </a:p>
        </p:txBody>
      </p:sp>
      <p:graphicFrame>
        <p:nvGraphicFramePr>
          <p:cNvPr id="2" name="Chart 1">
            <a:extLst>
              <a:ext uri="{FF2B5EF4-FFF2-40B4-BE49-F238E27FC236}">
                <a16:creationId xmlns:a16="http://schemas.microsoft.com/office/drawing/2014/main" id="{9C75976B-624E-1FFE-4333-0BB910706033}"/>
              </a:ext>
            </a:extLst>
          </p:cNvPr>
          <p:cNvGraphicFramePr>
            <a:graphicFrameLocks/>
          </p:cNvGraphicFramePr>
          <p:nvPr>
            <p:extLst>
              <p:ext uri="{D42A27DB-BD31-4B8C-83A1-F6EECF244321}">
                <p14:modId xmlns:p14="http://schemas.microsoft.com/office/powerpoint/2010/main" val="2531657036"/>
              </p:ext>
            </p:extLst>
          </p:nvPr>
        </p:nvGraphicFramePr>
        <p:xfrm>
          <a:off x="12350916" y="2251881"/>
          <a:ext cx="6025983" cy="41997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83569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7256827" cy="404908"/>
          </a:xfrm>
          <a:prstGeom prst="roundRect">
            <a:avLst>
              <a:gd name="adj" fmla="val 27935"/>
            </a:avLst>
          </a:prstGeom>
          <a:ln>
            <a:solidFill>
              <a:srgbClr val="FFFFFF"/>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endParaRPr lang="lt-LT" b="1" dirty="0"/>
          </a:p>
        </p:txBody>
      </p:sp>
      <p:sp>
        <p:nvSpPr>
          <p:cNvPr id="7" name="Left Brace 6">
            <a:extLst>
              <a:ext uri="{FF2B5EF4-FFF2-40B4-BE49-F238E27FC236}">
                <a16:creationId xmlns:a16="http://schemas.microsoft.com/office/drawing/2014/main" id="{03C2B6EE-ADB7-BA6B-0320-D4DA40409965}"/>
              </a:ext>
            </a:extLst>
          </p:cNvPr>
          <p:cNvSpPr/>
          <p:nvPr/>
        </p:nvSpPr>
        <p:spPr>
          <a:xfrm>
            <a:off x="780201" y="2390179"/>
            <a:ext cx="65620" cy="3104206"/>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t-LT" sz="1800" b="0" i="0" u="none" strike="noStrike" cap="none" spc="0" normalizeH="0" baseline="0">
              <a:ln>
                <a:noFill/>
              </a:ln>
              <a:solidFill>
                <a:srgbClr val="000000"/>
              </a:solidFill>
              <a:effectLst/>
              <a:uFillTx/>
            </a:endParaRPr>
          </a:p>
        </p:txBody>
      </p:sp>
      <p:sp>
        <p:nvSpPr>
          <p:cNvPr id="8" name="TextBox 7">
            <a:extLst>
              <a:ext uri="{FF2B5EF4-FFF2-40B4-BE49-F238E27FC236}">
                <a16:creationId xmlns:a16="http://schemas.microsoft.com/office/drawing/2014/main" id="{ED925818-A297-B067-7360-8DDD569BF79B}"/>
              </a:ext>
            </a:extLst>
          </p:cNvPr>
          <p:cNvSpPr txBox="1"/>
          <p:nvPr/>
        </p:nvSpPr>
        <p:spPr>
          <a:xfrm>
            <a:off x="388621" y="3942282"/>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none" lIns="45718" tIns="45718" rIns="45718" bIns="45718" numCol="1" spcCol="38100" rtlCol="0" anchor="t">
            <a:norm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34DF55"/>
                </a:solidFill>
                <a:effectLst/>
                <a:uFillTx/>
                <a:latin typeface="+mn-lt"/>
                <a:ea typeface="+mn-ea"/>
                <a:cs typeface="+mn-cs"/>
                <a:sym typeface="Helvetica"/>
              </a:rPr>
              <a:t>2,</a:t>
            </a:r>
            <a:r>
              <a:rPr kumimoji="0" lang="lt-LT" sz="1800" b="1" i="0" u="none" strike="noStrike" cap="none" spc="0" normalizeH="0" baseline="0" dirty="0">
                <a:ln>
                  <a:noFill/>
                </a:ln>
                <a:solidFill>
                  <a:srgbClr val="34DF55"/>
                </a:solidFill>
                <a:effectLst/>
                <a:uFillTx/>
                <a:latin typeface="+mn-lt"/>
                <a:ea typeface="+mn-ea"/>
                <a:cs typeface="+mn-cs"/>
                <a:sym typeface="Helvetica"/>
              </a:rPr>
              <a:t>2</a:t>
            </a:r>
            <a:r>
              <a:rPr kumimoji="0" lang="en-US" sz="1800" b="1" i="0" u="none" strike="noStrike" cap="none" spc="0" normalizeH="0" baseline="0" dirty="0">
                <a:ln>
                  <a:noFill/>
                </a:ln>
                <a:solidFill>
                  <a:srgbClr val="34DF55"/>
                </a:solidFill>
                <a:effectLst/>
                <a:uFillTx/>
                <a:latin typeface="+mn-lt"/>
                <a:ea typeface="+mn-ea"/>
                <a:cs typeface="+mn-cs"/>
                <a:sym typeface="Helvetica"/>
              </a:rPr>
              <a:t> </a:t>
            </a:r>
            <a:r>
              <a:rPr kumimoji="0" lang="en-US" sz="1800" b="1" i="0" u="none" strike="noStrike" cap="none" spc="0" normalizeH="0" baseline="0" dirty="0" err="1">
                <a:ln>
                  <a:noFill/>
                </a:ln>
                <a:solidFill>
                  <a:srgbClr val="34DF55"/>
                </a:solidFill>
                <a:effectLst/>
                <a:uFillTx/>
                <a:latin typeface="+mn-lt"/>
                <a:ea typeface="+mn-ea"/>
                <a:cs typeface="+mn-cs"/>
                <a:sym typeface="Helvetica"/>
              </a:rPr>
              <a:t>mlrd</a:t>
            </a:r>
            <a:r>
              <a:rPr kumimoji="0" lang="en-US" sz="1800" b="1" i="0" u="none" strike="noStrike" cap="none" spc="0" normalizeH="0" baseline="0" dirty="0">
                <a:ln>
                  <a:noFill/>
                </a:ln>
                <a:solidFill>
                  <a:srgbClr val="34DF55"/>
                </a:solidFill>
                <a:effectLst/>
                <a:uFillTx/>
                <a:latin typeface="+mn-lt"/>
                <a:ea typeface="+mn-ea"/>
                <a:cs typeface="+mn-cs"/>
                <a:sym typeface="Helvetica"/>
              </a:rPr>
              <a:t>. EUR</a:t>
            </a:r>
            <a:r>
              <a:rPr kumimoji="0" lang="lt-LT" sz="1800" b="1" i="0" u="none" strike="noStrike" cap="none" spc="0" normalizeH="0" baseline="0" dirty="0">
                <a:ln>
                  <a:noFill/>
                </a:ln>
                <a:solidFill>
                  <a:srgbClr val="34DF55"/>
                </a:solidFill>
                <a:effectLst/>
                <a:uFillTx/>
                <a:latin typeface="+mn-lt"/>
                <a:ea typeface="+mn-ea"/>
                <a:cs typeface="+mn-cs"/>
                <a:sym typeface="Helvetica"/>
              </a:rPr>
              <a:t>, 72</a:t>
            </a:r>
            <a:r>
              <a:rPr kumimoji="0" lang="en-US" sz="1800" b="1" i="0" u="none" strike="noStrike" cap="none" spc="0" normalizeH="0" baseline="0" dirty="0">
                <a:ln>
                  <a:noFill/>
                </a:ln>
                <a:solidFill>
                  <a:srgbClr val="34DF55"/>
                </a:solidFill>
                <a:effectLst/>
                <a:uFillTx/>
                <a:latin typeface="+mn-lt"/>
                <a:ea typeface="+mn-ea"/>
                <a:cs typeface="+mn-cs"/>
                <a:sym typeface="Helvetica"/>
              </a:rPr>
              <a:t>%</a:t>
            </a:r>
            <a:endParaRPr kumimoji="0" lang="lt-LT" sz="1800" b="1" i="0" u="none" strike="noStrike" cap="none" spc="0" normalizeH="0" baseline="0" dirty="0">
              <a:ln>
                <a:noFill/>
              </a:ln>
              <a:solidFill>
                <a:srgbClr val="34DF55"/>
              </a:solidFill>
              <a:effectLst/>
              <a:uFillTx/>
              <a:latin typeface="+mn-lt"/>
              <a:ea typeface="+mn-ea"/>
              <a:cs typeface="+mn-cs"/>
              <a:sym typeface="Helvetica"/>
            </a:endParaRPr>
          </a:p>
        </p:txBody>
      </p:sp>
      <p:sp>
        <p:nvSpPr>
          <p:cNvPr id="9" name="Right Brace 8">
            <a:extLst>
              <a:ext uri="{FF2B5EF4-FFF2-40B4-BE49-F238E27FC236}">
                <a16:creationId xmlns:a16="http://schemas.microsoft.com/office/drawing/2014/main" id="{82F079F3-693D-E6B1-9971-EE5CA37ED2BE}"/>
              </a:ext>
            </a:extLst>
          </p:cNvPr>
          <p:cNvSpPr/>
          <p:nvPr/>
        </p:nvSpPr>
        <p:spPr>
          <a:xfrm rot="10800000" flipH="1">
            <a:off x="3451739" y="2390178"/>
            <a:ext cx="53461" cy="3096951"/>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t-LT" sz="1800" b="0" i="0" u="none" strike="noStrike" cap="none" spc="0" normalizeH="0" baseline="0">
              <a:ln>
                <a:noFill/>
              </a:ln>
              <a:solidFill>
                <a:srgbClr val="000000"/>
              </a:solidFill>
              <a:effectLst/>
              <a:uFillTx/>
            </a:endParaRPr>
          </a:p>
        </p:txBody>
      </p:sp>
      <p:sp>
        <p:nvSpPr>
          <p:cNvPr id="10" name="TextBox 9">
            <a:extLst>
              <a:ext uri="{FF2B5EF4-FFF2-40B4-BE49-F238E27FC236}">
                <a16:creationId xmlns:a16="http://schemas.microsoft.com/office/drawing/2014/main" id="{AD212FAA-2A81-C311-1DAB-14089BAAE02C}"/>
              </a:ext>
            </a:extLst>
          </p:cNvPr>
          <p:cNvSpPr txBox="1"/>
          <p:nvPr/>
        </p:nvSpPr>
        <p:spPr>
          <a:xfrm>
            <a:off x="3048000" y="3224170"/>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 wrap="none" lIns="45718" tIns="45718" rIns="45718" bIns="45718" numCol="1" spcCol="38100" rtlCol="0" anchor="t">
            <a:normAutofit/>
          </a:bodyPr>
          <a:lstStyle/>
          <a:p>
            <a:pPr marL="0" marR="0" indent="0" algn="l" defTabSz="457200" rtl="0" fontAlgn="auto" latinLnBrk="0" hangingPunct="0">
              <a:lnSpc>
                <a:spcPct val="100000"/>
              </a:lnSpc>
              <a:spcBef>
                <a:spcPts val="0"/>
              </a:spcBef>
              <a:spcAft>
                <a:spcPts val="0"/>
              </a:spcAft>
              <a:buClrTx/>
              <a:buSzTx/>
              <a:buFontTx/>
              <a:buNone/>
              <a:tabLst/>
            </a:pPr>
            <a:r>
              <a:rPr kumimoji="0" lang="lt-LT" sz="1800" b="1" i="0" u="none" strike="noStrike" cap="none" spc="0" normalizeH="0" baseline="0" dirty="0">
                <a:ln>
                  <a:noFill/>
                </a:ln>
                <a:solidFill>
                  <a:srgbClr val="34DF55"/>
                </a:solidFill>
                <a:effectLst/>
                <a:uFillTx/>
                <a:latin typeface="+mn-lt"/>
                <a:ea typeface="+mn-ea"/>
                <a:cs typeface="+mn-cs"/>
                <a:sym typeface="Helvetica"/>
              </a:rPr>
              <a:t>1270 įmonės</a:t>
            </a:r>
            <a:r>
              <a:rPr kumimoji="0" lang="en-US" sz="1800" b="1" i="0" u="none" strike="noStrike" cap="none" spc="0" normalizeH="0" baseline="0" dirty="0">
                <a:ln>
                  <a:noFill/>
                </a:ln>
                <a:solidFill>
                  <a:srgbClr val="34DF55"/>
                </a:solidFill>
                <a:effectLst/>
                <a:uFillTx/>
                <a:latin typeface="+mn-lt"/>
                <a:ea typeface="+mn-ea"/>
                <a:cs typeface="+mn-cs"/>
                <a:sym typeface="Helvetica"/>
              </a:rPr>
              <a:t>, 35%</a:t>
            </a:r>
            <a:endParaRPr kumimoji="0" lang="lt-LT" sz="1800" b="1" i="0" u="none" strike="noStrike" cap="none" spc="0" normalizeH="0" baseline="0" dirty="0">
              <a:ln>
                <a:noFill/>
              </a:ln>
              <a:solidFill>
                <a:srgbClr val="34DF55"/>
              </a:solidFill>
              <a:effectLst/>
              <a:uFillTx/>
              <a:latin typeface="+mn-lt"/>
              <a:ea typeface="+mn-ea"/>
              <a:cs typeface="+mn-cs"/>
              <a:sym typeface="Helvetica"/>
            </a:endParaRPr>
          </a:p>
        </p:txBody>
      </p:sp>
      <p:graphicFrame>
        <p:nvGraphicFramePr>
          <p:cNvPr id="5" name="Table 4">
            <a:extLst>
              <a:ext uri="{FF2B5EF4-FFF2-40B4-BE49-F238E27FC236}">
                <a16:creationId xmlns:a16="http://schemas.microsoft.com/office/drawing/2014/main" id="{97BE2EEA-2C53-BC3A-C654-42D2B55E44F0}"/>
              </a:ext>
            </a:extLst>
          </p:cNvPr>
          <p:cNvGraphicFramePr>
            <a:graphicFrameLocks noGrp="1"/>
          </p:cNvGraphicFramePr>
          <p:nvPr>
            <p:extLst>
              <p:ext uri="{D42A27DB-BD31-4B8C-83A1-F6EECF244321}">
                <p14:modId xmlns:p14="http://schemas.microsoft.com/office/powerpoint/2010/main" val="1463927146"/>
              </p:ext>
            </p:extLst>
          </p:nvPr>
        </p:nvGraphicFramePr>
        <p:xfrm>
          <a:off x="1174082" y="2105708"/>
          <a:ext cx="2119312" cy="3381422"/>
        </p:xfrm>
        <a:graphic>
          <a:graphicData uri="http://schemas.openxmlformats.org/drawingml/2006/table">
            <a:tbl>
              <a:tblPr>
                <a:tableStyleId>{5940675A-B579-460E-94D1-54222C63F5DA}</a:tableStyleId>
              </a:tblPr>
              <a:tblGrid>
                <a:gridCol w="2119312">
                  <a:extLst>
                    <a:ext uri="{9D8B030D-6E8A-4147-A177-3AD203B41FA5}">
                      <a16:colId xmlns:a16="http://schemas.microsoft.com/office/drawing/2014/main" val="1317694815"/>
                    </a:ext>
                  </a:extLst>
                </a:gridCol>
              </a:tblGrid>
              <a:tr h="124887">
                <a:tc>
                  <a:txBody>
                    <a:bodyPr/>
                    <a:lstStyle/>
                    <a:p>
                      <a:pPr algn="ctr" fontAlgn="b"/>
                      <a:r>
                        <a:rPr lang="lt-LT" sz="2000" b="1" u="none" strike="noStrike" dirty="0">
                          <a:effectLst/>
                        </a:rPr>
                        <a:t>Prekių</a:t>
                      </a:r>
                      <a:endParaRPr lang="lt-LT" sz="2000" b="1" i="0" u="none" strike="noStrike" dirty="0">
                        <a:solidFill>
                          <a:srgbClr val="000000"/>
                        </a:solidFill>
                        <a:effectLst/>
                        <a:latin typeface="Aptos Narrow" panose="020B0004020202020204" pitchFamily="34" charset="0"/>
                      </a:endParaRPr>
                    </a:p>
                  </a:txBody>
                  <a:tcPr marL="2602" marR="2602" marT="2602" marB="0" anchor="b">
                    <a:solidFill>
                      <a:srgbClr val="34DF55"/>
                    </a:solidFill>
                  </a:tcPr>
                </a:tc>
                <a:extLst>
                  <a:ext uri="{0D108BD9-81ED-4DB2-BD59-A6C34878D82A}">
                    <a16:rowId xmlns:a16="http://schemas.microsoft.com/office/drawing/2014/main" val="786692457"/>
                  </a:ext>
                </a:extLst>
              </a:tr>
              <a:tr h="124887">
                <a:tc>
                  <a:txBody>
                    <a:bodyPr/>
                    <a:lstStyle/>
                    <a:p>
                      <a:pPr algn="l" fontAlgn="b"/>
                      <a:r>
                        <a:rPr lang="lt-LT" sz="2000" u="none" strike="noStrike" dirty="0" err="1">
                          <a:effectLst/>
                        </a:rPr>
                        <a:t>Ukraine</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535405423"/>
                  </a:ext>
                </a:extLst>
              </a:tr>
              <a:tr h="124887">
                <a:tc>
                  <a:txBody>
                    <a:bodyPr/>
                    <a:lstStyle/>
                    <a:p>
                      <a:pPr algn="l" fontAlgn="b"/>
                      <a:r>
                        <a:rPr lang="lt-LT" sz="2000" u="none" strike="noStrike" dirty="0" err="1">
                          <a:effectLst/>
                        </a:rPr>
                        <a:t>Türkiye</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063272548"/>
                  </a:ext>
                </a:extLst>
              </a:tr>
              <a:tr h="124887">
                <a:tc>
                  <a:txBody>
                    <a:bodyPr/>
                    <a:lstStyle/>
                    <a:p>
                      <a:pPr algn="l" fontAlgn="b"/>
                      <a:r>
                        <a:rPr lang="lt-LT" sz="2000" u="none" strike="noStrike">
                          <a:effectLst/>
                        </a:rPr>
                        <a:t>Nigeria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713534343"/>
                  </a:ext>
                </a:extLst>
              </a:tr>
              <a:tr h="124887">
                <a:tc>
                  <a:txBody>
                    <a:bodyPr/>
                    <a:lstStyle/>
                    <a:p>
                      <a:pPr algn="l" fontAlgn="b"/>
                      <a:r>
                        <a:rPr lang="lt-LT" sz="2000" u="none" strike="noStrike">
                          <a:effectLst/>
                        </a:rPr>
                        <a:t>Morocco</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523683952"/>
                  </a:ext>
                </a:extLst>
              </a:tr>
              <a:tr h="124887">
                <a:tc>
                  <a:txBody>
                    <a:bodyPr/>
                    <a:lstStyle/>
                    <a:p>
                      <a:pPr algn="l" fontAlgn="b"/>
                      <a:r>
                        <a:rPr lang="lt-LT" sz="2000" u="none" strike="noStrike" dirty="0" err="1">
                          <a:effectLst/>
                        </a:rPr>
                        <a:t>South</a:t>
                      </a:r>
                      <a:r>
                        <a:rPr lang="lt-LT" sz="2000" u="none" strike="noStrike" dirty="0">
                          <a:effectLst/>
                        </a:rPr>
                        <a:t> </a:t>
                      </a:r>
                      <a:r>
                        <a:rPr lang="lt-LT" sz="2000" u="none" strike="noStrike" dirty="0" err="1">
                          <a:effectLst/>
                        </a:rPr>
                        <a:t>Africa</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1971305112"/>
                  </a:ext>
                </a:extLst>
              </a:tr>
              <a:tr h="124887">
                <a:tc>
                  <a:txBody>
                    <a:bodyPr/>
                    <a:lstStyle/>
                    <a:p>
                      <a:pPr algn="l" fontAlgn="b"/>
                      <a:r>
                        <a:rPr lang="lt-LT" sz="2000" u="none" strike="noStrike" dirty="0" err="1">
                          <a:effectLst/>
                        </a:rPr>
                        <a:t>Brazil</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675947846"/>
                  </a:ext>
                </a:extLst>
              </a:tr>
              <a:tr h="124887">
                <a:tc>
                  <a:txBody>
                    <a:bodyPr/>
                    <a:lstStyle/>
                    <a:p>
                      <a:pPr algn="l" fontAlgn="b"/>
                      <a:r>
                        <a:rPr lang="lt-LT" sz="2000" u="none" strike="noStrike">
                          <a:effectLst/>
                        </a:rPr>
                        <a:t>India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302059579"/>
                  </a:ext>
                </a:extLst>
              </a:tr>
              <a:tr h="124887">
                <a:tc>
                  <a:txBody>
                    <a:bodyPr/>
                    <a:lstStyle/>
                    <a:p>
                      <a:pPr algn="l" fontAlgn="b"/>
                      <a:r>
                        <a:rPr lang="lt-LT" sz="2000" u="none" strike="noStrike" dirty="0" err="1">
                          <a:effectLst/>
                        </a:rPr>
                        <a:t>Egypt</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628539246"/>
                  </a:ext>
                </a:extLst>
              </a:tr>
              <a:tr h="124887">
                <a:tc>
                  <a:txBody>
                    <a:bodyPr/>
                    <a:lstStyle/>
                    <a:p>
                      <a:pPr algn="l" fontAlgn="b"/>
                      <a:r>
                        <a:rPr lang="lt-LT" sz="2000" u="none" strike="noStrike">
                          <a:effectLst/>
                        </a:rPr>
                        <a:t>Kazakhstan</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786464438"/>
                  </a:ext>
                </a:extLst>
              </a:tr>
              <a:tr h="127489">
                <a:tc>
                  <a:txBody>
                    <a:bodyPr/>
                    <a:lstStyle/>
                    <a:p>
                      <a:pPr algn="l" fontAlgn="b"/>
                      <a:r>
                        <a:rPr lang="lt-LT" sz="2000" u="none" strike="noStrike" dirty="0" err="1">
                          <a:effectLst/>
                        </a:rPr>
                        <a:t>Mexico</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545187451"/>
                  </a:ext>
                </a:extLst>
              </a:tr>
            </a:tbl>
          </a:graphicData>
        </a:graphic>
      </p:graphicFrame>
      <p:graphicFrame>
        <p:nvGraphicFramePr>
          <p:cNvPr id="11" name="Table 10">
            <a:extLst>
              <a:ext uri="{FF2B5EF4-FFF2-40B4-BE49-F238E27FC236}">
                <a16:creationId xmlns:a16="http://schemas.microsoft.com/office/drawing/2014/main" id="{5DF8DF3E-A479-8BCE-DC09-8FC07D10F55D}"/>
              </a:ext>
            </a:extLst>
          </p:cNvPr>
          <p:cNvGraphicFramePr>
            <a:graphicFrameLocks noGrp="1"/>
          </p:cNvGraphicFramePr>
          <p:nvPr>
            <p:extLst>
              <p:ext uri="{D42A27DB-BD31-4B8C-83A1-F6EECF244321}">
                <p14:modId xmlns:p14="http://schemas.microsoft.com/office/powerpoint/2010/main" val="1179212188"/>
              </p:ext>
            </p:extLst>
          </p:nvPr>
        </p:nvGraphicFramePr>
        <p:xfrm>
          <a:off x="4980684" y="2105707"/>
          <a:ext cx="1711267" cy="3381422"/>
        </p:xfrm>
        <a:graphic>
          <a:graphicData uri="http://schemas.openxmlformats.org/drawingml/2006/table">
            <a:tbl>
              <a:tblPr>
                <a:tableStyleId>{5940675A-B579-460E-94D1-54222C63F5DA}</a:tableStyleId>
              </a:tblPr>
              <a:tblGrid>
                <a:gridCol w="1711267">
                  <a:extLst>
                    <a:ext uri="{9D8B030D-6E8A-4147-A177-3AD203B41FA5}">
                      <a16:colId xmlns:a16="http://schemas.microsoft.com/office/drawing/2014/main" val="190725156"/>
                    </a:ext>
                  </a:extLst>
                </a:gridCol>
              </a:tblGrid>
              <a:tr h="124887">
                <a:tc>
                  <a:txBody>
                    <a:bodyPr/>
                    <a:lstStyle/>
                    <a:p>
                      <a:pPr algn="ctr" fontAlgn="b"/>
                      <a:r>
                        <a:rPr lang="lt-LT" sz="2000" b="1" u="none" strike="noStrike" dirty="0">
                          <a:solidFill>
                            <a:srgbClr val="003C3A"/>
                          </a:solidFill>
                          <a:effectLst/>
                        </a:rPr>
                        <a:t>Paslaugų</a:t>
                      </a:r>
                      <a:endParaRPr lang="lt-LT" sz="2000" b="1" i="0" u="none" strike="noStrike" dirty="0">
                        <a:solidFill>
                          <a:srgbClr val="003C3A"/>
                        </a:solidFill>
                        <a:effectLst/>
                        <a:latin typeface="Aptos Narrow" panose="020B0004020202020204" pitchFamily="34" charset="0"/>
                      </a:endParaRPr>
                    </a:p>
                  </a:txBody>
                  <a:tcPr marL="2602" marR="2602" marT="2602" marB="0" anchor="b">
                    <a:solidFill>
                      <a:srgbClr val="34DF55"/>
                    </a:solidFill>
                  </a:tcPr>
                </a:tc>
                <a:extLst>
                  <a:ext uri="{0D108BD9-81ED-4DB2-BD59-A6C34878D82A}">
                    <a16:rowId xmlns:a16="http://schemas.microsoft.com/office/drawing/2014/main" val="1090150997"/>
                  </a:ext>
                </a:extLst>
              </a:tr>
              <a:tr h="124887">
                <a:tc>
                  <a:txBody>
                    <a:bodyPr/>
                    <a:lstStyle/>
                    <a:p>
                      <a:pPr algn="l" fontAlgn="b"/>
                      <a:r>
                        <a:rPr lang="lt-LT" sz="2000" u="none" strike="noStrike">
                          <a:effectLst/>
                        </a:rPr>
                        <a:t>Türkiye</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73410905"/>
                  </a:ext>
                </a:extLst>
              </a:tr>
              <a:tr h="124887">
                <a:tc>
                  <a:txBody>
                    <a:bodyPr/>
                    <a:lstStyle/>
                    <a:p>
                      <a:pPr algn="l" fontAlgn="b"/>
                      <a:r>
                        <a:rPr lang="lt-LT" sz="2000" u="none" strike="noStrike">
                          <a:effectLst/>
                        </a:rPr>
                        <a:t>Kazakhstan</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231044132"/>
                  </a:ext>
                </a:extLst>
              </a:tr>
              <a:tr h="124887">
                <a:tc>
                  <a:txBody>
                    <a:bodyPr/>
                    <a:lstStyle/>
                    <a:p>
                      <a:pPr algn="l" fontAlgn="b"/>
                      <a:r>
                        <a:rPr lang="lt-LT" sz="2000" u="none" strike="noStrike">
                          <a:effectLst/>
                        </a:rPr>
                        <a:t>Ukraine</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0883373"/>
                  </a:ext>
                </a:extLst>
              </a:tr>
              <a:tr h="124887">
                <a:tc>
                  <a:txBody>
                    <a:bodyPr/>
                    <a:lstStyle/>
                    <a:p>
                      <a:pPr algn="l" fontAlgn="b"/>
                      <a:r>
                        <a:rPr lang="lt-LT" sz="2000" u="none" strike="noStrike">
                          <a:effectLst/>
                        </a:rPr>
                        <a:t>Georgia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899554281"/>
                  </a:ext>
                </a:extLst>
              </a:tr>
              <a:tr h="124887">
                <a:tc>
                  <a:txBody>
                    <a:bodyPr/>
                    <a:lstStyle/>
                    <a:p>
                      <a:pPr algn="l" fontAlgn="b"/>
                      <a:r>
                        <a:rPr lang="lt-LT" sz="2000" u="none" strike="noStrike">
                          <a:effectLst/>
                        </a:rPr>
                        <a:t>Azerbaijan</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87126233"/>
                  </a:ext>
                </a:extLst>
              </a:tr>
              <a:tr h="124887">
                <a:tc>
                  <a:txBody>
                    <a:bodyPr/>
                    <a:lstStyle/>
                    <a:p>
                      <a:pPr algn="l" fontAlgn="b"/>
                      <a:r>
                        <a:rPr lang="lt-LT" sz="2000" u="none" strike="noStrike">
                          <a:effectLst/>
                        </a:rPr>
                        <a:t>Kyrgyzstan</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572064548"/>
                  </a:ext>
                </a:extLst>
              </a:tr>
              <a:tr h="124887">
                <a:tc>
                  <a:txBody>
                    <a:bodyPr/>
                    <a:lstStyle/>
                    <a:p>
                      <a:pPr algn="l" fontAlgn="b"/>
                      <a:r>
                        <a:rPr lang="lt-LT" sz="2000" u="none" strike="noStrike">
                          <a:effectLst/>
                        </a:rPr>
                        <a:t>India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449337172"/>
                  </a:ext>
                </a:extLst>
              </a:tr>
              <a:tr h="124887">
                <a:tc>
                  <a:txBody>
                    <a:bodyPr/>
                    <a:lstStyle/>
                    <a:p>
                      <a:pPr algn="l" fontAlgn="b"/>
                      <a:r>
                        <a:rPr lang="lt-LT" sz="2000" u="none" strike="noStrike" dirty="0" err="1">
                          <a:effectLst/>
                        </a:rPr>
                        <a:t>Nigeria</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199982063"/>
                  </a:ext>
                </a:extLst>
              </a:tr>
              <a:tr h="124887">
                <a:tc>
                  <a:txBody>
                    <a:bodyPr/>
                    <a:lstStyle/>
                    <a:p>
                      <a:pPr algn="l" fontAlgn="b"/>
                      <a:r>
                        <a:rPr lang="lt-LT" sz="2000" u="none" strike="noStrike" dirty="0" err="1">
                          <a:effectLst/>
                        </a:rPr>
                        <a:t>Tajikistan</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1107894474"/>
                  </a:ext>
                </a:extLst>
              </a:tr>
              <a:tr h="127489">
                <a:tc>
                  <a:txBody>
                    <a:bodyPr/>
                    <a:lstStyle/>
                    <a:p>
                      <a:pPr algn="l" fontAlgn="b"/>
                      <a:r>
                        <a:rPr lang="lt-LT" sz="2000" u="none" strike="noStrike" dirty="0">
                          <a:effectLst/>
                        </a:rPr>
                        <a:t>Moldova</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196570439"/>
                  </a:ext>
                </a:extLst>
              </a:tr>
            </a:tbl>
          </a:graphicData>
        </a:graphic>
      </p:graphicFrame>
      <p:sp>
        <p:nvSpPr>
          <p:cNvPr id="12" name="Left Brace 11">
            <a:extLst>
              <a:ext uri="{FF2B5EF4-FFF2-40B4-BE49-F238E27FC236}">
                <a16:creationId xmlns:a16="http://schemas.microsoft.com/office/drawing/2014/main" id="{E14C7A4B-E2A3-02C7-5BC8-988ECA072A42}"/>
              </a:ext>
            </a:extLst>
          </p:cNvPr>
          <p:cNvSpPr/>
          <p:nvPr/>
        </p:nvSpPr>
        <p:spPr>
          <a:xfrm>
            <a:off x="4736068" y="2390179"/>
            <a:ext cx="65620" cy="3104206"/>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t-LT" sz="1800" b="0" i="0" u="none" strike="noStrike" cap="none" spc="0" normalizeH="0" baseline="0">
              <a:ln>
                <a:noFill/>
              </a:ln>
              <a:solidFill>
                <a:srgbClr val="000000"/>
              </a:solidFill>
              <a:effectLst/>
              <a:uFillTx/>
            </a:endParaRPr>
          </a:p>
        </p:txBody>
      </p:sp>
      <p:sp>
        <p:nvSpPr>
          <p:cNvPr id="13" name="TextBox 12">
            <a:extLst>
              <a:ext uri="{FF2B5EF4-FFF2-40B4-BE49-F238E27FC236}">
                <a16:creationId xmlns:a16="http://schemas.microsoft.com/office/drawing/2014/main" id="{7E441850-2823-7E12-B7BB-2BC793C75DD6}"/>
              </a:ext>
            </a:extLst>
          </p:cNvPr>
          <p:cNvSpPr txBox="1"/>
          <p:nvPr/>
        </p:nvSpPr>
        <p:spPr>
          <a:xfrm>
            <a:off x="4344488" y="3942282"/>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none" lIns="45718" tIns="45718" rIns="45718" bIns="45718" numCol="1" spcCol="38100" rtlCol="0" anchor="t">
            <a:normAutofit/>
          </a:bodyPr>
          <a:lstStyle/>
          <a:p>
            <a:pPr marL="0" marR="0" indent="0" algn="l" defTabSz="457200" rtl="0" fontAlgn="auto" latinLnBrk="0" hangingPunct="0">
              <a:lnSpc>
                <a:spcPct val="100000"/>
              </a:lnSpc>
              <a:spcBef>
                <a:spcPts val="0"/>
              </a:spcBef>
              <a:spcAft>
                <a:spcPts val="0"/>
              </a:spcAft>
              <a:buClrTx/>
              <a:buSzTx/>
              <a:buFontTx/>
              <a:buNone/>
              <a:tabLst/>
            </a:pPr>
            <a:r>
              <a:rPr kumimoji="0" lang="lt-LT" sz="1800" b="1" i="0" u="none" strike="noStrike" cap="none" spc="0" normalizeH="0" baseline="0" dirty="0">
                <a:ln>
                  <a:noFill/>
                </a:ln>
                <a:solidFill>
                  <a:srgbClr val="34DF55"/>
                </a:solidFill>
                <a:effectLst/>
                <a:uFillTx/>
                <a:latin typeface="+mn-lt"/>
                <a:ea typeface="+mn-ea"/>
                <a:cs typeface="+mn-cs"/>
                <a:sym typeface="Helvetica"/>
              </a:rPr>
              <a:t>552</a:t>
            </a:r>
            <a:r>
              <a:rPr kumimoji="0" lang="en-US" sz="1800" b="1" i="0" u="none" strike="noStrike" cap="none" spc="0" normalizeH="0" baseline="0" dirty="0">
                <a:ln>
                  <a:noFill/>
                </a:ln>
                <a:solidFill>
                  <a:srgbClr val="34DF55"/>
                </a:solidFill>
                <a:effectLst/>
                <a:uFillTx/>
                <a:latin typeface="+mn-lt"/>
                <a:ea typeface="+mn-ea"/>
                <a:cs typeface="+mn-cs"/>
                <a:sym typeface="Helvetica"/>
              </a:rPr>
              <a:t> </a:t>
            </a:r>
            <a:r>
              <a:rPr kumimoji="0" lang="lt-LT" sz="1800" b="1" i="0" u="none" strike="noStrike" cap="none" spc="0" normalizeH="0" baseline="0" dirty="0" err="1">
                <a:ln>
                  <a:noFill/>
                </a:ln>
                <a:solidFill>
                  <a:srgbClr val="34DF55"/>
                </a:solidFill>
                <a:effectLst/>
                <a:uFillTx/>
                <a:latin typeface="+mn-lt"/>
                <a:ea typeface="+mn-ea"/>
                <a:cs typeface="+mn-cs"/>
                <a:sym typeface="Helvetica"/>
              </a:rPr>
              <a:t>mln</a:t>
            </a:r>
            <a:r>
              <a:rPr kumimoji="0" lang="en-US" sz="1800" b="1" i="0" u="none" strike="noStrike" cap="none" spc="0" normalizeH="0" baseline="0" dirty="0">
                <a:ln>
                  <a:noFill/>
                </a:ln>
                <a:solidFill>
                  <a:srgbClr val="34DF55"/>
                </a:solidFill>
                <a:effectLst/>
                <a:uFillTx/>
                <a:latin typeface="+mn-lt"/>
                <a:ea typeface="+mn-ea"/>
                <a:cs typeface="+mn-cs"/>
                <a:sym typeface="Helvetica"/>
              </a:rPr>
              <a:t>. EUR, 51%</a:t>
            </a:r>
            <a:endParaRPr kumimoji="0" lang="lt-LT" sz="1800" b="1" i="0" u="none" strike="noStrike" cap="none" spc="0" normalizeH="0" baseline="0" dirty="0">
              <a:ln>
                <a:noFill/>
              </a:ln>
              <a:solidFill>
                <a:srgbClr val="34DF55"/>
              </a:solidFill>
              <a:effectLst/>
              <a:uFillTx/>
              <a:latin typeface="+mn-lt"/>
              <a:ea typeface="+mn-ea"/>
              <a:cs typeface="+mn-cs"/>
              <a:sym typeface="Helvetica"/>
            </a:endParaRPr>
          </a:p>
        </p:txBody>
      </p:sp>
      <p:sp>
        <p:nvSpPr>
          <p:cNvPr id="14" name="TextBox 13">
            <a:extLst>
              <a:ext uri="{FF2B5EF4-FFF2-40B4-BE49-F238E27FC236}">
                <a16:creationId xmlns:a16="http://schemas.microsoft.com/office/drawing/2014/main" id="{C4D391D1-F391-DB16-F3D7-39AD9F8F57CD}"/>
              </a:ext>
            </a:extLst>
          </p:cNvPr>
          <p:cNvSpPr txBox="1"/>
          <p:nvPr/>
        </p:nvSpPr>
        <p:spPr>
          <a:xfrm>
            <a:off x="6355080" y="3024253"/>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 wrap="none" lIns="45718" tIns="45718" rIns="45718" bIns="45718" numCol="1" spcCol="38100" rtlCol="0" anchor="t">
            <a:norm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solidFill>
                  <a:srgbClr val="34DF55"/>
                </a:solidFill>
              </a:rPr>
              <a:t>995 </a:t>
            </a:r>
            <a:r>
              <a:rPr kumimoji="0" lang="lt-LT" sz="1800" b="1" i="0" u="none" strike="noStrike" cap="none" spc="0" normalizeH="0" baseline="0" dirty="0">
                <a:ln>
                  <a:noFill/>
                </a:ln>
                <a:solidFill>
                  <a:srgbClr val="34DF55"/>
                </a:solidFill>
                <a:effectLst/>
                <a:uFillTx/>
                <a:latin typeface="+mn-lt"/>
                <a:ea typeface="+mn-ea"/>
                <a:cs typeface="+mn-cs"/>
                <a:sym typeface="Helvetica"/>
              </a:rPr>
              <a:t>įmonės</a:t>
            </a:r>
            <a:r>
              <a:rPr kumimoji="0" lang="en-US" sz="1800" b="1" i="0" u="none" strike="noStrike" cap="none" spc="0" normalizeH="0" baseline="0" dirty="0">
                <a:ln>
                  <a:noFill/>
                </a:ln>
                <a:solidFill>
                  <a:srgbClr val="34DF55"/>
                </a:solidFill>
                <a:effectLst/>
                <a:uFillTx/>
                <a:latin typeface="+mn-lt"/>
                <a:ea typeface="+mn-ea"/>
                <a:cs typeface="+mn-cs"/>
                <a:sym typeface="Helvetica"/>
              </a:rPr>
              <a:t>, 35%</a:t>
            </a:r>
            <a:endParaRPr kumimoji="0" lang="lt-LT" sz="1800" b="1" i="0" u="none" strike="noStrike" cap="none" spc="0" normalizeH="0" baseline="0" dirty="0">
              <a:ln>
                <a:noFill/>
              </a:ln>
              <a:solidFill>
                <a:srgbClr val="34DF55"/>
              </a:solidFill>
              <a:effectLst/>
              <a:uFillTx/>
              <a:latin typeface="+mn-lt"/>
              <a:ea typeface="+mn-ea"/>
              <a:cs typeface="+mn-cs"/>
              <a:sym typeface="Helvetica"/>
            </a:endParaRPr>
          </a:p>
        </p:txBody>
      </p:sp>
      <p:sp>
        <p:nvSpPr>
          <p:cNvPr id="15" name="Right Brace 14">
            <a:extLst>
              <a:ext uri="{FF2B5EF4-FFF2-40B4-BE49-F238E27FC236}">
                <a16:creationId xmlns:a16="http://schemas.microsoft.com/office/drawing/2014/main" id="{8B371E40-FA0D-E362-DADE-94B0519C37CA}"/>
              </a:ext>
            </a:extLst>
          </p:cNvPr>
          <p:cNvSpPr/>
          <p:nvPr/>
        </p:nvSpPr>
        <p:spPr>
          <a:xfrm rot="10800000" flipH="1">
            <a:off x="6817486" y="2397434"/>
            <a:ext cx="53461" cy="3096951"/>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t-LT" sz="1800" b="0" i="0" u="none" strike="noStrike" cap="none" spc="0" normalizeH="0" baseline="0">
              <a:ln>
                <a:noFill/>
              </a:ln>
              <a:solidFill>
                <a:srgbClr val="000000"/>
              </a:solidFill>
              <a:effectLst/>
              <a:uFillTx/>
            </a:endParaRPr>
          </a:p>
        </p:txBody>
      </p:sp>
      <p:graphicFrame>
        <p:nvGraphicFramePr>
          <p:cNvPr id="16" name="Table 15">
            <a:extLst>
              <a:ext uri="{FF2B5EF4-FFF2-40B4-BE49-F238E27FC236}">
                <a16:creationId xmlns:a16="http://schemas.microsoft.com/office/drawing/2014/main" id="{1796C93E-8E79-09AC-54AF-47F0E6AE50AC}"/>
              </a:ext>
            </a:extLst>
          </p:cNvPr>
          <p:cNvGraphicFramePr>
            <a:graphicFrameLocks noGrp="1"/>
          </p:cNvGraphicFramePr>
          <p:nvPr>
            <p:extLst>
              <p:ext uri="{D42A27DB-BD31-4B8C-83A1-F6EECF244321}">
                <p14:modId xmlns:p14="http://schemas.microsoft.com/office/powerpoint/2010/main" val="3090822333"/>
              </p:ext>
            </p:extLst>
          </p:nvPr>
        </p:nvGraphicFramePr>
        <p:xfrm>
          <a:off x="8823324" y="2105707"/>
          <a:ext cx="1821815" cy="3387233"/>
        </p:xfrm>
        <a:graphic>
          <a:graphicData uri="http://schemas.openxmlformats.org/drawingml/2006/table">
            <a:tbl>
              <a:tblPr>
                <a:tableStyleId>{5940675A-B579-460E-94D1-54222C63F5DA}</a:tableStyleId>
              </a:tblPr>
              <a:tblGrid>
                <a:gridCol w="1821815">
                  <a:extLst>
                    <a:ext uri="{9D8B030D-6E8A-4147-A177-3AD203B41FA5}">
                      <a16:colId xmlns:a16="http://schemas.microsoft.com/office/drawing/2014/main" val="2787092633"/>
                    </a:ext>
                  </a:extLst>
                </a:gridCol>
              </a:tblGrid>
              <a:tr h="306821">
                <a:tc>
                  <a:txBody>
                    <a:bodyPr/>
                    <a:lstStyle/>
                    <a:p>
                      <a:pPr algn="ctr" fontAlgn="b"/>
                      <a:r>
                        <a:rPr lang="lt-LT" sz="2000" b="1" u="none" strike="noStrike" dirty="0">
                          <a:effectLst/>
                        </a:rPr>
                        <a:t>HT prekių</a:t>
                      </a:r>
                      <a:endParaRPr lang="lt-LT" sz="2000" b="1" i="0" u="none" strike="noStrike" dirty="0">
                        <a:solidFill>
                          <a:srgbClr val="000000"/>
                        </a:solidFill>
                        <a:effectLst/>
                        <a:latin typeface="Aptos Narrow" panose="020B0004020202020204" pitchFamily="34" charset="0"/>
                      </a:endParaRPr>
                    </a:p>
                  </a:txBody>
                  <a:tcPr marL="2602" marR="2602" marT="2602" marB="0" anchor="b">
                    <a:solidFill>
                      <a:srgbClr val="34DF55"/>
                    </a:solidFill>
                  </a:tcPr>
                </a:tc>
                <a:extLst>
                  <a:ext uri="{0D108BD9-81ED-4DB2-BD59-A6C34878D82A}">
                    <a16:rowId xmlns:a16="http://schemas.microsoft.com/office/drawing/2014/main" val="3174610006"/>
                  </a:ext>
                </a:extLst>
              </a:tr>
              <a:tr h="306821">
                <a:tc>
                  <a:txBody>
                    <a:bodyPr/>
                    <a:lstStyle/>
                    <a:p>
                      <a:pPr algn="l" fontAlgn="b"/>
                      <a:r>
                        <a:rPr lang="lt-LT" sz="2000" u="none" strike="noStrike" dirty="0" err="1">
                          <a:effectLst/>
                        </a:rPr>
                        <a:t>Ukraine</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1461473459"/>
                  </a:ext>
                </a:extLst>
              </a:tr>
              <a:tr h="306821">
                <a:tc>
                  <a:txBody>
                    <a:bodyPr/>
                    <a:lstStyle/>
                    <a:p>
                      <a:pPr algn="l" fontAlgn="b"/>
                      <a:r>
                        <a:rPr lang="lt-LT" sz="2000" u="none" strike="noStrike">
                          <a:effectLst/>
                        </a:rPr>
                        <a:t>Türkiye</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737041338"/>
                  </a:ext>
                </a:extLst>
              </a:tr>
              <a:tr h="306821">
                <a:tc>
                  <a:txBody>
                    <a:bodyPr/>
                    <a:lstStyle/>
                    <a:p>
                      <a:pPr algn="l" fontAlgn="b"/>
                      <a:r>
                        <a:rPr lang="lt-LT" sz="2000" u="none" strike="noStrike">
                          <a:effectLst/>
                        </a:rPr>
                        <a:t>Brazil</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995911408"/>
                  </a:ext>
                </a:extLst>
              </a:tr>
              <a:tr h="306821">
                <a:tc>
                  <a:txBody>
                    <a:bodyPr/>
                    <a:lstStyle/>
                    <a:p>
                      <a:pPr algn="l" fontAlgn="b"/>
                      <a:r>
                        <a:rPr lang="lt-LT" sz="2000" u="none" strike="noStrike">
                          <a:effectLst/>
                        </a:rPr>
                        <a:t>India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1574996154"/>
                  </a:ext>
                </a:extLst>
              </a:tr>
              <a:tr h="306821">
                <a:tc>
                  <a:txBody>
                    <a:bodyPr/>
                    <a:lstStyle/>
                    <a:p>
                      <a:pPr algn="l" fontAlgn="b"/>
                      <a:r>
                        <a:rPr lang="lt-LT" sz="2000" u="none" strike="noStrike">
                          <a:effectLst/>
                        </a:rPr>
                        <a:t>South Africa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811716701"/>
                  </a:ext>
                </a:extLst>
              </a:tr>
              <a:tr h="306821">
                <a:tc>
                  <a:txBody>
                    <a:bodyPr/>
                    <a:lstStyle/>
                    <a:p>
                      <a:pPr algn="l" fontAlgn="b"/>
                      <a:r>
                        <a:rPr lang="lt-LT" sz="2000" u="none" strike="noStrike">
                          <a:effectLst/>
                        </a:rPr>
                        <a:t>Kazakhstan</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040734164"/>
                  </a:ext>
                </a:extLst>
              </a:tr>
              <a:tr h="306821">
                <a:tc>
                  <a:txBody>
                    <a:bodyPr/>
                    <a:lstStyle/>
                    <a:p>
                      <a:pPr algn="l" fontAlgn="b"/>
                      <a:r>
                        <a:rPr lang="lt-LT" sz="2000" u="none" strike="noStrike">
                          <a:effectLst/>
                        </a:rPr>
                        <a:t>Mexico</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927575663"/>
                  </a:ext>
                </a:extLst>
              </a:tr>
              <a:tr h="306821">
                <a:tc>
                  <a:txBody>
                    <a:bodyPr/>
                    <a:lstStyle/>
                    <a:p>
                      <a:pPr algn="l" fontAlgn="b"/>
                      <a:r>
                        <a:rPr lang="lt-LT" sz="2000" u="none" strike="noStrike">
                          <a:effectLst/>
                        </a:rPr>
                        <a:t>Indonesia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365330258"/>
                  </a:ext>
                </a:extLst>
              </a:tr>
              <a:tr h="306821">
                <a:tc>
                  <a:txBody>
                    <a:bodyPr/>
                    <a:lstStyle/>
                    <a:p>
                      <a:pPr algn="l" fontAlgn="b"/>
                      <a:r>
                        <a:rPr lang="lt-LT" sz="2000" u="none" strike="noStrike" dirty="0" err="1">
                          <a:effectLst/>
                        </a:rPr>
                        <a:t>Malaysia</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580807044"/>
                  </a:ext>
                </a:extLst>
              </a:tr>
              <a:tr h="313213">
                <a:tc>
                  <a:txBody>
                    <a:bodyPr/>
                    <a:lstStyle/>
                    <a:p>
                      <a:pPr algn="l" fontAlgn="b"/>
                      <a:r>
                        <a:rPr lang="lt-LT" sz="2000" u="none" strike="noStrike" dirty="0" err="1">
                          <a:effectLst/>
                        </a:rPr>
                        <a:t>Morocco</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406215489"/>
                  </a:ext>
                </a:extLst>
              </a:tr>
            </a:tbl>
          </a:graphicData>
        </a:graphic>
      </p:graphicFrame>
      <p:graphicFrame>
        <p:nvGraphicFramePr>
          <p:cNvPr id="17" name="Table 16">
            <a:extLst>
              <a:ext uri="{FF2B5EF4-FFF2-40B4-BE49-F238E27FC236}">
                <a16:creationId xmlns:a16="http://schemas.microsoft.com/office/drawing/2014/main" id="{F7E860A9-54A5-3DC1-BA7B-3A8A882A27F7}"/>
              </a:ext>
            </a:extLst>
          </p:cNvPr>
          <p:cNvGraphicFramePr>
            <a:graphicFrameLocks noGrp="1"/>
          </p:cNvGraphicFramePr>
          <p:nvPr>
            <p:extLst>
              <p:ext uri="{D42A27DB-BD31-4B8C-83A1-F6EECF244321}">
                <p14:modId xmlns:p14="http://schemas.microsoft.com/office/powerpoint/2010/main" val="1802128454"/>
              </p:ext>
            </p:extLst>
          </p:nvPr>
        </p:nvGraphicFramePr>
        <p:xfrm>
          <a:off x="13455124" y="2105708"/>
          <a:ext cx="1784876" cy="3464509"/>
        </p:xfrm>
        <a:graphic>
          <a:graphicData uri="http://schemas.openxmlformats.org/drawingml/2006/table">
            <a:tbl>
              <a:tblPr>
                <a:tableStyleId>{5940675A-B579-460E-94D1-54222C63F5DA}</a:tableStyleId>
              </a:tblPr>
              <a:tblGrid>
                <a:gridCol w="1784876">
                  <a:extLst>
                    <a:ext uri="{9D8B030D-6E8A-4147-A177-3AD203B41FA5}">
                      <a16:colId xmlns:a16="http://schemas.microsoft.com/office/drawing/2014/main" val="2545152800"/>
                    </a:ext>
                  </a:extLst>
                </a:gridCol>
              </a:tblGrid>
              <a:tr h="314360">
                <a:tc>
                  <a:txBody>
                    <a:bodyPr/>
                    <a:lstStyle/>
                    <a:p>
                      <a:pPr algn="ctr" fontAlgn="b"/>
                      <a:r>
                        <a:rPr lang="lt-LT" sz="2000" b="1" u="none" strike="noStrike" dirty="0">
                          <a:effectLst/>
                        </a:rPr>
                        <a:t>KIS paslaugų</a:t>
                      </a:r>
                      <a:endParaRPr lang="lt-LT" sz="2000" b="1" i="0" u="none" strike="noStrike" dirty="0">
                        <a:solidFill>
                          <a:srgbClr val="000000"/>
                        </a:solidFill>
                        <a:effectLst/>
                        <a:latin typeface="Aptos Narrow" panose="020B0004020202020204" pitchFamily="34" charset="0"/>
                      </a:endParaRPr>
                    </a:p>
                  </a:txBody>
                  <a:tcPr marL="2602" marR="2602" marT="2602" marB="0" anchor="b">
                    <a:solidFill>
                      <a:srgbClr val="34DF55"/>
                    </a:solidFill>
                  </a:tcPr>
                </a:tc>
                <a:extLst>
                  <a:ext uri="{0D108BD9-81ED-4DB2-BD59-A6C34878D82A}">
                    <a16:rowId xmlns:a16="http://schemas.microsoft.com/office/drawing/2014/main" val="2734070737"/>
                  </a:ext>
                </a:extLst>
              </a:tr>
              <a:tr h="314360">
                <a:tc>
                  <a:txBody>
                    <a:bodyPr/>
                    <a:lstStyle/>
                    <a:p>
                      <a:pPr algn="l" fontAlgn="b"/>
                      <a:r>
                        <a:rPr lang="lt-LT" sz="2000" u="none" strike="noStrike" dirty="0" err="1">
                          <a:effectLst/>
                        </a:rPr>
                        <a:t>Türkiye</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040380795"/>
                  </a:ext>
                </a:extLst>
              </a:tr>
              <a:tr h="314360">
                <a:tc>
                  <a:txBody>
                    <a:bodyPr/>
                    <a:lstStyle/>
                    <a:p>
                      <a:pPr algn="l" fontAlgn="b"/>
                      <a:r>
                        <a:rPr lang="lt-LT" sz="2000" u="none" strike="noStrike">
                          <a:effectLst/>
                        </a:rPr>
                        <a:t>Ukraine</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4060810857"/>
                  </a:ext>
                </a:extLst>
              </a:tr>
              <a:tr h="314360">
                <a:tc>
                  <a:txBody>
                    <a:bodyPr/>
                    <a:lstStyle/>
                    <a:p>
                      <a:pPr algn="l" fontAlgn="b"/>
                      <a:r>
                        <a:rPr lang="lt-LT" sz="2000" u="none" strike="noStrike">
                          <a:effectLst/>
                        </a:rPr>
                        <a:t>Nigeria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932917536"/>
                  </a:ext>
                </a:extLst>
              </a:tr>
              <a:tr h="314360">
                <a:tc>
                  <a:txBody>
                    <a:bodyPr/>
                    <a:lstStyle/>
                    <a:p>
                      <a:pPr algn="l" fontAlgn="b"/>
                      <a:r>
                        <a:rPr lang="lt-LT" sz="2000" u="none" strike="noStrike">
                          <a:effectLst/>
                        </a:rPr>
                        <a:t>India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571608396"/>
                  </a:ext>
                </a:extLst>
              </a:tr>
              <a:tr h="314360">
                <a:tc>
                  <a:txBody>
                    <a:bodyPr/>
                    <a:lstStyle/>
                    <a:p>
                      <a:pPr algn="l" fontAlgn="b"/>
                      <a:r>
                        <a:rPr lang="lt-LT" sz="2000" u="none" strike="noStrike">
                          <a:effectLst/>
                        </a:rPr>
                        <a:t>Kazakhstan</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1721031033"/>
                  </a:ext>
                </a:extLst>
              </a:tr>
              <a:tr h="314360">
                <a:tc>
                  <a:txBody>
                    <a:bodyPr/>
                    <a:lstStyle/>
                    <a:p>
                      <a:pPr algn="l" fontAlgn="b"/>
                      <a:r>
                        <a:rPr lang="lt-LT" sz="2000" u="none" strike="noStrike">
                          <a:effectLst/>
                        </a:rPr>
                        <a:t>Georgia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4169555403"/>
                  </a:ext>
                </a:extLst>
              </a:tr>
              <a:tr h="314360">
                <a:tc>
                  <a:txBody>
                    <a:bodyPr/>
                    <a:lstStyle/>
                    <a:p>
                      <a:pPr algn="l" fontAlgn="b"/>
                      <a:r>
                        <a:rPr lang="lt-LT" sz="2000" u="none" strike="noStrike">
                          <a:effectLst/>
                        </a:rPr>
                        <a:t>South Africa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162715422"/>
                  </a:ext>
                </a:extLst>
              </a:tr>
              <a:tr h="314360">
                <a:tc>
                  <a:txBody>
                    <a:bodyPr/>
                    <a:lstStyle/>
                    <a:p>
                      <a:pPr algn="l" fontAlgn="b"/>
                      <a:r>
                        <a:rPr lang="lt-LT" sz="2000" u="none" strike="noStrike">
                          <a:effectLst/>
                        </a:rPr>
                        <a:t>Egypt</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3293736194"/>
                  </a:ext>
                </a:extLst>
              </a:tr>
              <a:tr h="314360">
                <a:tc>
                  <a:txBody>
                    <a:bodyPr/>
                    <a:lstStyle/>
                    <a:p>
                      <a:pPr algn="l" fontAlgn="b"/>
                      <a:r>
                        <a:rPr lang="lt-LT" sz="2000" u="none" strike="noStrike">
                          <a:effectLst/>
                        </a:rPr>
                        <a:t>Kenya</a:t>
                      </a:r>
                      <a:endParaRPr lang="lt-LT" sz="2000" b="0" i="0" u="none" strike="noStrike">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684305092"/>
                  </a:ext>
                </a:extLst>
              </a:tr>
              <a:tr h="320909">
                <a:tc>
                  <a:txBody>
                    <a:bodyPr/>
                    <a:lstStyle/>
                    <a:p>
                      <a:pPr algn="l" fontAlgn="b"/>
                      <a:r>
                        <a:rPr lang="lt-LT" sz="2000" u="none" strike="noStrike" dirty="0" err="1">
                          <a:effectLst/>
                        </a:rPr>
                        <a:t>Azerbaijan</a:t>
                      </a:r>
                      <a:endParaRPr lang="lt-LT" sz="2000" b="0" i="0" u="none" strike="noStrike" dirty="0">
                        <a:solidFill>
                          <a:srgbClr val="000000"/>
                        </a:solidFill>
                        <a:effectLst/>
                        <a:latin typeface="Aptos Narrow" panose="020B0004020202020204" pitchFamily="34" charset="0"/>
                      </a:endParaRPr>
                    </a:p>
                  </a:txBody>
                  <a:tcPr marL="2602" marR="2602" marT="2602" marB="0" anchor="b"/>
                </a:tc>
                <a:extLst>
                  <a:ext uri="{0D108BD9-81ED-4DB2-BD59-A6C34878D82A}">
                    <a16:rowId xmlns:a16="http://schemas.microsoft.com/office/drawing/2014/main" val="2433386133"/>
                  </a:ext>
                </a:extLst>
              </a:tr>
            </a:tbl>
          </a:graphicData>
        </a:graphic>
      </p:graphicFrame>
      <p:sp>
        <p:nvSpPr>
          <p:cNvPr id="18" name="Left Brace 17">
            <a:extLst>
              <a:ext uri="{FF2B5EF4-FFF2-40B4-BE49-F238E27FC236}">
                <a16:creationId xmlns:a16="http://schemas.microsoft.com/office/drawing/2014/main" id="{E24EAC3D-FBDB-8729-4F02-3C4E34D8D194}"/>
              </a:ext>
            </a:extLst>
          </p:cNvPr>
          <p:cNvSpPr/>
          <p:nvPr/>
        </p:nvSpPr>
        <p:spPr>
          <a:xfrm>
            <a:off x="8485356" y="2427228"/>
            <a:ext cx="65620" cy="3104206"/>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t-LT" sz="1800" b="0" i="0" u="none" strike="noStrike" cap="none" spc="0" normalizeH="0" baseline="0">
              <a:ln>
                <a:noFill/>
              </a:ln>
              <a:solidFill>
                <a:srgbClr val="000000"/>
              </a:solidFill>
              <a:effectLst/>
              <a:uFillTx/>
            </a:endParaRPr>
          </a:p>
        </p:txBody>
      </p:sp>
      <p:sp>
        <p:nvSpPr>
          <p:cNvPr id="19" name="Left Brace 18">
            <a:extLst>
              <a:ext uri="{FF2B5EF4-FFF2-40B4-BE49-F238E27FC236}">
                <a16:creationId xmlns:a16="http://schemas.microsoft.com/office/drawing/2014/main" id="{3DCC9A40-CF02-4B42-098A-B9589F1FD008}"/>
              </a:ext>
            </a:extLst>
          </p:cNvPr>
          <p:cNvSpPr/>
          <p:nvPr/>
        </p:nvSpPr>
        <p:spPr>
          <a:xfrm>
            <a:off x="13102828" y="2427228"/>
            <a:ext cx="65620" cy="3104206"/>
          </a:xfrm>
          <a:prstGeom prst="lef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t-LT" sz="1800" b="0" i="0" u="none" strike="noStrike" cap="none" spc="0" normalizeH="0" baseline="0">
              <a:ln>
                <a:noFill/>
              </a:ln>
              <a:solidFill>
                <a:srgbClr val="000000"/>
              </a:solidFill>
              <a:effectLst/>
              <a:uFillTx/>
            </a:endParaRPr>
          </a:p>
        </p:txBody>
      </p:sp>
      <p:sp>
        <p:nvSpPr>
          <p:cNvPr id="20" name="Right Brace 19">
            <a:extLst>
              <a:ext uri="{FF2B5EF4-FFF2-40B4-BE49-F238E27FC236}">
                <a16:creationId xmlns:a16="http://schemas.microsoft.com/office/drawing/2014/main" id="{DA1CF79E-A111-4DAB-4999-52CFF7DAA6C3}"/>
              </a:ext>
            </a:extLst>
          </p:cNvPr>
          <p:cNvSpPr/>
          <p:nvPr/>
        </p:nvSpPr>
        <p:spPr>
          <a:xfrm rot="10800000" flipH="1">
            <a:off x="10908940" y="2390177"/>
            <a:ext cx="53461" cy="3096951"/>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t-LT" sz="1800" b="0" i="0" u="none" strike="noStrike" cap="none" spc="0" normalizeH="0" baseline="0">
              <a:ln>
                <a:noFill/>
              </a:ln>
              <a:solidFill>
                <a:srgbClr val="000000"/>
              </a:solidFill>
              <a:effectLst/>
              <a:uFillTx/>
            </a:endParaRPr>
          </a:p>
        </p:txBody>
      </p:sp>
      <p:sp>
        <p:nvSpPr>
          <p:cNvPr id="21" name="Right Brace 20">
            <a:extLst>
              <a:ext uri="{FF2B5EF4-FFF2-40B4-BE49-F238E27FC236}">
                <a16:creationId xmlns:a16="http://schemas.microsoft.com/office/drawing/2014/main" id="{F163D539-37CE-6971-91EF-76A9564D7B94}"/>
              </a:ext>
            </a:extLst>
          </p:cNvPr>
          <p:cNvSpPr/>
          <p:nvPr/>
        </p:nvSpPr>
        <p:spPr>
          <a:xfrm rot="10800000" flipH="1">
            <a:off x="15495826" y="2434483"/>
            <a:ext cx="53461" cy="3096951"/>
          </a:xfrm>
          <a:prstGeom prst="rightBrac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t-LT" sz="1800" b="0" i="0" u="none" strike="noStrike" cap="none" spc="0" normalizeH="0" baseline="0">
              <a:ln>
                <a:noFill/>
              </a:ln>
              <a:solidFill>
                <a:srgbClr val="000000"/>
              </a:solidFill>
              <a:effectLst/>
              <a:uFillTx/>
            </a:endParaRPr>
          </a:p>
        </p:txBody>
      </p:sp>
      <p:sp>
        <p:nvSpPr>
          <p:cNvPr id="22" name="TextBox 21">
            <a:extLst>
              <a:ext uri="{FF2B5EF4-FFF2-40B4-BE49-F238E27FC236}">
                <a16:creationId xmlns:a16="http://schemas.microsoft.com/office/drawing/2014/main" id="{2EF55905-54EF-7B94-DB50-D717D0150D83}"/>
              </a:ext>
            </a:extLst>
          </p:cNvPr>
          <p:cNvSpPr txBox="1"/>
          <p:nvPr/>
        </p:nvSpPr>
        <p:spPr>
          <a:xfrm>
            <a:off x="8079448" y="3938652"/>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none" lIns="45718" tIns="45718" rIns="45718" bIns="45718" numCol="1" spcCol="38100" rtlCol="0" anchor="t">
            <a:normAutofit/>
          </a:bodyPr>
          <a:lstStyle/>
          <a:p>
            <a:pPr marL="0" marR="0" indent="0" algn="l" defTabSz="457200" rtl="0" fontAlgn="auto" latinLnBrk="0" hangingPunct="0">
              <a:lnSpc>
                <a:spcPct val="100000"/>
              </a:lnSpc>
              <a:spcBef>
                <a:spcPts val="0"/>
              </a:spcBef>
              <a:spcAft>
                <a:spcPts val="0"/>
              </a:spcAft>
              <a:buClrTx/>
              <a:buSzTx/>
              <a:buFontTx/>
              <a:buNone/>
              <a:tabLst/>
            </a:pPr>
            <a:r>
              <a:rPr kumimoji="0" lang="lt-LT" sz="1800" b="1" i="0" u="none" strike="noStrike" cap="none" spc="0" normalizeH="0" baseline="0" dirty="0">
                <a:ln>
                  <a:noFill/>
                </a:ln>
                <a:solidFill>
                  <a:srgbClr val="34DF55"/>
                </a:solidFill>
                <a:effectLst/>
                <a:uFillTx/>
                <a:latin typeface="+mn-lt"/>
                <a:ea typeface="+mn-ea"/>
                <a:cs typeface="+mn-cs"/>
                <a:sym typeface="Helvetica"/>
              </a:rPr>
              <a:t>268</a:t>
            </a:r>
            <a:r>
              <a:rPr kumimoji="0" lang="en-US" sz="1800" b="1" i="0" u="none" strike="noStrike" cap="none" spc="0" normalizeH="0" baseline="0" dirty="0">
                <a:ln>
                  <a:noFill/>
                </a:ln>
                <a:solidFill>
                  <a:srgbClr val="34DF55"/>
                </a:solidFill>
                <a:effectLst/>
                <a:uFillTx/>
                <a:latin typeface="+mn-lt"/>
                <a:ea typeface="+mn-ea"/>
                <a:cs typeface="+mn-cs"/>
                <a:sym typeface="Helvetica"/>
              </a:rPr>
              <a:t> </a:t>
            </a:r>
            <a:r>
              <a:rPr kumimoji="0" lang="lt-LT" sz="1800" b="1" i="0" u="none" strike="noStrike" cap="none" spc="0" normalizeH="0" baseline="0" dirty="0" err="1">
                <a:ln>
                  <a:noFill/>
                </a:ln>
                <a:solidFill>
                  <a:srgbClr val="34DF55"/>
                </a:solidFill>
                <a:effectLst/>
                <a:uFillTx/>
                <a:latin typeface="+mn-lt"/>
                <a:ea typeface="+mn-ea"/>
                <a:cs typeface="+mn-cs"/>
                <a:sym typeface="Helvetica"/>
              </a:rPr>
              <a:t>mln</a:t>
            </a:r>
            <a:r>
              <a:rPr kumimoji="0" lang="en-US" sz="1800" b="1" i="0" u="none" strike="noStrike" cap="none" spc="0" normalizeH="0" baseline="0" dirty="0">
                <a:ln>
                  <a:noFill/>
                </a:ln>
                <a:solidFill>
                  <a:srgbClr val="34DF55"/>
                </a:solidFill>
                <a:effectLst/>
                <a:uFillTx/>
                <a:latin typeface="+mn-lt"/>
                <a:ea typeface="+mn-ea"/>
                <a:cs typeface="+mn-cs"/>
                <a:sym typeface="Helvetica"/>
              </a:rPr>
              <a:t>. EUR, </a:t>
            </a:r>
            <a:r>
              <a:rPr kumimoji="0" lang="lt-LT" sz="1800" b="1" i="0" u="none" strike="noStrike" cap="none" spc="0" normalizeH="0" baseline="0" dirty="0">
                <a:ln>
                  <a:noFill/>
                </a:ln>
                <a:solidFill>
                  <a:srgbClr val="34DF55"/>
                </a:solidFill>
                <a:effectLst/>
                <a:uFillTx/>
                <a:latin typeface="+mn-lt"/>
                <a:ea typeface="+mn-ea"/>
                <a:cs typeface="+mn-cs"/>
                <a:sym typeface="Helvetica"/>
              </a:rPr>
              <a:t>64</a:t>
            </a:r>
            <a:r>
              <a:rPr kumimoji="0" lang="en-US" sz="1800" b="1" i="0" u="none" strike="noStrike" cap="none" spc="0" normalizeH="0" baseline="0" dirty="0">
                <a:ln>
                  <a:noFill/>
                </a:ln>
                <a:solidFill>
                  <a:srgbClr val="34DF55"/>
                </a:solidFill>
                <a:effectLst/>
                <a:uFillTx/>
                <a:latin typeface="+mn-lt"/>
                <a:ea typeface="+mn-ea"/>
                <a:cs typeface="+mn-cs"/>
                <a:sym typeface="Helvetica"/>
              </a:rPr>
              <a:t>%</a:t>
            </a:r>
            <a:endParaRPr kumimoji="0" lang="lt-LT" sz="1800" b="1" i="0" u="none" strike="noStrike" cap="none" spc="0" normalizeH="0" baseline="0" dirty="0">
              <a:ln>
                <a:noFill/>
              </a:ln>
              <a:solidFill>
                <a:srgbClr val="34DF55"/>
              </a:solidFill>
              <a:effectLst/>
              <a:uFillTx/>
              <a:latin typeface="+mn-lt"/>
              <a:ea typeface="+mn-ea"/>
              <a:cs typeface="+mn-cs"/>
              <a:sym typeface="Helvetica"/>
            </a:endParaRPr>
          </a:p>
        </p:txBody>
      </p:sp>
      <p:sp>
        <p:nvSpPr>
          <p:cNvPr id="23" name="TextBox 22">
            <a:extLst>
              <a:ext uri="{FF2B5EF4-FFF2-40B4-BE49-F238E27FC236}">
                <a16:creationId xmlns:a16="http://schemas.microsoft.com/office/drawing/2014/main" id="{E1922C13-287D-25AA-94E1-68556F872A08}"/>
              </a:ext>
            </a:extLst>
          </p:cNvPr>
          <p:cNvSpPr txBox="1"/>
          <p:nvPr/>
        </p:nvSpPr>
        <p:spPr>
          <a:xfrm>
            <a:off x="10474615" y="3031509"/>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 wrap="none" lIns="45718" tIns="45718" rIns="45718" bIns="45718" numCol="1" spcCol="38100" rtlCol="0" anchor="t">
            <a:normAutofit/>
          </a:bodyPr>
          <a:lstStyle/>
          <a:p>
            <a:pPr marL="0" marR="0" indent="0" algn="l" defTabSz="457200" rtl="0" fontAlgn="auto" latinLnBrk="0" hangingPunct="0">
              <a:lnSpc>
                <a:spcPct val="100000"/>
              </a:lnSpc>
              <a:spcBef>
                <a:spcPts val="0"/>
              </a:spcBef>
              <a:spcAft>
                <a:spcPts val="0"/>
              </a:spcAft>
              <a:buClrTx/>
              <a:buSzTx/>
              <a:buFontTx/>
              <a:buNone/>
              <a:tabLst/>
            </a:pPr>
            <a:r>
              <a:rPr lang="lt-LT" b="1" dirty="0">
                <a:solidFill>
                  <a:srgbClr val="34DF55"/>
                </a:solidFill>
              </a:rPr>
              <a:t>626</a:t>
            </a:r>
            <a:r>
              <a:rPr lang="en-US" b="1" dirty="0">
                <a:solidFill>
                  <a:srgbClr val="34DF55"/>
                </a:solidFill>
              </a:rPr>
              <a:t> </a:t>
            </a:r>
            <a:r>
              <a:rPr kumimoji="0" lang="lt-LT" sz="1800" b="1" i="0" u="none" strike="noStrike" cap="none" spc="0" normalizeH="0" baseline="0" dirty="0">
                <a:ln>
                  <a:noFill/>
                </a:ln>
                <a:solidFill>
                  <a:srgbClr val="34DF55"/>
                </a:solidFill>
                <a:effectLst/>
                <a:uFillTx/>
                <a:latin typeface="+mn-lt"/>
                <a:ea typeface="+mn-ea"/>
                <a:cs typeface="+mn-cs"/>
                <a:sym typeface="Helvetica"/>
              </a:rPr>
              <a:t>įmonės</a:t>
            </a:r>
            <a:r>
              <a:rPr kumimoji="0" lang="en-US" sz="1800" b="1" i="0" u="none" strike="noStrike" cap="none" spc="0" normalizeH="0" baseline="0" dirty="0">
                <a:ln>
                  <a:noFill/>
                </a:ln>
                <a:solidFill>
                  <a:srgbClr val="34DF55"/>
                </a:solidFill>
                <a:effectLst/>
                <a:uFillTx/>
                <a:latin typeface="+mn-lt"/>
                <a:ea typeface="+mn-ea"/>
                <a:cs typeface="+mn-cs"/>
                <a:sym typeface="Helvetica"/>
              </a:rPr>
              <a:t>, </a:t>
            </a:r>
            <a:r>
              <a:rPr kumimoji="0" lang="lt-LT" sz="1800" b="1" i="0" u="none" strike="noStrike" cap="none" spc="0" normalizeH="0" baseline="0" dirty="0">
                <a:ln>
                  <a:noFill/>
                </a:ln>
                <a:solidFill>
                  <a:srgbClr val="34DF55"/>
                </a:solidFill>
                <a:effectLst/>
                <a:uFillTx/>
                <a:latin typeface="+mn-lt"/>
                <a:ea typeface="+mn-ea"/>
                <a:cs typeface="+mn-cs"/>
                <a:sym typeface="Helvetica"/>
              </a:rPr>
              <a:t>41</a:t>
            </a:r>
            <a:r>
              <a:rPr kumimoji="0" lang="en-US" sz="1800" b="1" i="0" u="none" strike="noStrike" cap="none" spc="0" normalizeH="0" baseline="0" dirty="0">
                <a:ln>
                  <a:noFill/>
                </a:ln>
                <a:solidFill>
                  <a:srgbClr val="34DF55"/>
                </a:solidFill>
                <a:effectLst/>
                <a:uFillTx/>
                <a:latin typeface="+mn-lt"/>
                <a:ea typeface="+mn-ea"/>
                <a:cs typeface="+mn-cs"/>
                <a:sym typeface="Helvetica"/>
              </a:rPr>
              <a:t>%</a:t>
            </a:r>
            <a:endParaRPr kumimoji="0" lang="lt-LT" sz="1800" b="1" i="0" u="none" strike="noStrike" cap="none" spc="0" normalizeH="0" baseline="0" dirty="0">
              <a:ln>
                <a:noFill/>
              </a:ln>
              <a:solidFill>
                <a:srgbClr val="34DF55"/>
              </a:solidFill>
              <a:effectLst/>
              <a:uFillTx/>
              <a:latin typeface="+mn-lt"/>
              <a:ea typeface="+mn-ea"/>
              <a:cs typeface="+mn-cs"/>
              <a:sym typeface="Helvetica"/>
            </a:endParaRPr>
          </a:p>
        </p:txBody>
      </p:sp>
      <p:sp>
        <p:nvSpPr>
          <p:cNvPr id="24" name="TextBox 23">
            <a:extLst>
              <a:ext uri="{FF2B5EF4-FFF2-40B4-BE49-F238E27FC236}">
                <a16:creationId xmlns:a16="http://schemas.microsoft.com/office/drawing/2014/main" id="{242BD699-5606-7869-A9A8-1A512F46698D}"/>
              </a:ext>
            </a:extLst>
          </p:cNvPr>
          <p:cNvSpPr txBox="1"/>
          <p:nvPr/>
        </p:nvSpPr>
        <p:spPr>
          <a:xfrm>
            <a:off x="12645628" y="3979331"/>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none" lIns="45718" tIns="45718" rIns="45718" bIns="45718" numCol="1" spcCol="38100" rtlCol="0" anchor="t">
            <a:normAutofit/>
          </a:bodyPr>
          <a:lstStyle/>
          <a:p>
            <a:pPr marL="0" marR="0" indent="0" algn="l" defTabSz="457200" rtl="0" fontAlgn="auto" latinLnBrk="0" hangingPunct="0">
              <a:lnSpc>
                <a:spcPct val="100000"/>
              </a:lnSpc>
              <a:spcBef>
                <a:spcPts val="0"/>
              </a:spcBef>
              <a:spcAft>
                <a:spcPts val="0"/>
              </a:spcAft>
              <a:buClrTx/>
              <a:buSzTx/>
              <a:buFontTx/>
              <a:buNone/>
              <a:tabLst/>
            </a:pPr>
            <a:r>
              <a:rPr kumimoji="0" lang="lt-LT" sz="1800" b="1" i="0" u="none" strike="noStrike" cap="none" spc="0" normalizeH="0" baseline="0" dirty="0">
                <a:ln>
                  <a:noFill/>
                </a:ln>
                <a:solidFill>
                  <a:srgbClr val="34DF55"/>
                </a:solidFill>
                <a:effectLst/>
                <a:uFillTx/>
                <a:latin typeface="+mn-lt"/>
                <a:ea typeface="+mn-ea"/>
                <a:cs typeface="+mn-cs"/>
                <a:sym typeface="Helvetica"/>
              </a:rPr>
              <a:t>221,8</a:t>
            </a:r>
            <a:r>
              <a:rPr kumimoji="0" lang="en-US" sz="1800" b="1" i="0" u="none" strike="noStrike" cap="none" spc="0" normalizeH="0" baseline="0" dirty="0">
                <a:ln>
                  <a:noFill/>
                </a:ln>
                <a:solidFill>
                  <a:srgbClr val="34DF55"/>
                </a:solidFill>
                <a:effectLst/>
                <a:uFillTx/>
                <a:latin typeface="+mn-lt"/>
                <a:ea typeface="+mn-ea"/>
                <a:cs typeface="+mn-cs"/>
                <a:sym typeface="Helvetica"/>
              </a:rPr>
              <a:t> </a:t>
            </a:r>
            <a:r>
              <a:rPr kumimoji="0" lang="lt-LT" sz="1800" b="1" i="0" u="none" strike="noStrike" cap="none" spc="0" normalizeH="0" baseline="0" dirty="0" err="1">
                <a:ln>
                  <a:noFill/>
                </a:ln>
                <a:solidFill>
                  <a:srgbClr val="34DF55"/>
                </a:solidFill>
                <a:effectLst/>
                <a:uFillTx/>
                <a:latin typeface="+mn-lt"/>
                <a:ea typeface="+mn-ea"/>
                <a:cs typeface="+mn-cs"/>
                <a:sym typeface="Helvetica"/>
              </a:rPr>
              <a:t>mln</a:t>
            </a:r>
            <a:r>
              <a:rPr kumimoji="0" lang="en-US" sz="1800" b="1" i="0" u="none" strike="noStrike" cap="none" spc="0" normalizeH="0" baseline="0" dirty="0">
                <a:ln>
                  <a:noFill/>
                </a:ln>
                <a:solidFill>
                  <a:srgbClr val="34DF55"/>
                </a:solidFill>
                <a:effectLst/>
                <a:uFillTx/>
                <a:latin typeface="+mn-lt"/>
                <a:ea typeface="+mn-ea"/>
                <a:cs typeface="+mn-cs"/>
                <a:sym typeface="Helvetica"/>
              </a:rPr>
              <a:t>. EUR, </a:t>
            </a:r>
            <a:r>
              <a:rPr kumimoji="0" lang="lt-LT" sz="1800" b="1" i="0" u="none" strike="noStrike" cap="none" spc="0" normalizeH="0" baseline="0" dirty="0">
                <a:ln>
                  <a:noFill/>
                </a:ln>
                <a:solidFill>
                  <a:srgbClr val="34DF55"/>
                </a:solidFill>
                <a:effectLst/>
                <a:uFillTx/>
                <a:latin typeface="+mn-lt"/>
                <a:ea typeface="+mn-ea"/>
                <a:cs typeface="+mn-cs"/>
                <a:sym typeface="Helvetica"/>
              </a:rPr>
              <a:t>68</a:t>
            </a:r>
            <a:r>
              <a:rPr kumimoji="0" lang="en-US" sz="1800" b="1" i="0" u="none" strike="noStrike" cap="none" spc="0" normalizeH="0" baseline="0" dirty="0">
                <a:ln>
                  <a:noFill/>
                </a:ln>
                <a:solidFill>
                  <a:srgbClr val="34DF55"/>
                </a:solidFill>
                <a:effectLst/>
                <a:uFillTx/>
                <a:latin typeface="+mn-lt"/>
                <a:ea typeface="+mn-ea"/>
                <a:cs typeface="+mn-cs"/>
                <a:sym typeface="Helvetica"/>
              </a:rPr>
              <a:t>%</a:t>
            </a:r>
            <a:endParaRPr kumimoji="0" lang="lt-LT" sz="1800" b="1" i="0" u="none" strike="noStrike" cap="none" spc="0" normalizeH="0" baseline="0" dirty="0">
              <a:ln>
                <a:noFill/>
              </a:ln>
              <a:solidFill>
                <a:srgbClr val="34DF55"/>
              </a:solidFill>
              <a:effectLst/>
              <a:uFillTx/>
              <a:latin typeface="+mn-lt"/>
              <a:ea typeface="+mn-ea"/>
              <a:cs typeface="+mn-cs"/>
              <a:sym typeface="Helvetica"/>
            </a:endParaRPr>
          </a:p>
        </p:txBody>
      </p:sp>
      <p:sp>
        <p:nvSpPr>
          <p:cNvPr id="25" name="TextBox 24">
            <a:extLst>
              <a:ext uri="{FF2B5EF4-FFF2-40B4-BE49-F238E27FC236}">
                <a16:creationId xmlns:a16="http://schemas.microsoft.com/office/drawing/2014/main" id="{00711DC7-93DA-5C69-CC0E-429CDDDD5060}"/>
              </a:ext>
            </a:extLst>
          </p:cNvPr>
          <p:cNvSpPr txBox="1"/>
          <p:nvPr/>
        </p:nvSpPr>
        <p:spPr>
          <a:xfrm>
            <a:off x="15162122" y="2833780"/>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 wrap="none" lIns="45718" tIns="45718" rIns="45718" bIns="45718" numCol="1" spcCol="38100" rtlCol="0" anchor="t">
            <a:normAutofit/>
          </a:bodyPr>
          <a:lstStyle/>
          <a:p>
            <a:pPr marL="0" marR="0" indent="0" algn="l" defTabSz="457200" rtl="0" fontAlgn="auto" latinLnBrk="0" hangingPunct="0">
              <a:lnSpc>
                <a:spcPct val="100000"/>
              </a:lnSpc>
              <a:spcBef>
                <a:spcPts val="0"/>
              </a:spcBef>
              <a:spcAft>
                <a:spcPts val="0"/>
              </a:spcAft>
              <a:buClrTx/>
              <a:buSzTx/>
              <a:buFontTx/>
              <a:buNone/>
              <a:tabLst/>
            </a:pPr>
            <a:r>
              <a:rPr lang="lt-LT" b="1" dirty="0">
                <a:solidFill>
                  <a:srgbClr val="34DF55"/>
                </a:solidFill>
              </a:rPr>
              <a:t>415</a:t>
            </a:r>
            <a:r>
              <a:rPr lang="en-US" b="1" dirty="0">
                <a:solidFill>
                  <a:srgbClr val="34DF55"/>
                </a:solidFill>
              </a:rPr>
              <a:t> </a:t>
            </a:r>
            <a:r>
              <a:rPr kumimoji="0" lang="lt-LT" sz="1800" b="1" i="0" u="none" strike="noStrike" cap="none" spc="0" normalizeH="0" baseline="0" dirty="0">
                <a:ln>
                  <a:noFill/>
                </a:ln>
                <a:solidFill>
                  <a:srgbClr val="34DF55"/>
                </a:solidFill>
                <a:effectLst/>
                <a:uFillTx/>
                <a:latin typeface="+mn-lt"/>
                <a:ea typeface="+mn-ea"/>
                <a:cs typeface="+mn-cs"/>
                <a:sym typeface="Helvetica"/>
              </a:rPr>
              <a:t>įmonės</a:t>
            </a:r>
            <a:r>
              <a:rPr kumimoji="0" lang="en-US" sz="1800" b="1" i="0" u="none" strike="noStrike" cap="none" spc="0" normalizeH="0" baseline="0" dirty="0">
                <a:ln>
                  <a:noFill/>
                </a:ln>
                <a:solidFill>
                  <a:srgbClr val="34DF55"/>
                </a:solidFill>
                <a:effectLst/>
                <a:uFillTx/>
                <a:latin typeface="+mn-lt"/>
                <a:ea typeface="+mn-ea"/>
                <a:cs typeface="+mn-cs"/>
                <a:sym typeface="Helvetica"/>
              </a:rPr>
              <a:t>, </a:t>
            </a:r>
            <a:r>
              <a:rPr kumimoji="0" lang="lt-LT" sz="1800" b="1" i="0" u="none" strike="noStrike" cap="none" spc="0" normalizeH="0" baseline="0" dirty="0">
                <a:ln>
                  <a:noFill/>
                </a:ln>
                <a:solidFill>
                  <a:srgbClr val="34DF55"/>
                </a:solidFill>
                <a:effectLst/>
                <a:uFillTx/>
                <a:latin typeface="+mn-lt"/>
                <a:ea typeface="+mn-ea"/>
                <a:cs typeface="+mn-cs"/>
                <a:sym typeface="Helvetica"/>
              </a:rPr>
              <a:t>36</a:t>
            </a:r>
            <a:r>
              <a:rPr kumimoji="0" lang="en-US" sz="1800" b="1" i="0" u="none" strike="noStrike" cap="none" spc="0" normalizeH="0" baseline="0" dirty="0">
                <a:ln>
                  <a:noFill/>
                </a:ln>
                <a:solidFill>
                  <a:srgbClr val="34DF55"/>
                </a:solidFill>
                <a:effectLst/>
                <a:uFillTx/>
                <a:latin typeface="+mn-lt"/>
                <a:ea typeface="+mn-ea"/>
                <a:cs typeface="+mn-cs"/>
                <a:sym typeface="Helvetica"/>
              </a:rPr>
              <a:t>%</a:t>
            </a:r>
            <a:endParaRPr kumimoji="0" lang="lt-LT" sz="1800" b="1" i="0" u="none" strike="noStrike" cap="none" spc="0" normalizeH="0" baseline="0" dirty="0">
              <a:ln>
                <a:noFill/>
              </a:ln>
              <a:solidFill>
                <a:srgbClr val="34DF55"/>
              </a:solidFill>
              <a:effectLst/>
              <a:uFillTx/>
              <a:latin typeface="+mn-lt"/>
              <a:ea typeface="+mn-ea"/>
              <a:cs typeface="+mn-cs"/>
              <a:sym typeface="Helvetica"/>
            </a:endParaRPr>
          </a:p>
        </p:txBody>
      </p:sp>
      <p:sp>
        <p:nvSpPr>
          <p:cNvPr id="26" name="Text Placeholder 3">
            <a:extLst>
              <a:ext uri="{FF2B5EF4-FFF2-40B4-BE49-F238E27FC236}">
                <a16:creationId xmlns:a16="http://schemas.microsoft.com/office/drawing/2014/main" id="{9ED339D9-E39B-E4AA-3583-315DEF8216CE}"/>
              </a:ext>
            </a:extLst>
          </p:cNvPr>
          <p:cNvSpPr txBox="1">
            <a:spLocks/>
          </p:cNvSpPr>
          <p:nvPr/>
        </p:nvSpPr>
        <p:spPr>
          <a:xfrm>
            <a:off x="850181" y="474188"/>
            <a:ext cx="7771773" cy="275757"/>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Eksporto šalys. TOP10</a:t>
            </a:r>
          </a:p>
          <a:p>
            <a:pPr algn="ctr" hangingPunct="1"/>
            <a:r>
              <a:rPr lang="lt-LT" b="1" dirty="0"/>
              <a:t>​</a:t>
            </a:r>
          </a:p>
        </p:txBody>
      </p:sp>
      <p:sp>
        <p:nvSpPr>
          <p:cNvPr id="27" name="Text Placeholder 3">
            <a:extLst>
              <a:ext uri="{FF2B5EF4-FFF2-40B4-BE49-F238E27FC236}">
                <a16:creationId xmlns:a16="http://schemas.microsoft.com/office/drawing/2014/main" id="{1479A9B3-10AC-BDBA-D350-543B65B03DFD}"/>
              </a:ext>
            </a:extLst>
          </p:cNvPr>
          <p:cNvSpPr txBox="1">
            <a:spLocks/>
          </p:cNvSpPr>
          <p:nvPr/>
        </p:nvSpPr>
        <p:spPr>
          <a:xfrm>
            <a:off x="746393" y="6604177"/>
            <a:ext cx="5136247" cy="435055"/>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hangingPunct="1"/>
            <a:r>
              <a:rPr lang="lt-LT" b="1" dirty="0"/>
              <a:t>Eksporto sandorių rizikos šalys N20</a:t>
            </a:r>
          </a:p>
          <a:p>
            <a:pPr algn="ctr" hangingPunct="1"/>
            <a:r>
              <a:rPr lang="lt-LT" b="1" dirty="0"/>
              <a:t>​</a:t>
            </a:r>
          </a:p>
        </p:txBody>
      </p:sp>
      <p:sp>
        <p:nvSpPr>
          <p:cNvPr id="28" name="Text Placeholder 3">
            <a:extLst>
              <a:ext uri="{FF2B5EF4-FFF2-40B4-BE49-F238E27FC236}">
                <a16:creationId xmlns:a16="http://schemas.microsoft.com/office/drawing/2014/main" id="{51642A9C-F3BE-9990-186B-19D7298F52BB}"/>
              </a:ext>
            </a:extLst>
          </p:cNvPr>
          <p:cNvSpPr txBox="1">
            <a:spLocks/>
          </p:cNvSpPr>
          <p:nvPr/>
        </p:nvSpPr>
        <p:spPr>
          <a:xfrm>
            <a:off x="725270" y="7241880"/>
            <a:ext cx="10125610" cy="435055"/>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hangingPunct="1"/>
            <a:r>
              <a:rPr lang="lt-LT" b="1" dirty="0"/>
              <a:t>Mažo rinkos dydžio ar menko šalies ekonominio augimo potencialo šalys N59</a:t>
            </a:r>
          </a:p>
          <a:p>
            <a:pPr algn="ctr" hangingPunct="1"/>
            <a:r>
              <a:rPr lang="lt-LT" b="1" dirty="0"/>
              <a:t>​</a:t>
            </a:r>
          </a:p>
        </p:txBody>
      </p:sp>
    </p:spTree>
    <p:extLst>
      <p:ext uri="{BB962C8B-B14F-4D97-AF65-F5344CB8AC3E}">
        <p14:creationId xmlns:p14="http://schemas.microsoft.com/office/powerpoint/2010/main" val="3198958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7256827" cy="404908"/>
          </a:xfrm>
          <a:prstGeom prst="roundRect">
            <a:avLst>
              <a:gd name="adj" fmla="val 27935"/>
            </a:avLst>
          </a:prstGeom>
          <a:ln>
            <a:solidFill>
              <a:srgbClr val="FFFFFF"/>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endParaRPr lang="lt-LT" b="1" dirty="0"/>
          </a:p>
        </p:txBody>
      </p:sp>
      <p:sp>
        <p:nvSpPr>
          <p:cNvPr id="26" name="Text Placeholder 3">
            <a:extLst>
              <a:ext uri="{FF2B5EF4-FFF2-40B4-BE49-F238E27FC236}">
                <a16:creationId xmlns:a16="http://schemas.microsoft.com/office/drawing/2014/main" id="{9ED339D9-E39B-E4AA-3583-315DEF8216CE}"/>
              </a:ext>
            </a:extLst>
          </p:cNvPr>
          <p:cNvSpPr txBox="1">
            <a:spLocks/>
          </p:cNvSpPr>
          <p:nvPr/>
        </p:nvSpPr>
        <p:spPr>
          <a:xfrm>
            <a:off x="850181" y="474188"/>
            <a:ext cx="9383479" cy="341152"/>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Eksporto galimybių šalys. TOP10. Prekės</a:t>
            </a:r>
          </a:p>
          <a:p>
            <a:pPr algn="ctr" hangingPunct="1"/>
            <a:r>
              <a:rPr lang="lt-LT" b="1" dirty="0"/>
              <a:t>​</a:t>
            </a:r>
          </a:p>
        </p:txBody>
      </p:sp>
      <p:graphicFrame>
        <p:nvGraphicFramePr>
          <p:cNvPr id="30" name="Table 29">
            <a:extLst>
              <a:ext uri="{FF2B5EF4-FFF2-40B4-BE49-F238E27FC236}">
                <a16:creationId xmlns:a16="http://schemas.microsoft.com/office/drawing/2014/main" id="{E125C5FC-D7E3-F624-034B-459C0A99A324}"/>
              </a:ext>
            </a:extLst>
          </p:cNvPr>
          <p:cNvGraphicFramePr>
            <a:graphicFrameLocks noGrp="1"/>
          </p:cNvGraphicFramePr>
          <p:nvPr>
            <p:extLst>
              <p:ext uri="{D42A27DB-BD31-4B8C-83A1-F6EECF244321}">
                <p14:modId xmlns:p14="http://schemas.microsoft.com/office/powerpoint/2010/main" val="2210782343"/>
              </p:ext>
            </p:extLst>
          </p:nvPr>
        </p:nvGraphicFramePr>
        <p:xfrm>
          <a:off x="868680" y="1061646"/>
          <a:ext cx="16303541" cy="6963951"/>
        </p:xfrm>
        <a:graphic>
          <a:graphicData uri="http://schemas.openxmlformats.org/drawingml/2006/table">
            <a:tbl>
              <a:tblPr>
                <a:tableStyleId>{284E427A-3D55-4303-BF80-6455036E1DE7}</a:tableStyleId>
              </a:tblPr>
              <a:tblGrid>
                <a:gridCol w="1238801">
                  <a:extLst>
                    <a:ext uri="{9D8B030D-6E8A-4147-A177-3AD203B41FA5}">
                      <a16:colId xmlns:a16="http://schemas.microsoft.com/office/drawing/2014/main" val="2280853529"/>
                    </a:ext>
                  </a:extLst>
                </a:gridCol>
                <a:gridCol w="1097280">
                  <a:extLst>
                    <a:ext uri="{9D8B030D-6E8A-4147-A177-3AD203B41FA5}">
                      <a16:colId xmlns:a16="http://schemas.microsoft.com/office/drawing/2014/main" val="2103038395"/>
                    </a:ext>
                  </a:extLst>
                </a:gridCol>
                <a:gridCol w="1264920">
                  <a:extLst>
                    <a:ext uri="{9D8B030D-6E8A-4147-A177-3AD203B41FA5}">
                      <a16:colId xmlns:a16="http://schemas.microsoft.com/office/drawing/2014/main" val="476463555"/>
                    </a:ext>
                  </a:extLst>
                </a:gridCol>
                <a:gridCol w="1203960">
                  <a:extLst>
                    <a:ext uri="{9D8B030D-6E8A-4147-A177-3AD203B41FA5}">
                      <a16:colId xmlns:a16="http://schemas.microsoft.com/office/drawing/2014/main" val="2386833538"/>
                    </a:ext>
                  </a:extLst>
                </a:gridCol>
                <a:gridCol w="1356360">
                  <a:extLst>
                    <a:ext uri="{9D8B030D-6E8A-4147-A177-3AD203B41FA5}">
                      <a16:colId xmlns:a16="http://schemas.microsoft.com/office/drawing/2014/main" val="2522798639"/>
                    </a:ext>
                  </a:extLst>
                </a:gridCol>
                <a:gridCol w="1219200">
                  <a:extLst>
                    <a:ext uri="{9D8B030D-6E8A-4147-A177-3AD203B41FA5}">
                      <a16:colId xmlns:a16="http://schemas.microsoft.com/office/drawing/2014/main" val="1963831086"/>
                    </a:ext>
                  </a:extLst>
                </a:gridCol>
                <a:gridCol w="1303020">
                  <a:extLst>
                    <a:ext uri="{9D8B030D-6E8A-4147-A177-3AD203B41FA5}">
                      <a16:colId xmlns:a16="http://schemas.microsoft.com/office/drawing/2014/main" val="621296845"/>
                    </a:ext>
                  </a:extLst>
                </a:gridCol>
                <a:gridCol w="1394460">
                  <a:extLst>
                    <a:ext uri="{9D8B030D-6E8A-4147-A177-3AD203B41FA5}">
                      <a16:colId xmlns:a16="http://schemas.microsoft.com/office/drawing/2014/main" val="239895322"/>
                    </a:ext>
                  </a:extLst>
                </a:gridCol>
                <a:gridCol w="1859280">
                  <a:extLst>
                    <a:ext uri="{9D8B030D-6E8A-4147-A177-3AD203B41FA5}">
                      <a16:colId xmlns:a16="http://schemas.microsoft.com/office/drawing/2014/main" val="2744564104"/>
                    </a:ext>
                  </a:extLst>
                </a:gridCol>
                <a:gridCol w="4366260">
                  <a:extLst>
                    <a:ext uri="{9D8B030D-6E8A-4147-A177-3AD203B41FA5}">
                      <a16:colId xmlns:a16="http://schemas.microsoft.com/office/drawing/2014/main" val="1137537359"/>
                    </a:ext>
                  </a:extLst>
                </a:gridCol>
              </a:tblGrid>
              <a:tr h="129708">
                <a:tc>
                  <a:txBody>
                    <a:bodyPr/>
                    <a:lstStyle/>
                    <a:p>
                      <a:pPr algn="l" fontAlgn="b"/>
                      <a:r>
                        <a:rPr lang="lt-LT" sz="1400" b="1" u="none" strike="noStrike" dirty="0">
                          <a:effectLst/>
                        </a:rPr>
                        <a:t>PREKĖS</a:t>
                      </a:r>
                      <a:endParaRPr lang="lt-LT" sz="1400" b="1"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tc gridSpan="3">
                  <a:txBody>
                    <a:bodyPr/>
                    <a:lstStyle/>
                    <a:p>
                      <a:pPr algn="ctr" fontAlgn="b"/>
                      <a:r>
                        <a:rPr lang="lt-LT" sz="1400" b="1" u="none" strike="noStrike" dirty="0">
                          <a:effectLst/>
                        </a:rPr>
                        <a:t>HT prekių eksportas</a:t>
                      </a:r>
                      <a:endParaRPr lang="lt-LT" sz="1400" b="1"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tc hMerge="1">
                  <a:txBody>
                    <a:bodyPr/>
                    <a:lstStyle/>
                    <a:p>
                      <a:endParaRPr lang="lt-LT"/>
                    </a:p>
                  </a:txBody>
                  <a:tcPr/>
                </a:tc>
                <a:tc hMerge="1">
                  <a:txBody>
                    <a:bodyPr/>
                    <a:lstStyle/>
                    <a:p>
                      <a:endParaRPr lang="lt-LT"/>
                    </a:p>
                  </a:txBody>
                  <a:tcPr/>
                </a:tc>
                <a:tc gridSpan="3">
                  <a:txBody>
                    <a:bodyPr/>
                    <a:lstStyle/>
                    <a:p>
                      <a:pPr algn="ctr" fontAlgn="b"/>
                      <a:r>
                        <a:rPr lang="lt-LT" sz="1400" b="1" u="none" strike="noStrike" dirty="0">
                          <a:effectLst/>
                        </a:rPr>
                        <a:t> HT įmonės</a:t>
                      </a:r>
                      <a:endParaRPr lang="lt-LT" sz="1400" b="1"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tc hMerge="1">
                  <a:txBody>
                    <a:bodyPr/>
                    <a:lstStyle/>
                    <a:p>
                      <a:endParaRPr lang="lt-LT"/>
                    </a:p>
                  </a:txBody>
                  <a:tcPr/>
                </a:tc>
                <a:tc hMerge="1">
                  <a:txBody>
                    <a:bodyPr/>
                    <a:lstStyle/>
                    <a:p>
                      <a:endParaRPr lang="lt-LT"/>
                    </a:p>
                  </a:txBody>
                  <a:tcPr/>
                </a:tc>
                <a:tc gridSpan="2">
                  <a:txBody>
                    <a:bodyPr/>
                    <a:lstStyle/>
                    <a:p>
                      <a:pPr algn="ctr" fontAlgn="b"/>
                      <a:r>
                        <a:rPr lang="lt-LT" sz="1400" b="1" u="none" strike="noStrike" dirty="0">
                          <a:effectLst/>
                        </a:rPr>
                        <a:t>EGV</a:t>
                      </a:r>
                      <a:endParaRPr lang="lt-LT" sz="1400" b="1"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tc hMerge="1">
                  <a:txBody>
                    <a:bodyPr/>
                    <a:lstStyle/>
                    <a:p>
                      <a:endParaRPr lang="lt-LT"/>
                    </a:p>
                  </a:txBody>
                  <a:tcPr/>
                </a:tc>
                <a:tc>
                  <a:txBody>
                    <a:bodyPr/>
                    <a:lstStyle/>
                    <a:p>
                      <a:pPr algn="l" fontAlgn="b"/>
                      <a:endParaRPr lang="lt-LT" sz="1200" b="0"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extLst>
                  <a:ext uri="{0D108BD9-81ED-4DB2-BD59-A6C34878D82A}">
                    <a16:rowId xmlns:a16="http://schemas.microsoft.com/office/drawing/2014/main" val="3602129739"/>
                  </a:ext>
                </a:extLst>
              </a:tr>
              <a:tr h="116149">
                <a:tc>
                  <a:txBody>
                    <a:bodyPr/>
                    <a:lstStyle/>
                    <a:p>
                      <a:pPr algn="l" fontAlgn="b"/>
                      <a:endParaRPr lang="lt-LT" sz="14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b="1" u="none" strike="noStrike" dirty="0">
                          <a:effectLst/>
                        </a:rPr>
                        <a:t>2021</a:t>
                      </a:r>
                      <a:endParaRPr lang="lt-LT" sz="12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b="1" u="none" strike="noStrike" dirty="0">
                          <a:effectLst/>
                        </a:rPr>
                        <a:t>2022</a:t>
                      </a:r>
                      <a:endParaRPr lang="lt-LT" sz="12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b="1" u="none" strike="noStrike" dirty="0">
                          <a:effectLst/>
                        </a:rPr>
                        <a:t>2023</a:t>
                      </a:r>
                      <a:endParaRPr lang="lt-LT" sz="12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b="1" u="none" strike="noStrike" dirty="0">
                          <a:effectLst/>
                        </a:rPr>
                        <a:t>2021</a:t>
                      </a:r>
                      <a:endParaRPr lang="lt-LT" sz="12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b="1" u="none" strike="noStrike" dirty="0">
                          <a:effectLst/>
                        </a:rPr>
                        <a:t>2022</a:t>
                      </a:r>
                      <a:endParaRPr lang="lt-LT" sz="12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b="1" u="none" strike="noStrike" dirty="0">
                          <a:effectLst/>
                        </a:rPr>
                        <a:t>2023</a:t>
                      </a:r>
                      <a:endParaRPr lang="lt-LT" sz="12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b="1" u="none" strike="noStrike" dirty="0">
                          <a:effectLst/>
                        </a:rPr>
                        <a:t>Visos galimybės</a:t>
                      </a:r>
                      <a:endParaRPr lang="lt-LT" sz="12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b="1" u="none" strike="noStrike" dirty="0" err="1">
                          <a:effectLst/>
                        </a:rPr>
                        <a:t>HT+Mediumtech</a:t>
                      </a:r>
                      <a:r>
                        <a:rPr lang="lt-LT" sz="1200" b="1" u="none" strike="noStrike" dirty="0">
                          <a:effectLst/>
                        </a:rPr>
                        <a:t> galimybės</a:t>
                      </a:r>
                      <a:endParaRPr lang="lt-LT" sz="12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4238315981"/>
                  </a:ext>
                </a:extLst>
              </a:tr>
              <a:tr h="162595">
                <a:tc>
                  <a:txBody>
                    <a:bodyPr/>
                    <a:lstStyle/>
                    <a:p>
                      <a:pPr algn="l" fontAlgn="b"/>
                      <a:r>
                        <a:rPr lang="lt-LT" sz="1600" b="1" u="none" strike="noStrike" dirty="0" err="1">
                          <a:effectLst/>
                        </a:rPr>
                        <a:t>Ukraine</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239913,2</a:t>
                      </a:r>
                      <a:endParaRPr lang="lt-LT" sz="1200" b="0" i="0" u="none" strike="noStrike" dirty="0">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105438,7</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113950,3</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179</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162</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163</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1084</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329</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1859141413"/>
                  </a:ext>
                </a:extLst>
              </a:tr>
              <a:tr h="296091">
                <a:tc>
                  <a:txBody>
                    <a:bodyPr/>
                    <a:lstStyle/>
                    <a:p>
                      <a:pPr algn="l" fontAlgn="b"/>
                      <a:r>
                        <a:rPr lang="lt-LT" sz="1600" b="1" u="none" strike="noStrike" dirty="0">
                          <a:effectLst/>
                        </a:rPr>
                        <a:t> </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26%</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13%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13%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44%</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46%</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a:effectLst/>
                        </a:rPr>
                        <a:t>Rinka orientuota į HT - 44% įmonių eksportuoja HT+Medium Tech, 17% eksporto vert4s sudaro HT+MediumTech</a:t>
                      </a:r>
                      <a:endParaRPr lang="lt-LT" sz="1200" b="0" i="1" u="none" strike="noStrike">
                        <a:solidFill>
                          <a:srgbClr val="FF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547410712"/>
                  </a:ext>
                </a:extLst>
              </a:tr>
              <a:tr h="129708">
                <a:tc>
                  <a:txBody>
                    <a:bodyPr/>
                    <a:lstStyle/>
                    <a:p>
                      <a:pPr algn="l" fontAlgn="b"/>
                      <a:r>
                        <a:rPr lang="lt-LT" sz="1600" b="1" u="none" strike="noStrike" dirty="0" err="1">
                          <a:solidFill>
                            <a:srgbClr val="003C3A"/>
                          </a:solidFill>
                          <a:effectLst/>
                        </a:rPr>
                        <a:t>Türkiye</a:t>
                      </a:r>
                      <a:endParaRPr lang="lt-LT" sz="1600" b="1" i="0" u="none" strike="noStrike" dirty="0">
                        <a:solidFill>
                          <a:srgbClr val="003C3A"/>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16074,1</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31944,5</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38363,7</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78</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98</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102</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715</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269</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2309654463"/>
                  </a:ext>
                </a:extLst>
              </a:tr>
              <a:tr h="340804">
                <a:tc>
                  <a:txBody>
                    <a:bodyPr/>
                    <a:lstStyle/>
                    <a:p>
                      <a:pPr algn="l" fontAlgn="b"/>
                      <a:r>
                        <a:rPr lang="lt-LT" sz="1600" b="1" u="none" strike="noStrike" dirty="0">
                          <a:effectLst/>
                        </a:rPr>
                        <a:t> </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4%</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8%</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13%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44%</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45%</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47%</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 </a:t>
                      </a:r>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dirty="0">
                          <a:effectLst/>
                        </a:rPr>
                        <a:t>Rinka </a:t>
                      </a:r>
                      <a:r>
                        <a:rPr lang="lt-LT" sz="1200" u="none" strike="noStrike" dirty="0">
                          <a:solidFill>
                            <a:srgbClr val="FF0000"/>
                          </a:solidFill>
                          <a:effectLst/>
                        </a:rPr>
                        <a:t>mažiau </a:t>
                      </a:r>
                      <a:r>
                        <a:rPr lang="lt-LT" sz="1200" u="none" strike="noStrike" dirty="0">
                          <a:effectLst/>
                        </a:rPr>
                        <a:t>orientuota į HT - 45% įmonių eksportuoja </a:t>
                      </a:r>
                      <a:r>
                        <a:rPr lang="lt-LT" sz="1200" u="none" strike="noStrike" dirty="0" err="1">
                          <a:effectLst/>
                        </a:rPr>
                        <a:t>HT+Medium</a:t>
                      </a:r>
                      <a:r>
                        <a:rPr lang="lt-LT" sz="1200" u="none" strike="noStrike" dirty="0">
                          <a:effectLst/>
                        </a:rPr>
                        <a:t> </a:t>
                      </a:r>
                      <a:r>
                        <a:rPr lang="lt-LT" sz="1200" u="none" strike="noStrike" dirty="0" err="1">
                          <a:effectLst/>
                        </a:rPr>
                        <a:t>Tech</a:t>
                      </a:r>
                      <a:r>
                        <a:rPr lang="lt-LT" sz="1200" u="none" strike="noStrike" dirty="0">
                          <a:effectLst/>
                        </a:rPr>
                        <a:t>, 8% eksporto vertės sudaro </a:t>
                      </a:r>
                      <a:r>
                        <a:rPr lang="lt-LT" sz="1200" u="none" strike="noStrike" dirty="0" err="1">
                          <a:effectLst/>
                        </a:rPr>
                        <a:t>HT+MediumTech</a:t>
                      </a:r>
                      <a:endParaRPr lang="lt-LT" sz="1200" b="0" i="1" u="none" strike="noStrike" dirty="0">
                        <a:solidFill>
                          <a:srgbClr val="FF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2797749250"/>
                  </a:ext>
                </a:extLst>
              </a:tr>
              <a:tr h="129708">
                <a:tc>
                  <a:txBody>
                    <a:bodyPr/>
                    <a:lstStyle/>
                    <a:p>
                      <a:pPr algn="l" fontAlgn="b"/>
                      <a:r>
                        <a:rPr lang="lt-LT" sz="1600" b="1" u="none" strike="noStrike" dirty="0" err="1">
                          <a:effectLst/>
                        </a:rPr>
                        <a:t>Brazil</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47090,2</a:t>
                      </a:r>
                      <a:endParaRPr lang="lt-LT" sz="1200" b="0" i="0" u="none" strike="noStrike" dirty="0">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18998,1</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28560,2</a:t>
                      </a:r>
                      <a:endParaRPr lang="lt-LT" sz="1200" b="0" i="0" u="none" strike="noStrike" dirty="0">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29</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31</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28</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97</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19</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348696665"/>
                  </a:ext>
                </a:extLst>
              </a:tr>
              <a:tr h="320374">
                <a:tc>
                  <a:txBody>
                    <a:bodyPr/>
                    <a:lstStyle/>
                    <a:p>
                      <a:pPr algn="l" fontAlgn="b"/>
                      <a:r>
                        <a:rPr lang="lt-LT" sz="1600" b="1" u="none" strike="noStrike" dirty="0">
                          <a:effectLst/>
                        </a:rPr>
                        <a:t> </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86%</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55%</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23%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59%</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47%</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 </a:t>
                      </a:r>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a:effectLst/>
                        </a:rPr>
                        <a:t>Rinka orientuota į HT -53% įmonių eksportuoja HT+Medium Tech, 55% eksporto vertės sudaro HT+MediumTech</a:t>
                      </a:r>
                      <a:endParaRPr lang="lt-LT" sz="1200" b="0" i="1" u="none" strike="noStrike">
                        <a:solidFill>
                          <a:srgbClr val="FF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2764168758"/>
                  </a:ext>
                </a:extLst>
              </a:tr>
              <a:tr h="129708">
                <a:tc>
                  <a:txBody>
                    <a:bodyPr/>
                    <a:lstStyle/>
                    <a:p>
                      <a:pPr algn="l" fontAlgn="b"/>
                      <a:r>
                        <a:rPr lang="lt-LT" sz="1600" b="1" u="none" strike="noStrike" dirty="0" err="1">
                          <a:effectLst/>
                        </a:rPr>
                        <a:t>India</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30855,5</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20493,9</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18656,8</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62</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75</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70</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181</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36</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469497485"/>
                  </a:ext>
                </a:extLst>
              </a:tr>
              <a:tr h="304127">
                <a:tc>
                  <a:txBody>
                    <a:bodyPr/>
                    <a:lstStyle/>
                    <a:p>
                      <a:pPr algn="l" fontAlgn="b"/>
                      <a:r>
                        <a:rPr lang="lt-LT" sz="1600" b="1" u="none" strike="noStrike" dirty="0">
                          <a:effectLst/>
                        </a:rPr>
                        <a:t> </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48%</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28%</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47%</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51%</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49%</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a:effectLst/>
                        </a:rPr>
                        <a:t>Rinka orientuota į HT -49% įmonių eksportuoja HT+Medium Tech, 40% eksporto vertės sudaro HT+MediumTech</a:t>
                      </a:r>
                      <a:endParaRPr lang="lt-LT" sz="1200" b="0" i="1" u="none" strike="noStrike">
                        <a:solidFill>
                          <a:srgbClr val="FF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3383614900"/>
                  </a:ext>
                </a:extLst>
              </a:tr>
              <a:tr h="129708">
                <a:tc>
                  <a:txBody>
                    <a:bodyPr/>
                    <a:lstStyle/>
                    <a:p>
                      <a:pPr algn="l" fontAlgn="b"/>
                      <a:r>
                        <a:rPr lang="lt-LT" sz="1600" b="1" u="none" strike="noStrike">
                          <a:effectLst/>
                        </a:rPr>
                        <a:t>South Africa</a:t>
                      </a:r>
                      <a:endParaRPr lang="lt-LT" sz="1600" b="1"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18862,7</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21079,2</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18608,8</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43</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49</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46</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364</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110</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3391072094"/>
                  </a:ext>
                </a:extLst>
              </a:tr>
              <a:tr h="341220">
                <a:tc>
                  <a:txBody>
                    <a:bodyPr/>
                    <a:lstStyle/>
                    <a:p>
                      <a:pPr algn="l" fontAlgn="b"/>
                      <a:r>
                        <a:rPr lang="lt-LT" sz="1600" b="1" u="none" strike="noStrike" dirty="0">
                          <a:effectLst/>
                        </a:rPr>
                        <a:t> </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15%</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26%</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13%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50%</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58%</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51%</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 </a:t>
                      </a:r>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a:effectLst/>
                        </a:rPr>
                        <a:t>Rinka orientuota į HT -53% įmonių eksportuoja HT+Medium Tech, 18% eksporto vertės sudaro HT+MediumTech</a:t>
                      </a:r>
                      <a:endParaRPr lang="lt-LT" sz="1200" b="0" i="1" u="none" strike="noStrike">
                        <a:solidFill>
                          <a:srgbClr val="FF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3018777756"/>
                  </a:ext>
                </a:extLst>
              </a:tr>
              <a:tr h="129708">
                <a:tc>
                  <a:txBody>
                    <a:bodyPr/>
                    <a:lstStyle/>
                    <a:p>
                      <a:pPr algn="l" fontAlgn="b"/>
                      <a:r>
                        <a:rPr lang="lt-LT" sz="1600" b="1" u="none" strike="noStrike">
                          <a:effectLst/>
                        </a:rPr>
                        <a:t>Kazakhstan</a:t>
                      </a:r>
                      <a:endParaRPr lang="lt-LT" sz="1600" b="1"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19752,5</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36300,6</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17667,4</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66</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97</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86</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521</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178</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2008896697"/>
                  </a:ext>
                </a:extLst>
              </a:tr>
              <a:tr h="397435">
                <a:tc>
                  <a:txBody>
                    <a:bodyPr/>
                    <a:lstStyle/>
                    <a:p>
                      <a:pPr algn="l" fontAlgn="b"/>
                      <a:r>
                        <a:rPr lang="lt-LT" sz="1600" b="1" u="none" strike="noStrike">
                          <a:effectLst/>
                        </a:rPr>
                        <a:t> </a:t>
                      </a:r>
                      <a:endParaRPr lang="lt-LT" sz="1600" b="1"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46%</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50%</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29%</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54%</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60%</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61%</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dirty="0">
                          <a:effectLst/>
                        </a:rPr>
                        <a:t> </a:t>
                      </a:r>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a:effectLst/>
                        </a:rPr>
                        <a:t>Rinka orientuota į HT -58% įmonių eksportuoja HT+Medium Tech, 42% eksporto vertės sudaro HT+MediumTech</a:t>
                      </a:r>
                      <a:endParaRPr lang="lt-LT" sz="1200" b="0" i="1" u="none" strike="noStrike">
                        <a:solidFill>
                          <a:srgbClr val="FF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1140213784"/>
                  </a:ext>
                </a:extLst>
              </a:tr>
              <a:tr h="129708">
                <a:tc>
                  <a:txBody>
                    <a:bodyPr/>
                    <a:lstStyle/>
                    <a:p>
                      <a:pPr algn="l" fontAlgn="b"/>
                      <a:r>
                        <a:rPr lang="lt-LT" sz="1600" b="1" u="none" strike="noStrike" dirty="0" err="1">
                          <a:effectLst/>
                        </a:rPr>
                        <a:t>Mexico</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10947,1</a:t>
                      </a:r>
                      <a:endParaRPr lang="lt-LT" sz="1200" b="0" i="0" u="none" strike="noStrike" dirty="0">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22566,3</a:t>
                      </a:r>
                      <a:endParaRPr lang="lt-LT" sz="1200" b="0" i="0" u="none" strike="noStrike" dirty="0">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15326,8</a:t>
                      </a:r>
                      <a:endParaRPr lang="lt-LT" sz="1200" b="0" i="0" u="none" strike="noStrike" dirty="0">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27</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37</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36</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584</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268</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1304037966"/>
                  </a:ext>
                </a:extLst>
              </a:tr>
              <a:tr h="281649">
                <a:tc>
                  <a:txBody>
                    <a:bodyPr/>
                    <a:lstStyle/>
                    <a:p>
                      <a:pPr algn="l" fontAlgn="b"/>
                      <a:r>
                        <a:rPr lang="lt-LT" sz="1600" b="1" u="none" strike="noStrike" dirty="0">
                          <a:effectLst/>
                        </a:rPr>
                        <a:t> </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44%</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50%</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30%</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48%</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51%</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41%</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dirty="0">
                          <a:effectLst/>
                        </a:rPr>
                        <a:t> </a:t>
                      </a:r>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 </a:t>
                      </a:r>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dirty="0">
                          <a:effectLst/>
                        </a:rPr>
                        <a:t>Rinka orientuota į HT -47% įmonių eksportuoja </a:t>
                      </a:r>
                      <a:r>
                        <a:rPr lang="lt-LT" sz="1200" u="none" strike="noStrike" dirty="0" err="1">
                          <a:effectLst/>
                        </a:rPr>
                        <a:t>HT+Medium</a:t>
                      </a:r>
                      <a:r>
                        <a:rPr lang="lt-LT" sz="1200" u="none" strike="noStrike" dirty="0">
                          <a:effectLst/>
                        </a:rPr>
                        <a:t> </a:t>
                      </a:r>
                      <a:r>
                        <a:rPr lang="lt-LT" sz="1200" u="none" strike="noStrike" dirty="0" err="1">
                          <a:effectLst/>
                        </a:rPr>
                        <a:t>Tech</a:t>
                      </a:r>
                      <a:r>
                        <a:rPr lang="lt-LT" sz="1200" u="none" strike="noStrike" dirty="0">
                          <a:effectLst/>
                        </a:rPr>
                        <a:t>, 41% eksporto vertės sudaro </a:t>
                      </a:r>
                      <a:r>
                        <a:rPr lang="lt-LT" sz="1200" u="none" strike="noStrike" dirty="0" err="1">
                          <a:effectLst/>
                        </a:rPr>
                        <a:t>HT+MediumTech</a:t>
                      </a:r>
                      <a:endParaRPr lang="lt-LT" sz="1200" b="0" i="1" u="none" strike="noStrike" dirty="0">
                        <a:solidFill>
                          <a:srgbClr val="FF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1285377388"/>
                  </a:ext>
                </a:extLst>
              </a:tr>
              <a:tr h="113451">
                <a:tc>
                  <a:txBody>
                    <a:bodyPr/>
                    <a:lstStyle/>
                    <a:p>
                      <a:pPr algn="l" fontAlgn="b"/>
                      <a:r>
                        <a:rPr lang="lt-LT" sz="1600" b="1" u="none" strike="noStrike">
                          <a:effectLst/>
                        </a:rPr>
                        <a:t>Indonesia</a:t>
                      </a:r>
                      <a:endParaRPr lang="lt-LT" sz="1600" b="1"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2884,8</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3691,4</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6276,4</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17</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23</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18</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340</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88</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3039242848"/>
                  </a:ext>
                </a:extLst>
              </a:tr>
              <a:tr h="305968">
                <a:tc>
                  <a:txBody>
                    <a:bodyPr/>
                    <a:lstStyle/>
                    <a:p>
                      <a:pPr algn="l" fontAlgn="b"/>
                      <a:r>
                        <a:rPr lang="lt-LT" sz="1600" b="1" u="none" strike="noStrike" dirty="0">
                          <a:effectLst/>
                        </a:rPr>
                        <a:t> </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25%</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11%</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14%</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45%</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49%</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44%</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dirty="0">
                          <a:effectLst/>
                        </a:rPr>
                        <a:t> </a:t>
                      </a:r>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a:effectLst/>
                        </a:rPr>
                        <a:t>Rinka orientuota į HT -46% įmonių eksportuoja HT+Medium Tech, 16% eksporto vertės sudaro HT+MediumTech</a:t>
                      </a:r>
                      <a:endParaRPr lang="lt-LT" sz="1200" b="0" i="1" u="none" strike="noStrike">
                        <a:solidFill>
                          <a:srgbClr val="FF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1245367809"/>
                  </a:ext>
                </a:extLst>
              </a:tr>
              <a:tr h="129708">
                <a:tc>
                  <a:txBody>
                    <a:bodyPr/>
                    <a:lstStyle/>
                    <a:p>
                      <a:pPr algn="l" fontAlgn="b"/>
                      <a:r>
                        <a:rPr lang="lt-LT" sz="1600" b="1" u="none" strike="noStrike" dirty="0" err="1">
                          <a:effectLst/>
                        </a:rPr>
                        <a:t>Malaysia</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2952,0</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5065,6</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5659,7</a:t>
                      </a:r>
                      <a:endParaRPr lang="lt-LT" sz="1200" b="0" i="0" u="none" strike="noStrike" dirty="0">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42</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42</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47</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465</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164</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547385350"/>
                  </a:ext>
                </a:extLst>
              </a:tr>
              <a:tr h="244282">
                <a:tc>
                  <a:txBody>
                    <a:bodyPr/>
                    <a:lstStyle/>
                    <a:p>
                      <a:pPr algn="l" fontAlgn="b"/>
                      <a:r>
                        <a:rPr lang="lt-LT" sz="1600" b="1" u="none" strike="noStrike" dirty="0">
                          <a:effectLst/>
                        </a:rPr>
                        <a:t> </a:t>
                      </a:r>
                      <a:endParaRPr lang="lt-LT" sz="16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12%</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16%</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20%</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44%</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47%</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49%</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dirty="0">
                          <a:effectLst/>
                        </a:rPr>
                        <a:t> </a:t>
                      </a:r>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a:effectLst/>
                        </a:rPr>
                        <a:t>Rinka orientuota į HT -47% įmonių eksportuoja HT+Medium Tech, 16% eksporto vertės sudaro HT+MediumTech</a:t>
                      </a:r>
                      <a:endParaRPr lang="lt-LT" sz="1200" b="0" i="1" u="none" strike="noStrike">
                        <a:solidFill>
                          <a:srgbClr val="FF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2514549494"/>
                  </a:ext>
                </a:extLst>
              </a:tr>
              <a:tr h="129708">
                <a:tc>
                  <a:txBody>
                    <a:bodyPr/>
                    <a:lstStyle/>
                    <a:p>
                      <a:pPr algn="l" fontAlgn="b"/>
                      <a:r>
                        <a:rPr lang="lt-LT" sz="1600" b="1" u="none" strike="noStrike" dirty="0" err="1">
                          <a:solidFill>
                            <a:srgbClr val="003C3A"/>
                          </a:solidFill>
                          <a:effectLst/>
                        </a:rPr>
                        <a:t>Morocco</a:t>
                      </a:r>
                      <a:endParaRPr lang="lt-LT" sz="1600" b="1" i="0" u="none" strike="noStrike" dirty="0">
                        <a:solidFill>
                          <a:srgbClr val="003C3A"/>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4026,9</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3062,9</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5070,2</a:t>
                      </a:r>
                      <a:endParaRPr lang="lt-LT" sz="1200" b="0" i="0" u="none" strike="noStrike">
                        <a:solidFill>
                          <a:srgbClr val="0061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22</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24</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30</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a:effectLst/>
                        </a:rPr>
                        <a:t>656</a:t>
                      </a:r>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219</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4227419487"/>
                  </a:ext>
                </a:extLst>
              </a:tr>
              <a:tr h="615656">
                <a:tc>
                  <a:txBody>
                    <a:bodyPr/>
                    <a:lstStyle/>
                    <a:p>
                      <a:pPr algn="l" fontAlgn="b"/>
                      <a:r>
                        <a:rPr lang="lt-LT" sz="1400" b="1" u="none" strike="noStrike" dirty="0">
                          <a:effectLst/>
                        </a:rPr>
                        <a:t> </a:t>
                      </a:r>
                      <a:endParaRPr lang="lt-LT" sz="1400" b="1"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i="1" u="none" strike="noStrike" dirty="0">
                          <a:solidFill>
                            <a:srgbClr val="34DF55"/>
                          </a:solidFill>
                          <a:effectLst/>
                        </a:rPr>
                        <a:t>7%</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38%</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33%</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i="1" u="none" strike="noStrike" dirty="0">
                          <a:solidFill>
                            <a:srgbClr val="34DF55"/>
                          </a:solidFill>
                          <a:effectLst/>
                        </a:rPr>
                        <a:t>39%</a:t>
                      </a:r>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r>
                        <a:rPr lang="lt-LT" sz="1200" u="none" strike="noStrike">
                          <a:effectLst/>
                        </a:rPr>
                        <a:t> </a:t>
                      </a:r>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 </a:t>
                      </a:r>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u="none" strike="noStrike" dirty="0">
                          <a:effectLst/>
                        </a:rPr>
                        <a:t>Rinka </a:t>
                      </a:r>
                      <a:r>
                        <a:rPr lang="lt-LT" sz="1200" u="none" strike="noStrike" dirty="0">
                          <a:solidFill>
                            <a:srgbClr val="FF0000"/>
                          </a:solidFill>
                          <a:effectLst/>
                        </a:rPr>
                        <a:t>mažai</a:t>
                      </a:r>
                      <a:r>
                        <a:rPr lang="lt-LT" sz="1200" u="none" strike="noStrike" dirty="0">
                          <a:effectLst/>
                        </a:rPr>
                        <a:t> orientuota į HT -37% įmonių eksportuoja </a:t>
                      </a:r>
                      <a:r>
                        <a:rPr lang="lt-LT" sz="1200" u="none" strike="noStrike" dirty="0" err="1">
                          <a:effectLst/>
                        </a:rPr>
                        <a:t>HT+Medium</a:t>
                      </a:r>
                      <a:r>
                        <a:rPr lang="lt-LT" sz="1200" u="none" strike="noStrike" dirty="0">
                          <a:effectLst/>
                        </a:rPr>
                        <a:t> </a:t>
                      </a:r>
                      <a:r>
                        <a:rPr lang="lt-LT" sz="1200" u="none" strike="noStrike" dirty="0" err="1">
                          <a:effectLst/>
                        </a:rPr>
                        <a:t>Tech</a:t>
                      </a:r>
                      <a:r>
                        <a:rPr lang="lt-LT" sz="1200" u="none" strike="noStrike" dirty="0">
                          <a:effectLst/>
                        </a:rPr>
                        <a:t>, 4% eksporto vertės sudaro </a:t>
                      </a:r>
                      <a:r>
                        <a:rPr lang="lt-LT" sz="1200" u="none" strike="noStrike" dirty="0" err="1">
                          <a:effectLst/>
                        </a:rPr>
                        <a:t>HT+MediumTech</a:t>
                      </a:r>
                      <a:endParaRPr lang="lt-LT" sz="1200" b="0" i="1" u="none" strike="noStrike" dirty="0">
                        <a:solidFill>
                          <a:srgbClr val="FF0000"/>
                        </a:solidFill>
                        <a:effectLst/>
                        <a:latin typeface="Aptos Narrow" panose="020B0004020202020204" pitchFamily="34" charset="0"/>
                      </a:endParaRPr>
                    </a:p>
                  </a:txBody>
                  <a:tcPr marL="363" marR="363" marT="363" marB="0">
                    <a:solidFill>
                      <a:srgbClr val="FFFFFF"/>
                    </a:solidFill>
                  </a:tcPr>
                </a:tc>
                <a:extLst>
                  <a:ext uri="{0D108BD9-81ED-4DB2-BD59-A6C34878D82A}">
                    <a16:rowId xmlns:a16="http://schemas.microsoft.com/office/drawing/2014/main" val="2770120382"/>
                  </a:ext>
                </a:extLst>
              </a:tr>
            </a:tbl>
          </a:graphicData>
        </a:graphic>
      </p:graphicFrame>
    </p:spTree>
    <p:extLst>
      <p:ext uri="{BB962C8B-B14F-4D97-AF65-F5344CB8AC3E}">
        <p14:creationId xmlns:p14="http://schemas.microsoft.com/office/powerpoint/2010/main" val="384456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7256827" cy="404908"/>
          </a:xfrm>
          <a:prstGeom prst="roundRect">
            <a:avLst>
              <a:gd name="adj" fmla="val 27935"/>
            </a:avLst>
          </a:prstGeom>
          <a:ln>
            <a:solidFill>
              <a:srgbClr val="FFFFFF"/>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endParaRPr lang="lt-LT" b="1" dirty="0"/>
          </a:p>
        </p:txBody>
      </p:sp>
      <p:sp>
        <p:nvSpPr>
          <p:cNvPr id="26" name="Text Placeholder 3">
            <a:extLst>
              <a:ext uri="{FF2B5EF4-FFF2-40B4-BE49-F238E27FC236}">
                <a16:creationId xmlns:a16="http://schemas.microsoft.com/office/drawing/2014/main" id="{9ED339D9-E39B-E4AA-3583-315DEF8216CE}"/>
              </a:ext>
            </a:extLst>
          </p:cNvPr>
          <p:cNvSpPr txBox="1">
            <a:spLocks/>
          </p:cNvSpPr>
          <p:nvPr/>
        </p:nvSpPr>
        <p:spPr>
          <a:xfrm>
            <a:off x="850181" y="474188"/>
            <a:ext cx="9383479" cy="341152"/>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Eksporto galimybių šalys. TOP10. Paslaugos</a:t>
            </a:r>
          </a:p>
          <a:p>
            <a:pPr algn="ctr" hangingPunct="1"/>
            <a:r>
              <a:rPr lang="lt-LT" b="1" dirty="0"/>
              <a:t>​</a:t>
            </a:r>
          </a:p>
        </p:txBody>
      </p:sp>
      <p:graphicFrame>
        <p:nvGraphicFramePr>
          <p:cNvPr id="30" name="Table 29">
            <a:extLst>
              <a:ext uri="{FF2B5EF4-FFF2-40B4-BE49-F238E27FC236}">
                <a16:creationId xmlns:a16="http://schemas.microsoft.com/office/drawing/2014/main" id="{E125C5FC-D7E3-F624-034B-459C0A99A324}"/>
              </a:ext>
            </a:extLst>
          </p:cNvPr>
          <p:cNvGraphicFramePr>
            <a:graphicFrameLocks noGrp="1"/>
          </p:cNvGraphicFramePr>
          <p:nvPr>
            <p:extLst>
              <p:ext uri="{D42A27DB-BD31-4B8C-83A1-F6EECF244321}">
                <p14:modId xmlns:p14="http://schemas.microsoft.com/office/powerpoint/2010/main" val="899152164"/>
              </p:ext>
            </p:extLst>
          </p:nvPr>
        </p:nvGraphicFramePr>
        <p:xfrm>
          <a:off x="850181" y="1061646"/>
          <a:ext cx="16322040" cy="6998132"/>
        </p:xfrm>
        <a:graphic>
          <a:graphicData uri="http://schemas.openxmlformats.org/drawingml/2006/table">
            <a:tbl>
              <a:tblPr>
                <a:tableStyleId>{284E427A-3D55-4303-BF80-6455036E1DE7}</a:tableStyleId>
              </a:tblPr>
              <a:tblGrid>
                <a:gridCol w="1257300">
                  <a:extLst>
                    <a:ext uri="{9D8B030D-6E8A-4147-A177-3AD203B41FA5}">
                      <a16:colId xmlns:a16="http://schemas.microsoft.com/office/drawing/2014/main" val="2280853529"/>
                    </a:ext>
                  </a:extLst>
                </a:gridCol>
                <a:gridCol w="1097280">
                  <a:extLst>
                    <a:ext uri="{9D8B030D-6E8A-4147-A177-3AD203B41FA5}">
                      <a16:colId xmlns:a16="http://schemas.microsoft.com/office/drawing/2014/main" val="2103038395"/>
                    </a:ext>
                  </a:extLst>
                </a:gridCol>
                <a:gridCol w="1264920">
                  <a:extLst>
                    <a:ext uri="{9D8B030D-6E8A-4147-A177-3AD203B41FA5}">
                      <a16:colId xmlns:a16="http://schemas.microsoft.com/office/drawing/2014/main" val="476463555"/>
                    </a:ext>
                  </a:extLst>
                </a:gridCol>
                <a:gridCol w="1203960">
                  <a:extLst>
                    <a:ext uri="{9D8B030D-6E8A-4147-A177-3AD203B41FA5}">
                      <a16:colId xmlns:a16="http://schemas.microsoft.com/office/drawing/2014/main" val="2386833538"/>
                    </a:ext>
                  </a:extLst>
                </a:gridCol>
                <a:gridCol w="1356360">
                  <a:extLst>
                    <a:ext uri="{9D8B030D-6E8A-4147-A177-3AD203B41FA5}">
                      <a16:colId xmlns:a16="http://schemas.microsoft.com/office/drawing/2014/main" val="2522798639"/>
                    </a:ext>
                  </a:extLst>
                </a:gridCol>
                <a:gridCol w="1219200">
                  <a:extLst>
                    <a:ext uri="{9D8B030D-6E8A-4147-A177-3AD203B41FA5}">
                      <a16:colId xmlns:a16="http://schemas.microsoft.com/office/drawing/2014/main" val="1963831086"/>
                    </a:ext>
                  </a:extLst>
                </a:gridCol>
                <a:gridCol w="1303020">
                  <a:extLst>
                    <a:ext uri="{9D8B030D-6E8A-4147-A177-3AD203B41FA5}">
                      <a16:colId xmlns:a16="http://schemas.microsoft.com/office/drawing/2014/main" val="621296845"/>
                    </a:ext>
                  </a:extLst>
                </a:gridCol>
                <a:gridCol w="1394460">
                  <a:extLst>
                    <a:ext uri="{9D8B030D-6E8A-4147-A177-3AD203B41FA5}">
                      <a16:colId xmlns:a16="http://schemas.microsoft.com/office/drawing/2014/main" val="239895322"/>
                    </a:ext>
                  </a:extLst>
                </a:gridCol>
                <a:gridCol w="1859280">
                  <a:extLst>
                    <a:ext uri="{9D8B030D-6E8A-4147-A177-3AD203B41FA5}">
                      <a16:colId xmlns:a16="http://schemas.microsoft.com/office/drawing/2014/main" val="2744564104"/>
                    </a:ext>
                  </a:extLst>
                </a:gridCol>
                <a:gridCol w="4366260">
                  <a:extLst>
                    <a:ext uri="{9D8B030D-6E8A-4147-A177-3AD203B41FA5}">
                      <a16:colId xmlns:a16="http://schemas.microsoft.com/office/drawing/2014/main" val="1137537359"/>
                    </a:ext>
                  </a:extLst>
                </a:gridCol>
              </a:tblGrid>
              <a:tr h="129708">
                <a:tc>
                  <a:txBody>
                    <a:bodyPr/>
                    <a:lstStyle/>
                    <a:p>
                      <a:pPr algn="l" fontAlgn="b"/>
                      <a:r>
                        <a:rPr lang="lt-LT" sz="1400" b="1" u="none" strike="noStrike" dirty="0">
                          <a:effectLst/>
                        </a:rPr>
                        <a:t>PREKĖS</a:t>
                      </a:r>
                      <a:endParaRPr lang="lt-LT" sz="1400" b="1"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tc gridSpan="3">
                  <a:txBody>
                    <a:bodyPr/>
                    <a:lstStyle/>
                    <a:p>
                      <a:pPr algn="ctr" fontAlgn="b"/>
                      <a:r>
                        <a:rPr lang="lt-LT" sz="1400" b="1" u="none" strike="noStrike" dirty="0">
                          <a:effectLst/>
                        </a:rPr>
                        <a:t>KIS paslaugų eksportas</a:t>
                      </a:r>
                      <a:endParaRPr lang="lt-LT" sz="1400" b="1"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tc hMerge="1">
                  <a:txBody>
                    <a:bodyPr/>
                    <a:lstStyle/>
                    <a:p>
                      <a:endParaRPr lang="lt-LT"/>
                    </a:p>
                  </a:txBody>
                  <a:tcPr/>
                </a:tc>
                <a:tc hMerge="1">
                  <a:txBody>
                    <a:bodyPr/>
                    <a:lstStyle/>
                    <a:p>
                      <a:endParaRPr lang="lt-LT"/>
                    </a:p>
                  </a:txBody>
                  <a:tcPr/>
                </a:tc>
                <a:tc gridSpan="3">
                  <a:txBody>
                    <a:bodyPr/>
                    <a:lstStyle/>
                    <a:p>
                      <a:pPr algn="ctr" fontAlgn="b"/>
                      <a:r>
                        <a:rPr lang="lt-LT" sz="1400" b="1" u="none" strike="noStrike" dirty="0">
                          <a:effectLst/>
                        </a:rPr>
                        <a:t> HT įmonės</a:t>
                      </a:r>
                      <a:endParaRPr lang="lt-LT" sz="1400" b="1"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tc hMerge="1">
                  <a:txBody>
                    <a:bodyPr/>
                    <a:lstStyle/>
                    <a:p>
                      <a:endParaRPr lang="lt-LT"/>
                    </a:p>
                  </a:txBody>
                  <a:tcPr/>
                </a:tc>
                <a:tc hMerge="1">
                  <a:txBody>
                    <a:bodyPr/>
                    <a:lstStyle/>
                    <a:p>
                      <a:endParaRPr lang="lt-LT"/>
                    </a:p>
                  </a:txBody>
                  <a:tcPr/>
                </a:tc>
                <a:tc gridSpan="2">
                  <a:txBody>
                    <a:bodyPr/>
                    <a:lstStyle/>
                    <a:p>
                      <a:pPr algn="ctr" fontAlgn="b"/>
                      <a:r>
                        <a:rPr lang="lt-LT" sz="1400" b="1" u="none" strike="noStrike" dirty="0">
                          <a:effectLst/>
                        </a:rPr>
                        <a:t>EGV</a:t>
                      </a:r>
                      <a:endParaRPr lang="lt-LT" sz="1400" b="1"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tc hMerge="1">
                  <a:txBody>
                    <a:bodyPr/>
                    <a:lstStyle/>
                    <a:p>
                      <a:endParaRPr lang="lt-LT"/>
                    </a:p>
                  </a:txBody>
                  <a:tcPr/>
                </a:tc>
                <a:tc>
                  <a:txBody>
                    <a:bodyPr/>
                    <a:lstStyle/>
                    <a:p>
                      <a:pPr algn="l" fontAlgn="b"/>
                      <a:endParaRPr lang="lt-LT" sz="1200" b="0" i="0" u="none" strike="noStrike" dirty="0">
                        <a:solidFill>
                          <a:srgbClr val="000000"/>
                        </a:solidFill>
                        <a:effectLst/>
                        <a:latin typeface="Aptos Narrow" panose="020B0004020202020204" pitchFamily="34" charset="0"/>
                      </a:endParaRPr>
                    </a:p>
                  </a:txBody>
                  <a:tcPr marL="363" marR="363" marT="363" marB="0" anchor="b">
                    <a:solidFill>
                      <a:schemeClr val="accent2"/>
                    </a:solidFill>
                  </a:tcPr>
                </a:tc>
                <a:extLst>
                  <a:ext uri="{0D108BD9-81ED-4DB2-BD59-A6C34878D82A}">
                    <a16:rowId xmlns:a16="http://schemas.microsoft.com/office/drawing/2014/main" val="3602129739"/>
                  </a:ext>
                </a:extLst>
              </a:tr>
              <a:tr h="116149">
                <a:tc>
                  <a:txBody>
                    <a:bodyPr/>
                    <a:lstStyle/>
                    <a:p>
                      <a:pPr algn="l" fontAlgn="b"/>
                      <a:endParaRPr lang="lt-LT" sz="1400" b="1" i="0" u="none" strike="noStrike" baseline="0"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b="1" u="none" strike="noStrike" dirty="0">
                          <a:effectLst/>
                        </a:rPr>
                        <a:t>2021</a:t>
                      </a:r>
                      <a:endParaRPr lang="lt-LT" sz="1200" b="1" i="0" u="none" strike="noStrike" dirty="0">
                        <a:solidFill>
                          <a:srgbClr val="000000"/>
                        </a:solidFill>
                        <a:effectLst/>
                        <a:latin typeface="Aptos Narrow" panose="020B0004020202020204" pitchFamily="34" charset="0"/>
                      </a:endParaRPr>
                    </a:p>
                  </a:txBody>
                  <a:tcPr marL="363" marR="363" marT="363" marB="0" anchor="ctr">
                    <a:solidFill>
                      <a:srgbClr val="FFFFFF"/>
                    </a:solidFill>
                  </a:tcPr>
                </a:tc>
                <a:tc>
                  <a:txBody>
                    <a:bodyPr/>
                    <a:lstStyle/>
                    <a:p>
                      <a:pPr algn="ctr" fontAlgn="b"/>
                      <a:r>
                        <a:rPr lang="lt-LT" sz="1200" b="1" u="none" strike="noStrike" dirty="0">
                          <a:effectLst/>
                        </a:rPr>
                        <a:t>2022</a:t>
                      </a:r>
                      <a:endParaRPr lang="lt-LT" sz="1200" b="1" i="0" u="none" strike="noStrike" dirty="0">
                        <a:solidFill>
                          <a:srgbClr val="000000"/>
                        </a:solidFill>
                        <a:effectLst/>
                        <a:latin typeface="Aptos Narrow" panose="020B0004020202020204" pitchFamily="34" charset="0"/>
                      </a:endParaRPr>
                    </a:p>
                  </a:txBody>
                  <a:tcPr marL="363" marR="363" marT="363" marB="0" anchor="ctr">
                    <a:solidFill>
                      <a:srgbClr val="FFFFFF"/>
                    </a:solidFill>
                  </a:tcPr>
                </a:tc>
                <a:tc>
                  <a:txBody>
                    <a:bodyPr/>
                    <a:lstStyle/>
                    <a:p>
                      <a:pPr algn="ctr" fontAlgn="b"/>
                      <a:r>
                        <a:rPr lang="lt-LT" sz="1200" b="1" u="none" strike="noStrike" dirty="0">
                          <a:effectLst/>
                        </a:rPr>
                        <a:t>2023</a:t>
                      </a:r>
                      <a:endParaRPr lang="lt-LT" sz="1200" b="1" i="0" u="none" strike="noStrike" dirty="0">
                        <a:solidFill>
                          <a:srgbClr val="000000"/>
                        </a:solidFill>
                        <a:effectLst/>
                        <a:latin typeface="Aptos Narrow" panose="020B0004020202020204" pitchFamily="34" charset="0"/>
                      </a:endParaRPr>
                    </a:p>
                  </a:txBody>
                  <a:tcPr marL="363" marR="363" marT="363" marB="0" anchor="ctr">
                    <a:solidFill>
                      <a:srgbClr val="FFFFFF"/>
                    </a:solidFill>
                  </a:tcPr>
                </a:tc>
                <a:tc>
                  <a:txBody>
                    <a:bodyPr/>
                    <a:lstStyle/>
                    <a:p>
                      <a:pPr algn="ctr" fontAlgn="b"/>
                      <a:r>
                        <a:rPr lang="lt-LT" sz="1200" b="1" u="none" strike="noStrike" dirty="0">
                          <a:effectLst/>
                        </a:rPr>
                        <a:t>2021</a:t>
                      </a:r>
                      <a:endParaRPr lang="lt-LT" sz="1200" b="1" i="0" u="none" strike="noStrike" dirty="0">
                        <a:solidFill>
                          <a:srgbClr val="000000"/>
                        </a:solidFill>
                        <a:effectLst/>
                        <a:latin typeface="Aptos Narrow" panose="020B0004020202020204" pitchFamily="34" charset="0"/>
                      </a:endParaRPr>
                    </a:p>
                  </a:txBody>
                  <a:tcPr marL="363" marR="363" marT="363" marB="0" anchor="ctr">
                    <a:solidFill>
                      <a:srgbClr val="FFFFFF"/>
                    </a:solidFill>
                  </a:tcPr>
                </a:tc>
                <a:tc>
                  <a:txBody>
                    <a:bodyPr/>
                    <a:lstStyle/>
                    <a:p>
                      <a:pPr algn="ctr" fontAlgn="b"/>
                      <a:r>
                        <a:rPr lang="lt-LT" sz="1200" b="1" u="none" strike="noStrike" dirty="0">
                          <a:effectLst/>
                        </a:rPr>
                        <a:t>2022</a:t>
                      </a:r>
                      <a:endParaRPr lang="lt-LT" sz="1200" b="1" i="0" u="none" strike="noStrike" dirty="0">
                        <a:solidFill>
                          <a:srgbClr val="000000"/>
                        </a:solidFill>
                        <a:effectLst/>
                        <a:latin typeface="Aptos Narrow" panose="020B0004020202020204" pitchFamily="34" charset="0"/>
                      </a:endParaRPr>
                    </a:p>
                  </a:txBody>
                  <a:tcPr marL="363" marR="363" marT="363" marB="0" anchor="ctr">
                    <a:solidFill>
                      <a:srgbClr val="FFFFFF"/>
                    </a:solidFill>
                  </a:tcPr>
                </a:tc>
                <a:tc>
                  <a:txBody>
                    <a:bodyPr/>
                    <a:lstStyle/>
                    <a:p>
                      <a:pPr algn="ctr" fontAlgn="b"/>
                      <a:r>
                        <a:rPr lang="lt-LT" sz="1200" b="1" u="none" strike="noStrike" dirty="0">
                          <a:effectLst/>
                        </a:rPr>
                        <a:t>2023</a:t>
                      </a:r>
                      <a:endParaRPr lang="lt-LT" sz="1200" b="1" i="0" u="none" strike="noStrike" dirty="0">
                        <a:solidFill>
                          <a:srgbClr val="000000"/>
                        </a:solidFill>
                        <a:effectLst/>
                        <a:latin typeface="Aptos Narrow" panose="020B0004020202020204" pitchFamily="34" charset="0"/>
                      </a:endParaRPr>
                    </a:p>
                  </a:txBody>
                  <a:tcPr marL="363" marR="363" marT="363" marB="0" anchor="ctr">
                    <a:solidFill>
                      <a:srgbClr val="FFFFFF"/>
                    </a:solidFill>
                  </a:tcPr>
                </a:tc>
                <a:tc>
                  <a:txBody>
                    <a:bodyPr/>
                    <a:lstStyle/>
                    <a:p>
                      <a:pPr algn="ctr" fontAlgn="b"/>
                      <a:r>
                        <a:rPr lang="lt-LT" sz="1200" b="1" u="none" strike="noStrike" dirty="0">
                          <a:effectLst/>
                        </a:rPr>
                        <a:t>Visos galimybės</a:t>
                      </a:r>
                      <a:endParaRPr lang="lt-LT" sz="1200" b="1" i="0" u="none" strike="noStrike" dirty="0">
                        <a:solidFill>
                          <a:srgbClr val="000000"/>
                        </a:solidFill>
                        <a:effectLst/>
                        <a:latin typeface="Aptos Narrow" panose="020B0004020202020204" pitchFamily="34" charset="0"/>
                      </a:endParaRPr>
                    </a:p>
                  </a:txBody>
                  <a:tcPr marL="363" marR="363" marT="363" marB="0" anchor="ctr">
                    <a:solidFill>
                      <a:srgbClr val="FFFFFF"/>
                    </a:solidFill>
                  </a:tcPr>
                </a:tc>
                <a:tc>
                  <a:txBody>
                    <a:bodyPr/>
                    <a:lstStyle/>
                    <a:p>
                      <a:pPr algn="ctr" fontAlgn="b"/>
                      <a:r>
                        <a:rPr lang="lt-LT" sz="1200" b="1" u="none" strike="noStrike" dirty="0" err="1">
                          <a:effectLst/>
                        </a:rPr>
                        <a:t>HT+Mediumtech</a:t>
                      </a:r>
                      <a:r>
                        <a:rPr lang="lt-LT" sz="1200" b="1" u="none" strike="noStrike" dirty="0">
                          <a:effectLst/>
                        </a:rPr>
                        <a:t> galimybės</a:t>
                      </a:r>
                      <a:endParaRPr lang="lt-LT" sz="1200" b="1" i="0" u="none" strike="noStrike" dirty="0">
                        <a:solidFill>
                          <a:srgbClr val="000000"/>
                        </a:solidFill>
                        <a:effectLst/>
                        <a:latin typeface="Aptos Narrow" panose="020B0004020202020204" pitchFamily="34" charset="0"/>
                      </a:endParaRPr>
                    </a:p>
                  </a:txBody>
                  <a:tcPr marL="363" marR="363" marT="363" marB="0" anchor="ctr">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4238315981"/>
                  </a:ext>
                </a:extLst>
              </a:tr>
              <a:tr h="162595">
                <a:tc>
                  <a:txBody>
                    <a:bodyPr/>
                    <a:lstStyle/>
                    <a:p>
                      <a:pPr algn="l" fontAlgn="b"/>
                      <a:r>
                        <a:rPr lang="lt-LT" sz="1600" b="1" i="0" u="none" strike="noStrike" baseline="0" dirty="0" err="1">
                          <a:solidFill>
                            <a:srgbClr val="0A173B"/>
                          </a:solidFill>
                          <a:effectLst/>
                          <a:latin typeface="Aptos Narrow" panose="020B0004020202020204" pitchFamily="34" charset="0"/>
                        </a:rPr>
                        <a:t>Türkiye</a:t>
                      </a:r>
                      <a:endParaRPr lang="lt-LT" sz="1600" b="1" i="0" u="none" strike="noStrike" baseline="0" dirty="0">
                        <a:solidFill>
                          <a:srgbClr val="0A173B"/>
                        </a:solidFill>
                        <a:effectLst/>
                        <a:latin typeface="Aptos Narrow" panose="020B0004020202020204" pitchFamily="34" charset="0"/>
                      </a:endParaRPr>
                    </a:p>
                  </a:txBody>
                  <a:tcPr marL="3810" marR="3810" marT="3810" marB="0" anchor="b">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4,5</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80,9</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88,4</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67</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71</a:t>
                      </a:r>
                    </a:p>
                  </a:txBody>
                  <a:tcPr marL="3810" marR="3810" marT="3810" marB="0">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u="none" strike="noStrike" dirty="0">
                          <a:effectLst/>
                        </a:rPr>
                        <a:t>715</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269</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00000"/>
                        </a:solidFill>
                        <a:effectLst/>
                        <a:latin typeface="Aptos Narrow" panose="020B0004020202020204" pitchFamily="34" charset="0"/>
                      </a:endParaRPr>
                    </a:p>
                  </a:txBody>
                  <a:tcPr marL="363" marR="363" marT="363" marB="0" anchor="b">
                    <a:solidFill>
                      <a:srgbClr val="FFFFFF"/>
                    </a:solidFill>
                  </a:tcPr>
                </a:tc>
                <a:extLst>
                  <a:ext uri="{0D108BD9-81ED-4DB2-BD59-A6C34878D82A}">
                    <a16:rowId xmlns:a16="http://schemas.microsoft.com/office/drawing/2014/main" val="1859141413"/>
                  </a:ext>
                </a:extLst>
              </a:tr>
              <a:tr h="296091">
                <a:tc>
                  <a:txBody>
                    <a:bodyPr/>
                    <a:lstStyle/>
                    <a:p>
                      <a:pPr algn="l" fontAlgn="b"/>
                      <a:r>
                        <a:rPr lang="lt-LT" sz="1600" b="1" i="0" u="none" strike="noStrike" baseline="0" dirty="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23%</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65%</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56%</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49%</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41%</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dirty="0">
                          <a:solidFill>
                            <a:srgbClr val="0A173B"/>
                          </a:solidFill>
                          <a:effectLst/>
                          <a:latin typeface="Aptos Narrow" panose="020B0004020202020204" pitchFamily="34" charset="0"/>
                        </a:rPr>
                        <a:t>Rinka orientuota į HT - 45% įmonių eksportuoja </a:t>
                      </a:r>
                      <a:r>
                        <a:rPr lang="lt-LT" sz="1200" b="0" i="1" u="none" strike="noStrike" dirty="0" err="1">
                          <a:solidFill>
                            <a:srgbClr val="0A173B"/>
                          </a:solidFill>
                          <a:effectLst/>
                          <a:latin typeface="Aptos Narrow" panose="020B0004020202020204" pitchFamily="34" charset="0"/>
                        </a:rPr>
                        <a:t>HT+Medium</a:t>
                      </a:r>
                      <a:r>
                        <a:rPr lang="lt-LT" sz="1200" b="0" i="1" u="none" strike="noStrike" dirty="0">
                          <a:solidFill>
                            <a:srgbClr val="0A173B"/>
                          </a:solidFill>
                          <a:effectLst/>
                          <a:latin typeface="Aptos Narrow" panose="020B0004020202020204" pitchFamily="34" charset="0"/>
                        </a:rPr>
                        <a:t> </a:t>
                      </a:r>
                      <a:r>
                        <a:rPr lang="lt-LT" sz="1200" b="0" i="1" u="none" strike="noStrike" dirty="0" err="1">
                          <a:solidFill>
                            <a:srgbClr val="0A173B"/>
                          </a:solidFill>
                          <a:effectLst/>
                          <a:latin typeface="Aptos Narrow" panose="020B0004020202020204" pitchFamily="34" charset="0"/>
                        </a:rPr>
                        <a:t>Tech</a:t>
                      </a:r>
                      <a:r>
                        <a:rPr lang="lt-LT" sz="1200" b="0" i="1" u="none" strike="noStrike" dirty="0">
                          <a:solidFill>
                            <a:srgbClr val="0A173B"/>
                          </a:solidFill>
                          <a:effectLst/>
                          <a:latin typeface="Aptos Narrow" panose="020B0004020202020204" pitchFamily="34" charset="0"/>
                        </a:rPr>
                        <a:t>, 48% eksporto vertės sudaro KIS paslaugų eksportas</a:t>
                      </a:r>
                    </a:p>
                  </a:txBody>
                  <a:tcPr marL="3810" marR="3810" marT="3810" marB="0">
                    <a:solidFill>
                      <a:srgbClr val="FFFFFF"/>
                    </a:solidFill>
                  </a:tcPr>
                </a:tc>
                <a:extLst>
                  <a:ext uri="{0D108BD9-81ED-4DB2-BD59-A6C34878D82A}">
                    <a16:rowId xmlns:a16="http://schemas.microsoft.com/office/drawing/2014/main" val="547410712"/>
                  </a:ext>
                </a:extLst>
              </a:tr>
              <a:tr h="129708">
                <a:tc>
                  <a:txBody>
                    <a:bodyPr/>
                    <a:lstStyle/>
                    <a:p>
                      <a:pPr algn="l" fontAlgn="b"/>
                      <a:r>
                        <a:rPr lang="lt-LT" sz="1600" b="1" i="0" u="none" strike="noStrike" baseline="0">
                          <a:solidFill>
                            <a:srgbClr val="0A173B"/>
                          </a:solidFill>
                          <a:effectLst/>
                          <a:latin typeface="Aptos Narrow" panose="020B0004020202020204" pitchFamily="34" charset="0"/>
                        </a:rPr>
                        <a:t>Ukraine</a:t>
                      </a:r>
                    </a:p>
                  </a:txBody>
                  <a:tcPr marL="3810" marR="3810" marT="3810" marB="0" anchor="b">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51,8</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37,6</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51,7</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115</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87</a:t>
                      </a:r>
                    </a:p>
                  </a:txBody>
                  <a:tcPr marL="3810" marR="3810" marT="3810" marB="0">
                    <a:solidFill>
                      <a:srgbClr val="FFFF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u="none" strike="noStrike" dirty="0">
                          <a:effectLst/>
                        </a:rPr>
                        <a:t>1084</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329</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A173B"/>
                        </a:solidFill>
                        <a:effectLst/>
                        <a:latin typeface="Aptos Narrow" panose="020B0004020202020204" pitchFamily="34" charset="0"/>
                      </a:endParaRPr>
                    </a:p>
                  </a:txBody>
                  <a:tcPr marL="3810" marR="3810" marT="3810" marB="0">
                    <a:solidFill>
                      <a:srgbClr val="FFFFFF"/>
                    </a:solidFill>
                  </a:tcPr>
                </a:tc>
                <a:extLst>
                  <a:ext uri="{0D108BD9-81ED-4DB2-BD59-A6C34878D82A}">
                    <a16:rowId xmlns:a16="http://schemas.microsoft.com/office/drawing/2014/main" val="2309654463"/>
                  </a:ext>
                </a:extLst>
              </a:tr>
              <a:tr h="340804">
                <a:tc>
                  <a:txBody>
                    <a:bodyPr/>
                    <a:lstStyle/>
                    <a:p>
                      <a:pPr algn="l" fontAlgn="b"/>
                      <a:r>
                        <a:rPr lang="lt-LT" sz="1600" b="1" i="0" u="none" strike="noStrike" baseline="0" dirty="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38%</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35%</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60%</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48%</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47%</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a:solidFill>
                            <a:srgbClr val="0A173B"/>
                          </a:solidFill>
                          <a:effectLst/>
                          <a:latin typeface="Aptos Narrow" panose="020B0004020202020204" pitchFamily="34" charset="0"/>
                        </a:rPr>
                        <a:t>Rinka orientuota į HT - 48% įmonių eksportuoja HT+Medium Tech, 45% eksporto vertės sudaro KIS paslaugų eksportas</a:t>
                      </a:r>
                    </a:p>
                  </a:txBody>
                  <a:tcPr marL="3810" marR="3810" marT="3810" marB="0">
                    <a:solidFill>
                      <a:srgbClr val="FFFFFF"/>
                    </a:solidFill>
                  </a:tcPr>
                </a:tc>
                <a:extLst>
                  <a:ext uri="{0D108BD9-81ED-4DB2-BD59-A6C34878D82A}">
                    <a16:rowId xmlns:a16="http://schemas.microsoft.com/office/drawing/2014/main" val="2797749250"/>
                  </a:ext>
                </a:extLst>
              </a:tr>
              <a:tr h="129708">
                <a:tc>
                  <a:txBody>
                    <a:bodyPr/>
                    <a:lstStyle/>
                    <a:p>
                      <a:pPr algn="l" fontAlgn="b"/>
                      <a:r>
                        <a:rPr lang="lt-LT" sz="1600" b="1" i="0" u="none" strike="noStrike" baseline="0">
                          <a:solidFill>
                            <a:srgbClr val="0A173B"/>
                          </a:solidFill>
                          <a:effectLst/>
                          <a:latin typeface="Aptos Narrow" panose="020B0004020202020204" pitchFamily="34" charset="0"/>
                        </a:rPr>
                        <a:t>Nigeria</a:t>
                      </a:r>
                    </a:p>
                  </a:txBody>
                  <a:tcPr marL="3810" marR="3810" marT="3810" marB="0" anchor="b">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2,0</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7,3</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17,3</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31</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19</a:t>
                      </a:r>
                    </a:p>
                  </a:txBody>
                  <a:tcPr marL="3810" marR="3810" marT="3810" marB="0">
                    <a:solidFill>
                      <a:srgbClr val="FFFF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181</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49</a:t>
                      </a:r>
                    </a:p>
                  </a:txBody>
                  <a:tcPr marL="363" marR="363" marT="363" marB="0" anchor="b">
                    <a:solidFill>
                      <a:srgbClr val="FFFFFF"/>
                    </a:solidFill>
                  </a:tcPr>
                </a:tc>
                <a:tc>
                  <a:txBody>
                    <a:bodyPr/>
                    <a:lstStyle/>
                    <a:p>
                      <a:pPr algn="l" fontAlgn="b"/>
                      <a:endParaRPr lang="lt-LT" sz="1200" b="0" i="0" u="none" strike="noStrike">
                        <a:solidFill>
                          <a:srgbClr val="0A173B"/>
                        </a:solidFill>
                        <a:effectLst/>
                        <a:latin typeface="Aptos Narrow" panose="020B0004020202020204" pitchFamily="34" charset="0"/>
                      </a:endParaRPr>
                    </a:p>
                  </a:txBody>
                  <a:tcPr marL="3810" marR="3810" marT="3810" marB="0">
                    <a:solidFill>
                      <a:srgbClr val="FFFFFF"/>
                    </a:solidFill>
                  </a:tcPr>
                </a:tc>
                <a:extLst>
                  <a:ext uri="{0D108BD9-81ED-4DB2-BD59-A6C34878D82A}">
                    <a16:rowId xmlns:a16="http://schemas.microsoft.com/office/drawing/2014/main" val="348696665"/>
                  </a:ext>
                </a:extLst>
              </a:tr>
              <a:tr h="320374">
                <a:tc>
                  <a:txBody>
                    <a:bodyPr/>
                    <a:lstStyle/>
                    <a:p>
                      <a:pPr algn="l" fontAlgn="b"/>
                      <a:r>
                        <a:rPr lang="lt-LT" sz="1600" b="1" i="0" u="none" strike="noStrike" baseline="0" dirty="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69%</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72%</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90%</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72%</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66%</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a:solidFill>
                            <a:srgbClr val="0A173B"/>
                          </a:solidFill>
                          <a:effectLst/>
                          <a:latin typeface="Aptos Narrow" panose="020B0004020202020204" pitchFamily="34" charset="0"/>
                        </a:rPr>
                        <a:t>Rinka orientuota į HT - 69% įmonių eksportuoja HT+Medium Tech, 77% eksporto vertės sudaro KIS paslaugų eksportas</a:t>
                      </a:r>
                    </a:p>
                  </a:txBody>
                  <a:tcPr marL="3810" marR="3810" marT="3810" marB="0">
                    <a:solidFill>
                      <a:srgbClr val="FFFFFF"/>
                    </a:solidFill>
                  </a:tcPr>
                </a:tc>
                <a:extLst>
                  <a:ext uri="{0D108BD9-81ED-4DB2-BD59-A6C34878D82A}">
                    <a16:rowId xmlns:a16="http://schemas.microsoft.com/office/drawing/2014/main" val="2764168758"/>
                  </a:ext>
                </a:extLst>
              </a:tr>
              <a:tr h="129708">
                <a:tc>
                  <a:txBody>
                    <a:bodyPr/>
                    <a:lstStyle/>
                    <a:p>
                      <a:pPr algn="l" fontAlgn="b"/>
                      <a:r>
                        <a:rPr lang="lt-LT" sz="1600" b="1" i="0" u="none" strike="noStrike" baseline="0">
                          <a:solidFill>
                            <a:srgbClr val="0A173B"/>
                          </a:solidFill>
                          <a:effectLst/>
                          <a:latin typeface="Aptos Narrow" panose="020B0004020202020204" pitchFamily="34" charset="0"/>
                        </a:rPr>
                        <a:t>India</a:t>
                      </a:r>
                    </a:p>
                  </a:txBody>
                  <a:tcPr marL="3810" marR="3810" marT="3810" marB="0" anchor="b">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13,4</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7,4</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14,2</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59</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44</a:t>
                      </a:r>
                    </a:p>
                  </a:txBody>
                  <a:tcPr marL="3810" marR="3810" marT="3810" marB="0">
                    <a:solidFill>
                      <a:srgbClr val="FFFF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129</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36</a:t>
                      </a:r>
                    </a:p>
                  </a:txBody>
                  <a:tcPr marL="363" marR="363" marT="363" marB="0" anchor="b">
                    <a:solidFill>
                      <a:srgbClr val="FFFFFF"/>
                    </a:solidFill>
                  </a:tcPr>
                </a:tc>
                <a:tc>
                  <a:txBody>
                    <a:bodyPr/>
                    <a:lstStyle/>
                    <a:p>
                      <a:pPr algn="l" fontAlgn="b"/>
                      <a:endParaRPr lang="lt-LT" sz="1200" b="0" i="0" u="none" strike="noStrike">
                        <a:solidFill>
                          <a:srgbClr val="0A173B"/>
                        </a:solidFill>
                        <a:effectLst/>
                        <a:latin typeface="Aptos Narrow" panose="020B0004020202020204" pitchFamily="34" charset="0"/>
                      </a:endParaRPr>
                    </a:p>
                  </a:txBody>
                  <a:tcPr marL="3810" marR="3810" marT="3810" marB="0">
                    <a:solidFill>
                      <a:srgbClr val="FFFFFF"/>
                    </a:solidFill>
                  </a:tcPr>
                </a:tc>
                <a:extLst>
                  <a:ext uri="{0D108BD9-81ED-4DB2-BD59-A6C34878D82A}">
                    <a16:rowId xmlns:a16="http://schemas.microsoft.com/office/drawing/2014/main" val="469497485"/>
                  </a:ext>
                </a:extLst>
              </a:tr>
              <a:tr h="304127">
                <a:tc>
                  <a:txBody>
                    <a:bodyPr/>
                    <a:lstStyle/>
                    <a:p>
                      <a:pPr algn="l" fontAlgn="b"/>
                      <a:r>
                        <a:rPr lang="lt-LT" sz="1600" b="1" i="0" u="none" strike="noStrike" baseline="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79%</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59%</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63%</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64%</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69%</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a:solidFill>
                            <a:srgbClr val="0A173B"/>
                          </a:solidFill>
                          <a:effectLst/>
                          <a:latin typeface="Aptos Narrow" panose="020B0004020202020204" pitchFamily="34" charset="0"/>
                        </a:rPr>
                        <a:t>Rinka orientuota į HT - 66% įmonių eksportuoja HT+Medium Tech, 67% eksporto vertės sudaro KIS paslaugų eksportas</a:t>
                      </a:r>
                    </a:p>
                  </a:txBody>
                  <a:tcPr marL="3810" marR="3810" marT="3810" marB="0">
                    <a:solidFill>
                      <a:srgbClr val="FFFFFF"/>
                    </a:solidFill>
                  </a:tcPr>
                </a:tc>
                <a:extLst>
                  <a:ext uri="{0D108BD9-81ED-4DB2-BD59-A6C34878D82A}">
                    <a16:rowId xmlns:a16="http://schemas.microsoft.com/office/drawing/2014/main" val="3383614900"/>
                  </a:ext>
                </a:extLst>
              </a:tr>
              <a:tr h="129708">
                <a:tc>
                  <a:txBody>
                    <a:bodyPr/>
                    <a:lstStyle/>
                    <a:p>
                      <a:pPr algn="l" fontAlgn="b"/>
                      <a:r>
                        <a:rPr lang="lt-LT" sz="1600" b="1" i="0" u="none" strike="noStrike" baseline="0" dirty="0" err="1">
                          <a:solidFill>
                            <a:schemeClr val="accent4"/>
                          </a:solidFill>
                          <a:effectLst/>
                          <a:latin typeface="Aptos Narrow" panose="020B0004020202020204" pitchFamily="34" charset="0"/>
                        </a:rPr>
                        <a:t>Kazakhstan</a:t>
                      </a:r>
                      <a:endParaRPr lang="lt-LT" sz="1600" b="1" i="0" u="none" strike="noStrike" baseline="0" dirty="0">
                        <a:solidFill>
                          <a:schemeClr val="accent4"/>
                        </a:solidFill>
                        <a:effectLst/>
                        <a:latin typeface="Aptos Narrow" panose="020B0004020202020204" pitchFamily="34" charset="0"/>
                      </a:endParaRPr>
                    </a:p>
                  </a:txBody>
                  <a:tcPr marL="3810" marR="3810" marT="3810" marB="0" anchor="b">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5,8</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8,8</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10,8</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58</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56</a:t>
                      </a:r>
                    </a:p>
                  </a:txBody>
                  <a:tcPr marL="3810" marR="3810" marT="3810" marB="0">
                    <a:solidFill>
                      <a:srgbClr val="FFFF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u="none" strike="noStrike" dirty="0">
                          <a:effectLst/>
                        </a:rPr>
                        <a:t>521</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178</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a:solidFill>
                          <a:srgbClr val="0A173B"/>
                        </a:solidFill>
                        <a:effectLst/>
                        <a:latin typeface="Aptos Narrow" panose="020B0004020202020204" pitchFamily="34" charset="0"/>
                      </a:endParaRPr>
                    </a:p>
                  </a:txBody>
                  <a:tcPr marL="3810" marR="3810" marT="3810" marB="0">
                    <a:solidFill>
                      <a:srgbClr val="FFFFFF"/>
                    </a:solidFill>
                  </a:tcPr>
                </a:tc>
                <a:extLst>
                  <a:ext uri="{0D108BD9-81ED-4DB2-BD59-A6C34878D82A}">
                    <a16:rowId xmlns:a16="http://schemas.microsoft.com/office/drawing/2014/main" val="3391072094"/>
                  </a:ext>
                </a:extLst>
              </a:tr>
              <a:tr h="341220">
                <a:tc>
                  <a:txBody>
                    <a:bodyPr/>
                    <a:lstStyle/>
                    <a:p>
                      <a:pPr algn="l" fontAlgn="b"/>
                      <a:r>
                        <a:rPr lang="lt-LT" sz="1600" b="1" i="0" u="none" strike="noStrike" baseline="0" dirty="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10%</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7%</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7%</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28%</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23%</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dirty="0">
                          <a:solidFill>
                            <a:srgbClr val="0A173B"/>
                          </a:solidFill>
                          <a:effectLst/>
                          <a:latin typeface="Aptos Narrow" panose="020B0004020202020204" pitchFamily="34" charset="0"/>
                        </a:rPr>
                        <a:t>Rinka </a:t>
                      </a:r>
                      <a:r>
                        <a:rPr lang="lt-LT" sz="1200" b="0" i="1" u="none" strike="noStrike" dirty="0">
                          <a:solidFill>
                            <a:srgbClr val="FF0000"/>
                          </a:solidFill>
                          <a:effectLst/>
                          <a:latin typeface="Aptos Narrow" panose="020B0004020202020204" pitchFamily="34" charset="0"/>
                        </a:rPr>
                        <a:t>mažai </a:t>
                      </a:r>
                      <a:r>
                        <a:rPr lang="lt-LT" sz="1200" b="0" i="1" u="none" strike="noStrike" dirty="0">
                          <a:solidFill>
                            <a:srgbClr val="0A173B"/>
                          </a:solidFill>
                          <a:effectLst/>
                          <a:latin typeface="Aptos Narrow" panose="020B0004020202020204" pitchFamily="34" charset="0"/>
                        </a:rPr>
                        <a:t>orientuota į HT -25% įmonių eksportuoja </a:t>
                      </a:r>
                      <a:r>
                        <a:rPr lang="lt-LT" sz="1200" b="0" i="1" u="none" strike="noStrike" dirty="0" err="1">
                          <a:solidFill>
                            <a:srgbClr val="0A173B"/>
                          </a:solidFill>
                          <a:effectLst/>
                          <a:latin typeface="Aptos Narrow" panose="020B0004020202020204" pitchFamily="34" charset="0"/>
                        </a:rPr>
                        <a:t>HT+Medium</a:t>
                      </a:r>
                      <a:r>
                        <a:rPr lang="lt-LT" sz="1200" b="0" i="1" u="none" strike="noStrike" dirty="0">
                          <a:solidFill>
                            <a:srgbClr val="0A173B"/>
                          </a:solidFill>
                          <a:effectLst/>
                          <a:latin typeface="Aptos Narrow" panose="020B0004020202020204" pitchFamily="34" charset="0"/>
                        </a:rPr>
                        <a:t> </a:t>
                      </a:r>
                      <a:r>
                        <a:rPr lang="lt-LT" sz="1200" b="0" i="1" u="none" strike="noStrike" dirty="0" err="1">
                          <a:solidFill>
                            <a:srgbClr val="0A173B"/>
                          </a:solidFill>
                          <a:effectLst/>
                          <a:latin typeface="Aptos Narrow" panose="020B0004020202020204" pitchFamily="34" charset="0"/>
                        </a:rPr>
                        <a:t>Tech</a:t>
                      </a:r>
                      <a:r>
                        <a:rPr lang="lt-LT" sz="1200" b="0" i="1" u="none" strike="noStrike" dirty="0">
                          <a:solidFill>
                            <a:srgbClr val="0A173B"/>
                          </a:solidFill>
                          <a:effectLst/>
                          <a:latin typeface="Aptos Narrow" panose="020B0004020202020204" pitchFamily="34" charset="0"/>
                        </a:rPr>
                        <a:t>, 8% eksporto vertės sudaro KIS paslaugų eksportas</a:t>
                      </a:r>
                    </a:p>
                  </a:txBody>
                  <a:tcPr marL="3810" marR="3810" marT="3810" marB="0">
                    <a:solidFill>
                      <a:srgbClr val="FFFFFF"/>
                    </a:solidFill>
                  </a:tcPr>
                </a:tc>
                <a:extLst>
                  <a:ext uri="{0D108BD9-81ED-4DB2-BD59-A6C34878D82A}">
                    <a16:rowId xmlns:a16="http://schemas.microsoft.com/office/drawing/2014/main" val="3018777756"/>
                  </a:ext>
                </a:extLst>
              </a:tr>
              <a:tr h="129708">
                <a:tc>
                  <a:txBody>
                    <a:bodyPr/>
                    <a:lstStyle/>
                    <a:p>
                      <a:pPr algn="l" fontAlgn="b"/>
                      <a:r>
                        <a:rPr lang="lt-LT" sz="1600" b="1" i="0" u="none" strike="noStrike" baseline="0" dirty="0" err="1">
                          <a:solidFill>
                            <a:srgbClr val="0A173B"/>
                          </a:solidFill>
                          <a:effectLst/>
                          <a:latin typeface="Aptos Narrow" panose="020B0004020202020204" pitchFamily="34" charset="0"/>
                        </a:rPr>
                        <a:t>Georgia</a:t>
                      </a:r>
                      <a:endParaRPr lang="lt-LT" sz="1600" b="1" i="0" u="none" strike="noStrike" baseline="0" dirty="0">
                        <a:solidFill>
                          <a:srgbClr val="0A173B"/>
                        </a:solidFill>
                        <a:effectLst/>
                        <a:latin typeface="Aptos Narrow" panose="020B0004020202020204" pitchFamily="34" charset="0"/>
                      </a:endParaRPr>
                    </a:p>
                  </a:txBody>
                  <a:tcPr marL="3810" marR="3810" marT="3810" marB="0" anchor="b">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12,4</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18,3</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10,7</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47</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47</a:t>
                      </a:r>
                    </a:p>
                  </a:txBody>
                  <a:tcPr marL="3810" marR="3810" marT="3810" marB="0">
                    <a:solidFill>
                      <a:srgbClr val="FFFF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439</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148</a:t>
                      </a:r>
                    </a:p>
                  </a:txBody>
                  <a:tcPr marL="363" marR="363" marT="363" marB="0" anchor="b">
                    <a:solidFill>
                      <a:srgbClr val="FFFFFF"/>
                    </a:solidFill>
                  </a:tcPr>
                </a:tc>
                <a:tc>
                  <a:txBody>
                    <a:bodyPr/>
                    <a:lstStyle/>
                    <a:p>
                      <a:pPr algn="l" fontAlgn="b"/>
                      <a:endParaRPr lang="lt-LT" sz="1200" b="0" i="0" u="none" strike="noStrike" dirty="0">
                        <a:solidFill>
                          <a:srgbClr val="0A173B"/>
                        </a:solidFill>
                        <a:effectLst/>
                        <a:latin typeface="Aptos Narrow" panose="020B0004020202020204" pitchFamily="34" charset="0"/>
                      </a:endParaRPr>
                    </a:p>
                  </a:txBody>
                  <a:tcPr marL="3810" marR="3810" marT="3810" marB="0">
                    <a:solidFill>
                      <a:srgbClr val="FFFFFF"/>
                    </a:solidFill>
                  </a:tcPr>
                </a:tc>
                <a:extLst>
                  <a:ext uri="{0D108BD9-81ED-4DB2-BD59-A6C34878D82A}">
                    <a16:rowId xmlns:a16="http://schemas.microsoft.com/office/drawing/2014/main" val="2008896697"/>
                  </a:ext>
                </a:extLst>
              </a:tr>
              <a:tr h="309733">
                <a:tc>
                  <a:txBody>
                    <a:bodyPr/>
                    <a:lstStyle/>
                    <a:p>
                      <a:pPr algn="l" fontAlgn="b"/>
                      <a:r>
                        <a:rPr lang="lt-LT" sz="1600" b="1" i="0" u="none" strike="noStrike" baseline="0" dirty="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56%</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42%</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30%</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49%</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44%</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dirty="0">
                          <a:solidFill>
                            <a:srgbClr val="0A173B"/>
                          </a:solidFill>
                          <a:effectLst/>
                          <a:latin typeface="Aptos Narrow" panose="020B0004020202020204" pitchFamily="34" charset="0"/>
                        </a:rPr>
                        <a:t>Rinka orientuota į HT - 47% įmonių eksportuoja </a:t>
                      </a:r>
                      <a:r>
                        <a:rPr lang="lt-LT" sz="1200" b="0" i="1" u="none" strike="noStrike" dirty="0" err="1">
                          <a:solidFill>
                            <a:srgbClr val="0A173B"/>
                          </a:solidFill>
                          <a:effectLst/>
                          <a:latin typeface="Aptos Narrow" panose="020B0004020202020204" pitchFamily="34" charset="0"/>
                        </a:rPr>
                        <a:t>HT+Medium</a:t>
                      </a:r>
                      <a:r>
                        <a:rPr lang="lt-LT" sz="1200" b="0" i="1" u="none" strike="noStrike" dirty="0">
                          <a:solidFill>
                            <a:srgbClr val="0A173B"/>
                          </a:solidFill>
                          <a:effectLst/>
                          <a:latin typeface="Aptos Narrow" panose="020B0004020202020204" pitchFamily="34" charset="0"/>
                        </a:rPr>
                        <a:t> </a:t>
                      </a:r>
                      <a:r>
                        <a:rPr lang="lt-LT" sz="1200" b="0" i="1" u="none" strike="noStrike" dirty="0" err="1">
                          <a:solidFill>
                            <a:srgbClr val="0A173B"/>
                          </a:solidFill>
                          <a:effectLst/>
                          <a:latin typeface="Aptos Narrow" panose="020B0004020202020204" pitchFamily="34" charset="0"/>
                        </a:rPr>
                        <a:t>Tech</a:t>
                      </a:r>
                      <a:r>
                        <a:rPr lang="lt-LT" sz="1200" b="0" i="1" u="none" strike="noStrike" dirty="0">
                          <a:solidFill>
                            <a:srgbClr val="0A173B"/>
                          </a:solidFill>
                          <a:effectLst/>
                          <a:latin typeface="Aptos Narrow" panose="020B0004020202020204" pitchFamily="34" charset="0"/>
                        </a:rPr>
                        <a:t>, 43% eksporto vertės sudaro KIS paslaugų eksportas</a:t>
                      </a:r>
                    </a:p>
                  </a:txBody>
                  <a:tcPr marL="3810" marR="3810" marT="3810" marB="0">
                    <a:solidFill>
                      <a:srgbClr val="FFFFFF"/>
                    </a:solidFill>
                  </a:tcPr>
                </a:tc>
                <a:extLst>
                  <a:ext uri="{0D108BD9-81ED-4DB2-BD59-A6C34878D82A}">
                    <a16:rowId xmlns:a16="http://schemas.microsoft.com/office/drawing/2014/main" val="1140213784"/>
                  </a:ext>
                </a:extLst>
              </a:tr>
              <a:tr h="129708">
                <a:tc>
                  <a:txBody>
                    <a:bodyPr/>
                    <a:lstStyle/>
                    <a:p>
                      <a:pPr algn="l" fontAlgn="b"/>
                      <a:r>
                        <a:rPr lang="lt-LT" sz="1600" b="1" i="0" u="none" strike="noStrike" baseline="0" dirty="0" err="1">
                          <a:solidFill>
                            <a:srgbClr val="0A173B"/>
                          </a:solidFill>
                          <a:effectLst/>
                          <a:latin typeface="Aptos Narrow" panose="020B0004020202020204" pitchFamily="34" charset="0"/>
                        </a:rPr>
                        <a:t>South</a:t>
                      </a:r>
                      <a:r>
                        <a:rPr lang="lt-LT" sz="1600" b="1" i="0" u="none" strike="noStrike" baseline="0" dirty="0">
                          <a:solidFill>
                            <a:srgbClr val="0A173B"/>
                          </a:solidFill>
                          <a:effectLst/>
                          <a:latin typeface="Aptos Narrow" panose="020B0004020202020204" pitchFamily="34" charset="0"/>
                        </a:rPr>
                        <a:t> </a:t>
                      </a:r>
                      <a:r>
                        <a:rPr lang="lt-LT" sz="1600" b="1" i="0" u="none" strike="noStrike" baseline="0" dirty="0" err="1">
                          <a:solidFill>
                            <a:srgbClr val="0A173B"/>
                          </a:solidFill>
                          <a:effectLst/>
                          <a:latin typeface="Aptos Narrow" panose="020B0004020202020204" pitchFamily="34" charset="0"/>
                        </a:rPr>
                        <a:t>Africa</a:t>
                      </a:r>
                      <a:endParaRPr lang="lt-LT" sz="1600" b="1" i="0" u="none" strike="noStrike" baseline="0" dirty="0">
                        <a:solidFill>
                          <a:srgbClr val="0A173B"/>
                        </a:solidFill>
                        <a:effectLst/>
                        <a:latin typeface="Aptos Narrow" panose="020B0004020202020204" pitchFamily="34" charset="0"/>
                      </a:endParaRPr>
                    </a:p>
                  </a:txBody>
                  <a:tcPr marL="3810" marR="3810" marT="3810" marB="0" anchor="b">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8,2</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8,7</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10,0</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41</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30</a:t>
                      </a:r>
                    </a:p>
                  </a:txBody>
                  <a:tcPr marL="3810" marR="3810" marT="3810" marB="0">
                    <a:solidFill>
                      <a:srgbClr val="FFFF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u="none" strike="noStrike" dirty="0">
                          <a:effectLst/>
                        </a:rPr>
                        <a:t>364</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r>
                        <a:rPr lang="lt-LT" sz="1200" u="none" strike="noStrike" dirty="0">
                          <a:effectLst/>
                        </a:rPr>
                        <a:t>110</a:t>
                      </a:r>
                      <a:endParaRPr lang="lt-LT" sz="1200" b="0" i="0"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endParaRPr lang="lt-LT" sz="1200" b="0" i="0" u="none" strike="noStrike" dirty="0">
                        <a:solidFill>
                          <a:srgbClr val="0A173B"/>
                        </a:solidFill>
                        <a:effectLst/>
                        <a:latin typeface="Aptos Narrow" panose="020B0004020202020204" pitchFamily="34" charset="0"/>
                      </a:endParaRPr>
                    </a:p>
                  </a:txBody>
                  <a:tcPr marL="3810" marR="3810" marT="3810" marB="0">
                    <a:solidFill>
                      <a:srgbClr val="FFFFFF"/>
                    </a:solidFill>
                  </a:tcPr>
                </a:tc>
                <a:extLst>
                  <a:ext uri="{0D108BD9-81ED-4DB2-BD59-A6C34878D82A}">
                    <a16:rowId xmlns:a16="http://schemas.microsoft.com/office/drawing/2014/main" val="1304037966"/>
                  </a:ext>
                </a:extLst>
              </a:tr>
              <a:tr h="281649">
                <a:tc>
                  <a:txBody>
                    <a:bodyPr/>
                    <a:lstStyle/>
                    <a:p>
                      <a:pPr algn="l" fontAlgn="b"/>
                      <a:r>
                        <a:rPr lang="lt-LT" sz="1600" b="1" i="0" u="none" strike="noStrike" baseline="0" dirty="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92%</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90%</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74%</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57%</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77%</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dirty="0">
                          <a:solidFill>
                            <a:srgbClr val="0A173B"/>
                          </a:solidFill>
                          <a:effectLst/>
                          <a:latin typeface="Aptos Narrow" panose="020B0004020202020204" pitchFamily="34" charset="0"/>
                        </a:rPr>
                        <a:t>Rinka orientuota į HT - 67% įmonių eksportuoja </a:t>
                      </a:r>
                      <a:r>
                        <a:rPr lang="lt-LT" sz="1200" b="0" i="1" u="none" strike="noStrike" dirty="0" err="1">
                          <a:solidFill>
                            <a:srgbClr val="0A173B"/>
                          </a:solidFill>
                          <a:effectLst/>
                          <a:latin typeface="Aptos Narrow" panose="020B0004020202020204" pitchFamily="34" charset="0"/>
                        </a:rPr>
                        <a:t>HT+Medium</a:t>
                      </a:r>
                      <a:r>
                        <a:rPr lang="lt-LT" sz="1200" b="0" i="1" u="none" strike="noStrike" dirty="0">
                          <a:solidFill>
                            <a:srgbClr val="0A173B"/>
                          </a:solidFill>
                          <a:effectLst/>
                          <a:latin typeface="Aptos Narrow" panose="020B0004020202020204" pitchFamily="34" charset="0"/>
                        </a:rPr>
                        <a:t> </a:t>
                      </a:r>
                      <a:r>
                        <a:rPr lang="lt-LT" sz="1200" b="0" i="1" u="none" strike="noStrike" dirty="0" err="1">
                          <a:solidFill>
                            <a:srgbClr val="0A173B"/>
                          </a:solidFill>
                          <a:effectLst/>
                          <a:latin typeface="Aptos Narrow" panose="020B0004020202020204" pitchFamily="34" charset="0"/>
                        </a:rPr>
                        <a:t>Tech</a:t>
                      </a:r>
                      <a:r>
                        <a:rPr lang="lt-LT" sz="1200" b="0" i="1" u="none" strike="noStrike" dirty="0">
                          <a:solidFill>
                            <a:srgbClr val="0A173B"/>
                          </a:solidFill>
                          <a:effectLst/>
                          <a:latin typeface="Aptos Narrow" panose="020B0004020202020204" pitchFamily="34" charset="0"/>
                        </a:rPr>
                        <a:t>, 85% eksporto vertės sudaro KIS paslaugų eksportas</a:t>
                      </a:r>
                    </a:p>
                  </a:txBody>
                  <a:tcPr marL="3810" marR="3810" marT="3810" marB="0">
                    <a:solidFill>
                      <a:srgbClr val="FFFFFF"/>
                    </a:solidFill>
                  </a:tcPr>
                </a:tc>
                <a:extLst>
                  <a:ext uri="{0D108BD9-81ED-4DB2-BD59-A6C34878D82A}">
                    <a16:rowId xmlns:a16="http://schemas.microsoft.com/office/drawing/2014/main" val="1285377388"/>
                  </a:ext>
                </a:extLst>
              </a:tr>
              <a:tr h="113451">
                <a:tc>
                  <a:txBody>
                    <a:bodyPr/>
                    <a:lstStyle/>
                    <a:p>
                      <a:pPr algn="l" fontAlgn="b"/>
                      <a:r>
                        <a:rPr lang="lt-LT" sz="1600" b="1" i="0" u="none" strike="noStrike" baseline="0" dirty="0" err="1">
                          <a:solidFill>
                            <a:srgbClr val="0A173B"/>
                          </a:solidFill>
                          <a:effectLst/>
                          <a:latin typeface="Aptos Narrow" panose="020B0004020202020204" pitchFamily="34" charset="0"/>
                        </a:rPr>
                        <a:t>Egypt</a:t>
                      </a:r>
                      <a:endParaRPr lang="lt-LT" sz="1600" b="1" i="0" u="none" strike="noStrike" baseline="0" dirty="0">
                        <a:solidFill>
                          <a:srgbClr val="0A173B"/>
                        </a:solidFill>
                        <a:effectLst/>
                        <a:latin typeface="Aptos Narrow" panose="020B0004020202020204" pitchFamily="34" charset="0"/>
                      </a:endParaRPr>
                    </a:p>
                  </a:txBody>
                  <a:tcPr marL="3810" marR="3810" marT="3810" marB="0" anchor="b">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1,9</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3,6</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8,0</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32</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26</a:t>
                      </a:r>
                    </a:p>
                  </a:txBody>
                  <a:tcPr marL="3810" marR="3810" marT="3810" marB="0">
                    <a:solidFill>
                      <a:srgbClr val="FFFF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365</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136</a:t>
                      </a:r>
                    </a:p>
                  </a:txBody>
                  <a:tcPr marL="363" marR="363" marT="363" marB="0" anchor="b">
                    <a:solidFill>
                      <a:srgbClr val="FFFFFF"/>
                    </a:solidFill>
                  </a:tcPr>
                </a:tc>
                <a:tc>
                  <a:txBody>
                    <a:bodyPr/>
                    <a:lstStyle/>
                    <a:p>
                      <a:pPr algn="l" fontAlgn="b"/>
                      <a:endParaRPr lang="lt-LT" sz="1200" b="0" i="0" u="none" strike="noStrike" dirty="0">
                        <a:solidFill>
                          <a:srgbClr val="0A173B"/>
                        </a:solidFill>
                        <a:effectLst/>
                        <a:latin typeface="Aptos Narrow" panose="020B0004020202020204" pitchFamily="34" charset="0"/>
                      </a:endParaRPr>
                    </a:p>
                  </a:txBody>
                  <a:tcPr marL="3810" marR="3810" marT="3810" marB="0">
                    <a:solidFill>
                      <a:srgbClr val="FFFFFF"/>
                    </a:solidFill>
                  </a:tcPr>
                </a:tc>
                <a:extLst>
                  <a:ext uri="{0D108BD9-81ED-4DB2-BD59-A6C34878D82A}">
                    <a16:rowId xmlns:a16="http://schemas.microsoft.com/office/drawing/2014/main" val="3039242848"/>
                  </a:ext>
                </a:extLst>
              </a:tr>
              <a:tr h="305968">
                <a:tc>
                  <a:txBody>
                    <a:bodyPr/>
                    <a:lstStyle/>
                    <a:p>
                      <a:pPr algn="l" fontAlgn="b"/>
                      <a:r>
                        <a:rPr lang="lt-LT" sz="1600" b="1" i="0" u="none" strike="noStrike" baseline="0" dirty="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78%</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80%</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61%</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64%</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67%</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dirty="0">
                          <a:solidFill>
                            <a:srgbClr val="0A173B"/>
                          </a:solidFill>
                          <a:effectLst/>
                          <a:latin typeface="Aptos Narrow" panose="020B0004020202020204" pitchFamily="34" charset="0"/>
                        </a:rPr>
                        <a:t>Rinka orientuota į HT - 65% įmonių eksportuoja </a:t>
                      </a:r>
                      <a:r>
                        <a:rPr lang="lt-LT" sz="1200" b="0" i="1" u="none" strike="noStrike" dirty="0" err="1">
                          <a:solidFill>
                            <a:srgbClr val="0A173B"/>
                          </a:solidFill>
                          <a:effectLst/>
                          <a:latin typeface="Aptos Narrow" panose="020B0004020202020204" pitchFamily="34" charset="0"/>
                        </a:rPr>
                        <a:t>HT+Medium</a:t>
                      </a:r>
                      <a:r>
                        <a:rPr lang="lt-LT" sz="1200" b="0" i="1" u="none" strike="noStrike" dirty="0">
                          <a:solidFill>
                            <a:srgbClr val="0A173B"/>
                          </a:solidFill>
                          <a:effectLst/>
                          <a:latin typeface="Aptos Narrow" panose="020B0004020202020204" pitchFamily="34" charset="0"/>
                        </a:rPr>
                        <a:t> </a:t>
                      </a:r>
                      <a:r>
                        <a:rPr lang="lt-LT" sz="1200" b="0" i="1" u="none" strike="noStrike" dirty="0" err="1">
                          <a:solidFill>
                            <a:srgbClr val="0A173B"/>
                          </a:solidFill>
                          <a:effectLst/>
                          <a:latin typeface="Aptos Narrow" panose="020B0004020202020204" pitchFamily="34" charset="0"/>
                        </a:rPr>
                        <a:t>Tech</a:t>
                      </a:r>
                      <a:r>
                        <a:rPr lang="lt-LT" sz="1200" b="0" i="1" u="none" strike="noStrike" dirty="0">
                          <a:solidFill>
                            <a:srgbClr val="0A173B"/>
                          </a:solidFill>
                          <a:effectLst/>
                          <a:latin typeface="Aptos Narrow" panose="020B0004020202020204" pitchFamily="34" charset="0"/>
                        </a:rPr>
                        <a:t>, 73% eksporto vertės sudaro KIS paslaugų eksportas</a:t>
                      </a:r>
                    </a:p>
                  </a:txBody>
                  <a:tcPr marL="3810" marR="3810" marT="3810" marB="0">
                    <a:solidFill>
                      <a:srgbClr val="FFFFFF"/>
                    </a:solidFill>
                  </a:tcPr>
                </a:tc>
                <a:extLst>
                  <a:ext uri="{0D108BD9-81ED-4DB2-BD59-A6C34878D82A}">
                    <a16:rowId xmlns:a16="http://schemas.microsoft.com/office/drawing/2014/main" val="1245367809"/>
                  </a:ext>
                </a:extLst>
              </a:tr>
              <a:tr h="129708">
                <a:tc>
                  <a:txBody>
                    <a:bodyPr/>
                    <a:lstStyle/>
                    <a:p>
                      <a:pPr algn="l" fontAlgn="b"/>
                      <a:r>
                        <a:rPr lang="lt-LT" sz="1600" b="1" i="0" u="none" strike="noStrike" baseline="0" dirty="0" err="1">
                          <a:solidFill>
                            <a:srgbClr val="0A173B"/>
                          </a:solidFill>
                          <a:effectLst/>
                          <a:latin typeface="Aptos Narrow" panose="020B0004020202020204" pitchFamily="34" charset="0"/>
                        </a:rPr>
                        <a:t>Kenya</a:t>
                      </a:r>
                      <a:endParaRPr lang="lt-LT" sz="1600" b="1" i="0" u="none" strike="noStrike" baseline="0" dirty="0">
                        <a:solidFill>
                          <a:srgbClr val="0A173B"/>
                        </a:solidFill>
                        <a:effectLst/>
                        <a:latin typeface="Aptos Narrow" panose="020B0004020202020204" pitchFamily="34" charset="0"/>
                      </a:endParaRPr>
                    </a:p>
                  </a:txBody>
                  <a:tcPr marL="3810" marR="3810" marT="3810" marB="0" anchor="b">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1,1</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6,5</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5,5</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23</a:t>
                      </a:r>
                    </a:p>
                  </a:txBody>
                  <a:tcPr marL="3810" marR="3810" marT="3810" marB="0">
                    <a:solidFill>
                      <a:srgbClr val="FFFFFF"/>
                    </a:solidFill>
                  </a:tcPr>
                </a:tc>
                <a:tc>
                  <a:txBody>
                    <a:bodyPr/>
                    <a:lstStyle/>
                    <a:p>
                      <a:pPr algn="ctr" fontAlgn="b"/>
                      <a:r>
                        <a:rPr lang="lt-LT" sz="1200" b="0" i="0" u="none" strike="noStrike">
                          <a:solidFill>
                            <a:srgbClr val="0A173B"/>
                          </a:solidFill>
                          <a:effectLst/>
                          <a:latin typeface="Aptos Narrow" panose="020B0004020202020204" pitchFamily="34" charset="0"/>
                        </a:rPr>
                        <a:t>15</a:t>
                      </a:r>
                    </a:p>
                  </a:txBody>
                  <a:tcPr marL="3810" marR="3810" marT="3810" marB="0">
                    <a:solidFill>
                      <a:srgbClr val="FFFF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364</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112</a:t>
                      </a:r>
                    </a:p>
                  </a:txBody>
                  <a:tcPr marL="363" marR="363" marT="363" marB="0" anchor="b">
                    <a:solidFill>
                      <a:srgbClr val="FFFFFF"/>
                    </a:solidFill>
                  </a:tcPr>
                </a:tc>
                <a:tc>
                  <a:txBody>
                    <a:bodyPr/>
                    <a:lstStyle/>
                    <a:p>
                      <a:pPr algn="l" fontAlgn="b"/>
                      <a:endParaRPr lang="lt-LT" sz="1200" b="0" i="0" u="none" strike="noStrike" dirty="0">
                        <a:solidFill>
                          <a:srgbClr val="0A173B"/>
                        </a:solidFill>
                        <a:effectLst/>
                        <a:latin typeface="Aptos Narrow" panose="020B0004020202020204" pitchFamily="34" charset="0"/>
                      </a:endParaRPr>
                    </a:p>
                  </a:txBody>
                  <a:tcPr marL="3810" marR="3810" marT="3810" marB="0">
                    <a:solidFill>
                      <a:srgbClr val="FFFFFF"/>
                    </a:solidFill>
                  </a:tcPr>
                </a:tc>
                <a:extLst>
                  <a:ext uri="{0D108BD9-81ED-4DB2-BD59-A6C34878D82A}">
                    <a16:rowId xmlns:a16="http://schemas.microsoft.com/office/drawing/2014/main" val="547385350"/>
                  </a:ext>
                </a:extLst>
              </a:tr>
              <a:tr h="244282">
                <a:tc>
                  <a:txBody>
                    <a:bodyPr/>
                    <a:lstStyle/>
                    <a:p>
                      <a:pPr algn="l" fontAlgn="b"/>
                      <a:r>
                        <a:rPr lang="lt-LT" sz="1600" b="1" i="0" u="none" strike="noStrike" baseline="0" dirty="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46%</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97%</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85%</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61%</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75%</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dirty="0">
                          <a:solidFill>
                            <a:srgbClr val="0A173B"/>
                          </a:solidFill>
                          <a:effectLst/>
                          <a:latin typeface="Aptos Narrow" panose="020B0004020202020204" pitchFamily="34" charset="0"/>
                        </a:rPr>
                        <a:t>Rinka orientuota į HT - 68% įmonių eksportuoja </a:t>
                      </a:r>
                      <a:r>
                        <a:rPr lang="lt-LT" sz="1200" b="0" i="1" u="none" strike="noStrike" dirty="0" err="1">
                          <a:solidFill>
                            <a:srgbClr val="0A173B"/>
                          </a:solidFill>
                          <a:effectLst/>
                          <a:latin typeface="Aptos Narrow" panose="020B0004020202020204" pitchFamily="34" charset="0"/>
                        </a:rPr>
                        <a:t>HT+Medium</a:t>
                      </a:r>
                      <a:r>
                        <a:rPr lang="lt-LT" sz="1200" b="0" i="1" u="none" strike="noStrike" dirty="0">
                          <a:solidFill>
                            <a:srgbClr val="0A173B"/>
                          </a:solidFill>
                          <a:effectLst/>
                          <a:latin typeface="Aptos Narrow" panose="020B0004020202020204" pitchFamily="34" charset="0"/>
                        </a:rPr>
                        <a:t> </a:t>
                      </a:r>
                      <a:r>
                        <a:rPr lang="lt-LT" sz="1200" b="0" i="1" u="none" strike="noStrike" dirty="0" err="1">
                          <a:solidFill>
                            <a:srgbClr val="0A173B"/>
                          </a:solidFill>
                          <a:effectLst/>
                          <a:latin typeface="Aptos Narrow" panose="020B0004020202020204" pitchFamily="34" charset="0"/>
                        </a:rPr>
                        <a:t>Tech</a:t>
                      </a:r>
                      <a:r>
                        <a:rPr lang="lt-LT" sz="1200" b="0" i="1" u="none" strike="noStrike" dirty="0">
                          <a:solidFill>
                            <a:srgbClr val="0A173B"/>
                          </a:solidFill>
                          <a:effectLst/>
                          <a:latin typeface="Aptos Narrow" panose="020B0004020202020204" pitchFamily="34" charset="0"/>
                        </a:rPr>
                        <a:t>, 76% eksporto vertės sudaro KIS paslaugų eksportas</a:t>
                      </a:r>
                    </a:p>
                  </a:txBody>
                  <a:tcPr marL="3810" marR="3810" marT="3810" marB="0">
                    <a:solidFill>
                      <a:srgbClr val="FFFFFF"/>
                    </a:solidFill>
                  </a:tcPr>
                </a:tc>
                <a:extLst>
                  <a:ext uri="{0D108BD9-81ED-4DB2-BD59-A6C34878D82A}">
                    <a16:rowId xmlns:a16="http://schemas.microsoft.com/office/drawing/2014/main" val="2514549494"/>
                  </a:ext>
                </a:extLst>
              </a:tr>
              <a:tr h="129708">
                <a:tc>
                  <a:txBody>
                    <a:bodyPr/>
                    <a:lstStyle/>
                    <a:p>
                      <a:pPr algn="l" fontAlgn="b"/>
                      <a:r>
                        <a:rPr lang="lt-LT" sz="1600" b="1" i="0" u="none" strike="noStrike" baseline="0" dirty="0" err="1">
                          <a:solidFill>
                            <a:schemeClr val="accent4"/>
                          </a:solidFill>
                          <a:effectLst/>
                          <a:latin typeface="Aptos Narrow" panose="020B0004020202020204" pitchFamily="34" charset="0"/>
                        </a:rPr>
                        <a:t>Azerbaijan</a:t>
                      </a:r>
                      <a:endParaRPr lang="lt-LT" sz="1600" b="1" i="0" u="none" strike="noStrike" baseline="0" dirty="0">
                        <a:solidFill>
                          <a:schemeClr val="accent4"/>
                        </a:solidFill>
                        <a:effectLst/>
                        <a:latin typeface="Aptos Narrow" panose="020B0004020202020204" pitchFamily="34" charset="0"/>
                      </a:endParaRPr>
                    </a:p>
                  </a:txBody>
                  <a:tcPr marL="3810" marR="3810" marT="3810" marB="0" anchor="b">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1,0</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1,6</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5,3</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34</a:t>
                      </a:r>
                    </a:p>
                  </a:txBody>
                  <a:tcPr marL="3810" marR="3810" marT="3810" marB="0">
                    <a:solidFill>
                      <a:srgbClr val="FFFFFF"/>
                    </a:solidFill>
                  </a:tcPr>
                </a:tc>
                <a:tc>
                  <a:txBody>
                    <a:bodyPr/>
                    <a:lstStyle/>
                    <a:p>
                      <a:pPr algn="ctr" fontAlgn="b"/>
                      <a:r>
                        <a:rPr lang="lt-LT" sz="1200" b="0" i="0" u="none" strike="noStrike" dirty="0">
                          <a:solidFill>
                            <a:srgbClr val="0A173B"/>
                          </a:solidFill>
                          <a:effectLst/>
                          <a:latin typeface="Aptos Narrow" panose="020B0004020202020204" pitchFamily="34" charset="0"/>
                        </a:rPr>
                        <a:t>20</a:t>
                      </a:r>
                    </a:p>
                  </a:txBody>
                  <a:tcPr marL="3810" marR="3810" marT="3810" marB="0">
                    <a:solidFill>
                      <a:srgbClr val="FFFF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lt-LT" sz="1200" b="0" i="0" u="none" strike="noStrike" dirty="0">
                          <a:solidFill>
                            <a:srgbClr val="000000"/>
                          </a:solidFill>
                          <a:effectLst/>
                          <a:latin typeface="Aptos Narrow" panose="020B0004020202020204" pitchFamily="34" charset="0"/>
                        </a:rPr>
                        <a:t>n/a</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565</a:t>
                      </a:r>
                    </a:p>
                  </a:txBody>
                  <a:tcPr marL="363" marR="363" marT="363" marB="0" anchor="b">
                    <a:solidFill>
                      <a:srgbClr val="FFFFFF"/>
                    </a:solidFill>
                  </a:tcPr>
                </a:tc>
                <a:tc>
                  <a:txBody>
                    <a:bodyPr/>
                    <a:lstStyle/>
                    <a:p>
                      <a:pPr algn="ctr" fontAlgn="b"/>
                      <a:r>
                        <a:rPr lang="lt-LT" sz="1200" b="0" i="0" u="none" strike="noStrike" dirty="0">
                          <a:solidFill>
                            <a:srgbClr val="000000"/>
                          </a:solidFill>
                          <a:effectLst/>
                          <a:latin typeface="Aptos Narrow" panose="020B0004020202020204" pitchFamily="34" charset="0"/>
                        </a:rPr>
                        <a:t>202</a:t>
                      </a:r>
                    </a:p>
                  </a:txBody>
                  <a:tcPr marL="363" marR="363" marT="363" marB="0" anchor="b">
                    <a:solidFill>
                      <a:srgbClr val="FFFFFF"/>
                    </a:solidFill>
                  </a:tcPr>
                </a:tc>
                <a:tc>
                  <a:txBody>
                    <a:bodyPr/>
                    <a:lstStyle/>
                    <a:p>
                      <a:pPr algn="l" fontAlgn="b"/>
                      <a:endParaRPr lang="lt-LT" sz="1200" b="0" i="0" u="none" strike="noStrike" dirty="0">
                        <a:solidFill>
                          <a:srgbClr val="0A173B"/>
                        </a:solidFill>
                        <a:effectLst/>
                        <a:latin typeface="Aptos Narrow" panose="020B0004020202020204" pitchFamily="34" charset="0"/>
                      </a:endParaRPr>
                    </a:p>
                  </a:txBody>
                  <a:tcPr marL="3810" marR="3810" marT="3810" marB="0">
                    <a:solidFill>
                      <a:srgbClr val="FFFFFF"/>
                    </a:solidFill>
                  </a:tcPr>
                </a:tc>
                <a:extLst>
                  <a:ext uri="{0D108BD9-81ED-4DB2-BD59-A6C34878D82A}">
                    <a16:rowId xmlns:a16="http://schemas.microsoft.com/office/drawing/2014/main" val="4227419487"/>
                  </a:ext>
                </a:extLst>
              </a:tr>
              <a:tr h="615656">
                <a:tc>
                  <a:txBody>
                    <a:bodyPr/>
                    <a:lstStyle/>
                    <a:p>
                      <a:pPr algn="l" fontAlgn="b"/>
                      <a:r>
                        <a:rPr lang="lt-LT" sz="1800" b="1" i="0" u="none" strike="noStrike" baseline="0" dirty="0">
                          <a:solidFill>
                            <a:srgbClr val="0A173B"/>
                          </a:solidFill>
                          <a:effectLst/>
                          <a:latin typeface="Aptos Narrow" panose="020B0004020202020204" pitchFamily="34" charset="0"/>
                        </a:rPr>
                        <a:t> </a:t>
                      </a:r>
                    </a:p>
                  </a:txBody>
                  <a:tcPr marL="3810" marR="3810" marT="3810" marB="0" anchor="b">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17%</a:t>
                      </a:r>
                    </a:p>
                  </a:txBody>
                  <a:tcPr marL="3810" marR="3810" marT="3810" marB="0">
                    <a:solidFill>
                      <a:srgbClr val="FFFFFF"/>
                    </a:solidFill>
                  </a:tcPr>
                </a:tc>
                <a:tc>
                  <a:txBody>
                    <a:bodyPr/>
                    <a:lstStyle/>
                    <a:p>
                      <a:pPr algn="ctr" fontAlgn="b"/>
                      <a:r>
                        <a:rPr lang="lt-LT" sz="1200" b="0" i="1" u="none" strike="noStrike">
                          <a:solidFill>
                            <a:srgbClr val="34DF55"/>
                          </a:solidFill>
                          <a:effectLst/>
                          <a:latin typeface="Aptos Narrow" panose="020B0004020202020204" pitchFamily="34" charset="0"/>
                        </a:rPr>
                        <a:t>8%</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18%</a:t>
                      </a:r>
                    </a:p>
                  </a:txBody>
                  <a:tcPr marL="3810" marR="3810" marT="3810" marB="0">
                    <a:solidFill>
                      <a:srgbClr val="FFFFFF"/>
                    </a:solidFill>
                  </a:tcPr>
                </a:tc>
                <a:tc>
                  <a:txBody>
                    <a:bodyPr/>
                    <a:lstStyle/>
                    <a:p>
                      <a:pPr algn="ctr" fontAlgn="b"/>
                      <a:r>
                        <a:rPr lang="lt-LT" sz="1200" b="0" i="1" u="none" strike="noStrike">
                          <a:solidFill>
                            <a:srgbClr val="34DF55"/>
                          </a:solidFill>
                          <a:effectLst/>
                          <a:latin typeface="Aptos Narrow" panose="020B0004020202020204" pitchFamily="34" charset="0"/>
                        </a:rPr>
                        <a:t>54%</a:t>
                      </a:r>
                    </a:p>
                  </a:txBody>
                  <a:tcPr marL="3810" marR="3810" marT="3810" marB="0">
                    <a:solidFill>
                      <a:srgbClr val="FFFFFF"/>
                    </a:solidFill>
                  </a:tcPr>
                </a:tc>
                <a:tc>
                  <a:txBody>
                    <a:bodyPr/>
                    <a:lstStyle/>
                    <a:p>
                      <a:pPr algn="ctr" fontAlgn="b"/>
                      <a:r>
                        <a:rPr lang="lt-LT" sz="1200" b="0" i="1" u="none" strike="noStrike" dirty="0">
                          <a:solidFill>
                            <a:srgbClr val="34DF55"/>
                          </a:solidFill>
                          <a:effectLst/>
                          <a:latin typeface="Aptos Narrow" panose="020B0004020202020204" pitchFamily="34" charset="0"/>
                        </a:rPr>
                        <a:t>45%</a:t>
                      </a:r>
                    </a:p>
                  </a:txBody>
                  <a:tcPr marL="3810" marR="3810" marT="3810" marB="0">
                    <a:solidFill>
                      <a:srgbClr val="FFFFFF"/>
                    </a:solidFill>
                  </a:tcPr>
                </a:tc>
                <a:tc>
                  <a:txBody>
                    <a:bodyPr/>
                    <a:lstStyle/>
                    <a:p>
                      <a:pPr algn="ctr" fontAlgn="b"/>
                      <a:endParaRPr lang="lt-LT" sz="1200" b="0" i="1" u="none" strike="noStrike" dirty="0">
                        <a:solidFill>
                          <a:srgbClr val="34DF55"/>
                        </a:solidFill>
                        <a:effectLst/>
                        <a:latin typeface="Aptos Narrow" panose="020B0004020202020204" pitchFamily="34" charset="0"/>
                      </a:endParaRPr>
                    </a:p>
                  </a:txBody>
                  <a:tcPr marL="363" marR="363" marT="363" marB="0">
                    <a:solidFill>
                      <a:srgbClr val="FFFFFF"/>
                    </a:solidFill>
                  </a:tcPr>
                </a:tc>
                <a:tc>
                  <a:txBody>
                    <a:bodyPr/>
                    <a:lstStyle/>
                    <a:p>
                      <a:pPr algn="ctr" fontAlgn="b"/>
                      <a:endParaRPr lang="lt-LT" sz="1200" b="0" i="1" u="none" strike="noStrike">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ctr" fontAlgn="b"/>
                      <a:endParaRPr lang="lt-LT" sz="1200" b="0" i="1" u="none" strike="noStrike" dirty="0">
                        <a:solidFill>
                          <a:srgbClr val="000000"/>
                        </a:solidFill>
                        <a:effectLst/>
                        <a:latin typeface="Aptos Narrow" panose="020B0004020202020204" pitchFamily="34" charset="0"/>
                      </a:endParaRPr>
                    </a:p>
                  </a:txBody>
                  <a:tcPr marL="363" marR="363" marT="363" marB="0" anchor="b">
                    <a:solidFill>
                      <a:srgbClr val="FFFFFF"/>
                    </a:solidFill>
                  </a:tcPr>
                </a:tc>
                <a:tc>
                  <a:txBody>
                    <a:bodyPr/>
                    <a:lstStyle/>
                    <a:p>
                      <a:pPr algn="l" fontAlgn="b"/>
                      <a:r>
                        <a:rPr lang="lt-LT" sz="1200" b="0" i="1" u="none" strike="noStrike" dirty="0">
                          <a:solidFill>
                            <a:srgbClr val="0A173B"/>
                          </a:solidFill>
                          <a:effectLst/>
                          <a:latin typeface="Aptos Narrow" panose="020B0004020202020204" pitchFamily="34" charset="0"/>
                        </a:rPr>
                        <a:t>Rinka </a:t>
                      </a:r>
                      <a:r>
                        <a:rPr lang="lt-LT" sz="1200" b="0" i="1" u="none" strike="noStrike" dirty="0">
                          <a:solidFill>
                            <a:srgbClr val="FF0000"/>
                          </a:solidFill>
                          <a:effectLst/>
                          <a:latin typeface="Aptos Narrow" panose="020B0004020202020204" pitchFamily="34" charset="0"/>
                        </a:rPr>
                        <a:t>mažai</a:t>
                      </a:r>
                      <a:r>
                        <a:rPr lang="lt-LT" sz="1200" b="0" i="1" u="none" strike="noStrike" dirty="0">
                          <a:solidFill>
                            <a:srgbClr val="0A173B"/>
                          </a:solidFill>
                          <a:effectLst/>
                          <a:latin typeface="Aptos Narrow" panose="020B0004020202020204" pitchFamily="34" charset="0"/>
                        </a:rPr>
                        <a:t> orientuota į HT -50% įmonių eksportuoja </a:t>
                      </a:r>
                      <a:r>
                        <a:rPr lang="lt-LT" sz="1200" b="0" i="1" u="none" strike="noStrike" dirty="0" err="1">
                          <a:solidFill>
                            <a:srgbClr val="0A173B"/>
                          </a:solidFill>
                          <a:effectLst/>
                          <a:latin typeface="Aptos Narrow" panose="020B0004020202020204" pitchFamily="34" charset="0"/>
                        </a:rPr>
                        <a:t>HT+Medium</a:t>
                      </a:r>
                      <a:r>
                        <a:rPr lang="lt-LT" sz="1200" b="0" i="1" u="none" strike="noStrike" dirty="0">
                          <a:solidFill>
                            <a:srgbClr val="0A173B"/>
                          </a:solidFill>
                          <a:effectLst/>
                          <a:latin typeface="Aptos Narrow" panose="020B0004020202020204" pitchFamily="34" charset="0"/>
                        </a:rPr>
                        <a:t> </a:t>
                      </a:r>
                      <a:r>
                        <a:rPr lang="lt-LT" sz="1200" b="0" i="1" u="none" strike="noStrike" dirty="0" err="1">
                          <a:solidFill>
                            <a:srgbClr val="0A173B"/>
                          </a:solidFill>
                          <a:effectLst/>
                          <a:latin typeface="Aptos Narrow" panose="020B0004020202020204" pitchFamily="34" charset="0"/>
                        </a:rPr>
                        <a:t>Tech</a:t>
                      </a:r>
                      <a:r>
                        <a:rPr lang="lt-LT" sz="1200" b="0" i="1" u="none" strike="noStrike" dirty="0">
                          <a:solidFill>
                            <a:srgbClr val="0A173B"/>
                          </a:solidFill>
                          <a:effectLst/>
                          <a:latin typeface="Aptos Narrow" panose="020B0004020202020204" pitchFamily="34" charset="0"/>
                        </a:rPr>
                        <a:t>, 15% eksporto vertės sudaro KIS paslaugų eksportas</a:t>
                      </a:r>
                    </a:p>
                  </a:txBody>
                  <a:tcPr marL="3810" marR="3810" marT="3810" marB="0">
                    <a:solidFill>
                      <a:srgbClr val="FFFFFF"/>
                    </a:solidFill>
                  </a:tcPr>
                </a:tc>
                <a:extLst>
                  <a:ext uri="{0D108BD9-81ED-4DB2-BD59-A6C34878D82A}">
                    <a16:rowId xmlns:a16="http://schemas.microsoft.com/office/drawing/2014/main" val="2770120382"/>
                  </a:ext>
                </a:extLst>
              </a:tr>
            </a:tbl>
          </a:graphicData>
        </a:graphic>
      </p:graphicFrame>
    </p:spTree>
    <p:extLst>
      <p:ext uri="{BB962C8B-B14F-4D97-AF65-F5344CB8AC3E}">
        <p14:creationId xmlns:p14="http://schemas.microsoft.com/office/powerpoint/2010/main" val="1943350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7902-1861-88B9-B449-AE14FD4A0E9A}"/>
              </a:ext>
            </a:extLst>
          </p:cNvPr>
          <p:cNvSpPr>
            <a:spLocks noGrp="1"/>
          </p:cNvSpPr>
          <p:nvPr>
            <p:ph type="title"/>
          </p:nvPr>
        </p:nvSpPr>
        <p:spPr/>
        <p:txBody>
          <a:bodyPr/>
          <a:lstStyle/>
          <a:p>
            <a:r>
              <a:rPr lang="lt-LT" dirty="0"/>
              <a:t>Vokietija. Suomija. Estija</a:t>
            </a:r>
          </a:p>
        </p:txBody>
      </p:sp>
      <p:sp>
        <p:nvSpPr>
          <p:cNvPr id="5" name="Text Placeholder 4">
            <a:extLst>
              <a:ext uri="{FF2B5EF4-FFF2-40B4-BE49-F238E27FC236}">
                <a16:creationId xmlns:a16="http://schemas.microsoft.com/office/drawing/2014/main" id="{5E4E9615-6EDB-436F-06FE-F4E817A75E9B}"/>
              </a:ext>
            </a:extLst>
          </p:cNvPr>
          <p:cNvSpPr>
            <a:spLocks noGrp="1"/>
          </p:cNvSpPr>
          <p:nvPr>
            <p:ph type="body" sz="quarter" idx="38"/>
          </p:nvPr>
        </p:nvSpPr>
        <p:spPr/>
        <p:txBody>
          <a:bodyPr/>
          <a:lstStyle/>
          <a:p>
            <a:r>
              <a:rPr lang="lt-LT" dirty="0"/>
              <a:t>Vystomasis bendradarbiavimas</a:t>
            </a:r>
          </a:p>
        </p:txBody>
      </p:sp>
      <p:sp>
        <p:nvSpPr>
          <p:cNvPr id="6" name="Text Placeholder 5">
            <a:extLst>
              <a:ext uri="{FF2B5EF4-FFF2-40B4-BE49-F238E27FC236}">
                <a16:creationId xmlns:a16="http://schemas.microsoft.com/office/drawing/2014/main" id="{4383DBD1-A6A2-AE2F-34D4-F3CE57873737}"/>
              </a:ext>
            </a:extLst>
          </p:cNvPr>
          <p:cNvSpPr>
            <a:spLocks noGrp="1"/>
          </p:cNvSpPr>
          <p:nvPr>
            <p:ph type="body" sz="quarter" idx="39"/>
          </p:nvPr>
        </p:nvSpPr>
        <p:spPr/>
        <p:txBody>
          <a:bodyPr/>
          <a:lstStyle/>
          <a:p>
            <a:r>
              <a:rPr lang="lt-LT" dirty="0"/>
              <a:t>Užsienio šalių praktikos</a:t>
            </a:r>
          </a:p>
        </p:txBody>
      </p:sp>
      <p:pic>
        <p:nvPicPr>
          <p:cNvPr id="7" name="Picture 2" descr="Flag Of Germany Free Stock Photo - Public Domain Pictures">
            <a:extLst>
              <a:ext uri="{FF2B5EF4-FFF2-40B4-BE49-F238E27FC236}">
                <a16:creationId xmlns:a16="http://schemas.microsoft.com/office/drawing/2014/main" id="{13E4B9A9-6A02-912A-1C10-E5993D7621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892" y="6626715"/>
            <a:ext cx="869864" cy="605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stonia Flag | American Flags Express">
            <a:extLst>
              <a:ext uri="{FF2B5EF4-FFF2-40B4-BE49-F238E27FC236}">
                <a16:creationId xmlns:a16="http://schemas.microsoft.com/office/drawing/2014/main" id="{F200DAAC-EFB2-6B78-D2A6-09B24DC1A6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81100" y="6706015"/>
            <a:ext cx="823157" cy="82315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99ED43F-4563-8D05-E94F-412E146ADF7B}"/>
              </a:ext>
            </a:extLst>
          </p:cNvPr>
          <p:cNvGrpSpPr/>
          <p:nvPr/>
        </p:nvGrpSpPr>
        <p:grpSpPr>
          <a:xfrm>
            <a:off x="1989956" y="5066283"/>
            <a:ext cx="11953451" cy="2186310"/>
            <a:chOff x="1700672" y="2031618"/>
            <a:chExt cx="11953451" cy="2186310"/>
          </a:xfrm>
        </p:grpSpPr>
        <p:cxnSp>
          <p:nvCxnSpPr>
            <p:cNvPr id="10" name="Straight Connector 9">
              <a:extLst>
                <a:ext uri="{FF2B5EF4-FFF2-40B4-BE49-F238E27FC236}">
                  <a16:creationId xmlns:a16="http://schemas.microsoft.com/office/drawing/2014/main" id="{017CD34B-599A-F4B8-942B-F992E5435B35}"/>
                </a:ext>
              </a:extLst>
            </p:cNvPr>
            <p:cNvCxnSpPr>
              <a:cxnSpLocks/>
            </p:cNvCxnSpPr>
            <p:nvPr/>
          </p:nvCxnSpPr>
          <p:spPr>
            <a:xfrm>
              <a:off x="1700672" y="3104148"/>
              <a:ext cx="11953451" cy="20625"/>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2F4FCC3-DF15-2BFE-8A83-BC3383224FE2}"/>
                </a:ext>
              </a:extLst>
            </p:cNvPr>
            <p:cNvCxnSpPr>
              <a:cxnSpLocks/>
            </p:cNvCxnSpPr>
            <p:nvPr/>
          </p:nvCxnSpPr>
          <p:spPr>
            <a:xfrm>
              <a:off x="3104147" y="3124773"/>
              <a:ext cx="0" cy="1093155"/>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07325F84-417B-1062-14A7-6FE0954D2AAF}"/>
                </a:ext>
              </a:extLst>
            </p:cNvPr>
            <p:cNvCxnSpPr>
              <a:cxnSpLocks/>
            </p:cNvCxnSpPr>
            <p:nvPr/>
          </p:nvCxnSpPr>
          <p:spPr>
            <a:xfrm>
              <a:off x="5329416" y="2031618"/>
              <a:ext cx="0" cy="1093155"/>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AAB4C14E-D63D-90B6-A722-696096C3C89A}"/>
                </a:ext>
              </a:extLst>
            </p:cNvPr>
            <p:cNvCxnSpPr>
              <a:cxnSpLocks/>
            </p:cNvCxnSpPr>
            <p:nvPr/>
          </p:nvCxnSpPr>
          <p:spPr>
            <a:xfrm>
              <a:off x="11506773" y="3104148"/>
              <a:ext cx="0" cy="1093155"/>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
        <p:nvSpPr>
          <p:cNvPr id="14" name="TextBox 13">
            <a:extLst>
              <a:ext uri="{FF2B5EF4-FFF2-40B4-BE49-F238E27FC236}">
                <a16:creationId xmlns:a16="http://schemas.microsoft.com/office/drawing/2014/main" id="{1DD285F9-4C74-0D23-BB5D-FD562248E44C}"/>
              </a:ext>
            </a:extLst>
          </p:cNvPr>
          <p:cNvSpPr txBox="1"/>
          <p:nvPr/>
        </p:nvSpPr>
        <p:spPr>
          <a:xfrm>
            <a:off x="3393431" y="6543611"/>
            <a:ext cx="2196623"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92500" lnSpcReduction="20000"/>
          </a:bodyPr>
          <a:lstStyle/>
          <a:p>
            <a:pPr marL="0" marR="0" indent="0" algn="l" defTabSz="457200" rtl="0" fontAlgn="auto" latinLnBrk="0" hangingPunct="0">
              <a:lnSpc>
                <a:spcPct val="100000"/>
              </a:lnSpc>
              <a:spcBef>
                <a:spcPts val="0"/>
              </a:spcBef>
              <a:spcAft>
                <a:spcPts val="0"/>
              </a:spcAft>
              <a:buClrTx/>
              <a:buSzTx/>
              <a:buFontTx/>
              <a:buNone/>
              <a:tabLst/>
            </a:pPr>
            <a:r>
              <a:rPr kumimoji="0" lang="lt-LT" sz="6600" b="1" i="0" u="none" strike="noStrike" cap="none" spc="0" normalizeH="0" baseline="0" dirty="0">
                <a:ln>
                  <a:noFill/>
                </a:ln>
                <a:solidFill>
                  <a:schemeClr val="bg2">
                    <a:lumMod val="20000"/>
                    <a:lumOff val="80000"/>
                  </a:schemeClr>
                </a:solidFill>
                <a:effectLst/>
                <a:uFillTx/>
                <a:latin typeface="+mn-lt"/>
                <a:ea typeface="+mn-ea"/>
                <a:cs typeface="+mn-cs"/>
                <a:sym typeface="Helvetica"/>
              </a:rPr>
              <a:t>1950</a:t>
            </a:r>
          </a:p>
        </p:txBody>
      </p:sp>
      <p:sp>
        <p:nvSpPr>
          <p:cNvPr id="15" name="TextBox 14">
            <a:extLst>
              <a:ext uri="{FF2B5EF4-FFF2-40B4-BE49-F238E27FC236}">
                <a16:creationId xmlns:a16="http://schemas.microsoft.com/office/drawing/2014/main" id="{9C8761EE-0D71-FEC5-E18B-6B01CEEF499B}"/>
              </a:ext>
            </a:extLst>
          </p:cNvPr>
          <p:cNvSpPr txBox="1"/>
          <p:nvPr/>
        </p:nvSpPr>
        <p:spPr>
          <a:xfrm>
            <a:off x="5746926" y="4840240"/>
            <a:ext cx="2196623"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92500" lnSpcReduction="20000"/>
          </a:bodyPr>
          <a:lstStyle/>
          <a:p>
            <a:pPr marL="0" marR="0" indent="0" algn="l" defTabSz="457200" rtl="0" fontAlgn="auto" latinLnBrk="0" hangingPunct="0">
              <a:lnSpc>
                <a:spcPct val="100000"/>
              </a:lnSpc>
              <a:spcBef>
                <a:spcPts val="0"/>
              </a:spcBef>
              <a:spcAft>
                <a:spcPts val="0"/>
              </a:spcAft>
              <a:buClrTx/>
              <a:buSzTx/>
              <a:buFontTx/>
              <a:buNone/>
              <a:tabLst/>
            </a:pPr>
            <a:r>
              <a:rPr kumimoji="0" lang="lt-LT" sz="6600" b="1" i="0" u="none" strike="noStrike" cap="none" spc="0" normalizeH="0" baseline="0" dirty="0">
                <a:ln>
                  <a:noFill/>
                </a:ln>
                <a:solidFill>
                  <a:schemeClr val="bg2">
                    <a:lumMod val="20000"/>
                    <a:lumOff val="80000"/>
                  </a:schemeClr>
                </a:solidFill>
                <a:effectLst/>
                <a:uFillTx/>
                <a:latin typeface="+mn-lt"/>
                <a:ea typeface="+mn-ea"/>
                <a:cs typeface="+mn-cs"/>
                <a:sym typeface="Helvetica"/>
              </a:rPr>
              <a:t>1960</a:t>
            </a:r>
          </a:p>
        </p:txBody>
      </p:sp>
      <p:sp>
        <p:nvSpPr>
          <p:cNvPr id="16" name="TextBox 15">
            <a:extLst>
              <a:ext uri="{FF2B5EF4-FFF2-40B4-BE49-F238E27FC236}">
                <a16:creationId xmlns:a16="http://schemas.microsoft.com/office/drawing/2014/main" id="{BA2D0034-A0F9-61A2-089D-45F1FE671B74}"/>
              </a:ext>
            </a:extLst>
          </p:cNvPr>
          <p:cNvSpPr txBox="1"/>
          <p:nvPr/>
        </p:nvSpPr>
        <p:spPr>
          <a:xfrm>
            <a:off x="11767410" y="6657471"/>
            <a:ext cx="2196623"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92500" lnSpcReduction="20000"/>
          </a:bodyPr>
          <a:lstStyle/>
          <a:p>
            <a:pPr marL="0" marR="0" indent="0" algn="l" defTabSz="457200" rtl="0" fontAlgn="auto" latinLnBrk="0" hangingPunct="0">
              <a:lnSpc>
                <a:spcPct val="100000"/>
              </a:lnSpc>
              <a:spcBef>
                <a:spcPts val="0"/>
              </a:spcBef>
              <a:spcAft>
                <a:spcPts val="0"/>
              </a:spcAft>
              <a:buClrTx/>
              <a:buSzTx/>
              <a:buFontTx/>
              <a:buNone/>
              <a:tabLst/>
            </a:pPr>
            <a:r>
              <a:rPr kumimoji="0" lang="lt-LT" sz="6600" b="1" i="0" u="none" strike="noStrike" cap="none" spc="0" normalizeH="0" baseline="0" dirty="0">
                <a:ln>
                  <a:noFill/>
                </a:ln>
                <a:solidFill>
                  <a:schemeClr val="bg2">
                    <a:lumMod val="20000"/>
                    <a:lumOff val="80000"/>
                  </a:schemeClr>
                </a:solidFill>
                <a:effectLst/>
                <a:uFillTx/>
                <a:latin typeface="+mn-lt"/>
                <a:ea typeface="+mn-ea"/>
                <a:cs typeface="+mn-cs"/>
                <a:sym typeface="Helvetica"/>
              </a:rPr>
              <a:t>2021</a:t>
            </a:r>
          </a:p>
        </p:txBody>
      </p:sp>
      <p:sp>
        <p:nvSpPr>
          <p:cNvPr id="17" name="TextBox 16">
            <a:extLst>
              <a:ext uri="{FF2B5EF4-FFF2-40B4-BE49-F238E27FC236}">
                <a16:creationId xmlns:a16="http://schemas.microsoft.com/office/drawing/2014/main" id="{8CCED4D9-E8A1-2FE8-4BD6-5C84F20B1AAB}"/>
              </a:ext>
            </a:extLst>
          </p:cNvPr>
          <p:cNvSpPr txBox="1"/>
          <p:nvPr/>
        </p:nvSpPr>
        <p:spPr>
          <a:xfrm>
            <a:off x="3393431" y="7470151"/>
            <a:ext cx="5800969"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1200"/>
            </a:pPr>
            <a:r>
              <a:rPr lang="lt-LT" sz="1600" b="1" dirty="0">
                <a:latin typeface="Verdana" panose="020B0604030504040204" pitchFamily="34" charset="0"/>
                <a:ea typeface="Verdana" panose="020B0604030504040204" pitchFamily="34" charset="0"/>
              </a:rPr>
              <a:t>VOKIETIJA</a:t>
            </a:r>
            <a:br>
              <a:rPr lang="lt-LT" sz="1600" dirty="0">
                <a:latin typeface="Verdana" panose="020B0604030504040204" pitchFamily="34" charset="0"/>
                <a:ea typeface="Verdana" panose="020B0604030504040204" pitchFamily="34" charset="0"/>
              </a:rPr>
            </a:br>
            <a:r>
              <a:rPr lang="lt-LT" sz="1600" dirty="0">
                <a:latin typeface="Verdana" panose="020B0604030504040204" pitchFamily="34" charset="0"/>
                <a:ea typeface="Verdana" panose="020B0604030504040204" pitchFamily="34" charset="0"/>
              </a:rPr>
              <a:t>Šiandien: Antra pagal dydį donorė pasaulyje, teikianti paramą 65 partnerių šalims.</a:t>
            </a:r>
          </a:p>
          <a:p>
            <a:pPr>
              <a:defRPr sz="1200"/>
            </a:pPr>
            <a:r>
              <a:rPr lang="lt-LT" sz="1600" dirty="0">
                <a:latin typeface="Verdana" panose="020B0604030504040204" pitchFamily="34" charset="0"/>
                <a:ea typeface="Verdana" panose="020B0604030504040204" pitchFamily="34" charset="0"/>
              </a:rPr>
              <a:t>Pasiekimai: Sėkmingos </a:t>
            </a:r>
            <a:r>
              <a:rPr lang="lt-LT" sz="1600" b="1" dirty="0">
                <a:latin typeface="Verdana" panose="020B0604030504040204" pitchFamily="34" charset="0"/>
                <a:ea typeface="Verdana" panose="020B0604030504040204" pitchFamily="34" charset="0"/>
              </a:rPr>
              <a:t>iniciatyvos klimato apsaugos, infrastruktūros ir socialinės apsaugos</a:t>
            </a:r>
            <a:r>
              <a:rPr lang="lt-LT" sz="1600" dirty="0">
                <a:latin typeface="Verdana" panose="020B0604030504040204" pitchFamily="34" charset="0"/>
                <a:ea typeface="Verdana" panose="020B0604030504040204" pitchFamily="34" charset="0"/>
              </a:rPr>
              <a:t> srityse.</a:t>
            </a:r>
          </a:p>
          <a:p>
            <a:pPr>
              <a:defRPr sz="1200"/>
            </a:pPr>
            <a:endParaRPr lang="lt-LT" sz="1600" dirty="0">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DCD00062-DB36-A5FF-BFA1-14CDCF6B3EB3}"/>
              </a:ext>
            </a:extLst>
          </p:cNvPr>
          <p:cNvSpPr txBox="1"/>
          <p:nvPr/>
        </p:nvSpPr>
        <p:spPr>
          <a:xfrm>
            <a:off x="8913764" y="4714787"/>
            <a:ext cx="586424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1200"/>
            </a:pPr>
            <a:r>
              <a:rPr lang="lt-LT" sz="1600" b="1" dirty="0">
                <a:latin typeface="Verdana" panose="020B0604030504040204" pitchFamily="34" charset="0"/>
                <a:ea typeface="Verdana" panose="020B0604030504040204" pitchFamily="34" charset="0"/>
              </a:rPr>
              <a:t>SUOMIJA</a:t>
            </a:r>
            <a:br>
              <a:rPr lang="lt-LT" sz="1600" dirty="0">
                <a:latin typeface="Verdana" panose="020B0604030504040204" pitchFamily="34" charset="0"/>
                <a:ea typeface="Verdana" panose="020B0604030504040204" pitchFamily="34" charset="0"/>
              </a:rPr>
            </a:br>
            <a:r>
              <a:rPr lang="lt-LT" sz="1600" dirty="0">
                <a:latin typeface="Verdana" panose="020B0604030504040204" pitchFamily="34" charset="0"/>
                <a:ea typeface="Verdana" panose="020B0604030504040204" pitchFamily="34" charset="0"/>
              </a:rPr>
              <a:t>Šiandien: Skiria ypatingą dėmesį </a:t>
            </a:r>
            <a:r>
              <a:rPr lang="lt-LT" sz="1600" b="1" dirty="0">
                <a:latin typeface="Verdana" panose="020B0604030504040204" pitchFamily="34" charset="0"/>
                <a:ea typeface="Verdana" panose="020B0604030504040204" pitchFamily="34" charset="0"/>
              </a:rPr>
              <a:t>žmogaus teisėms, lyčių lygybei ir tvariam vystymuisi</a:t>
            </a:r>
            <a:r>
              <a:rPr lang="lt-LT" sz="1600" dirty="0">
                <a:latin typeface="Verdana" panose="020B0604030504040204" pitchFamily="34" charset="0"/>
                <a:ea typeface="Verdana" panose="020B0604030504040204" pitchFamily="34" charset="0"/>
              </a:rPr>
              <a:t>.</a:t>
            </a:r>
          </a:p>
          <a:p>
            <a:pPr>
              <a:defRPr sz="1200"/>
            </a:pPr>
            <a:r>
              <a:rPr lang="lt-LT" sz="1600" dirty="0">
                <a:latin typeface="Verdana" panose="020B0604030504040204" pitchFamily="34" charset="0"/>
                <a:ea typeface="Verdana" panose="020B0604030504040204" pitchFamily="34" charset="0"/>
              </a:rPr>
              <a:t>Pasiekimai: Inovatyvus požiūris į vystomąjį bendradarbiavimą, įtraukiant privatų sektorių.</a:t>
            </a:r>
          </a:p>
        </p:txBody>
      </p:sp>
      <p:sp>
        <p:nvSpPr>
          <p:cNvPr id="19" name="TextBox 18">
            <a:extLst>
              <a:ext uri="{FF2B5EF4-FFF2-40B4-BE49-F238E27FC236}">
                <a16:creationId xmlns:a16="http://schemas.microsoft.com/office/drawing/2014/main" id="{48B2C3B3-5B07-A7B9-44E6-91C8F7CB099D}"/>
              </a:ext>
            </a:extLst>
          </p:cNvPr>
          <p:cNvSpPr txBox="1"/>
          <p:nvPr/>
        </p:nvSpPr>
        <p:spPr>
          <a:xfrm>
            <a:off x="11796057" y="7458011"/>
            <a:ext cx="488798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1200"/>
            </a:pPr>
            <a:r>
              <a:rPr lang="lt-LT" sz="1600" b="1" dirty="0">
                <a:latin typeface="Verdana" panose="020B0604030504040204" pitchFamily="34" charset="0"/>
                <a:ea typeface="Verdana" panose="020B0604030504040204" pitchFamily="34" charset="0"/>
              </a:rPr>
              <a:t>ESTIJA</a:t>
            </a:r>
            <a:br>
              <a:rPr lang="lt-LT" sz="1600" dirty="0">
                <a:latin typeface="Verdana" panose="020B0604030504040204" pitchFamily="34" charset="0"/>
                <a:ea typeface="Verdana" panose="020B0604030504040204" pitchFamily="34" charset="0"/>
              </a:rPr>
            </a:br>
            <a:r>
              <a:rPr lang="lt-LT" sz="1600" dirty="0">
                <a:latin typeface="Verdana" panose="020B0604030504040204" pitchFamily="34" charset="0"/>
                <a:ea typeface="Verdana" panose="020B0604030504040204" pitchFamily="34" charset="0"/>
              </a:rPr>
              <a:t>Šiandien: Įgyvendina tarptautinio vystomojo bendradarbiavimo projektus.</a:t>
            </a:r>
          </a:p>
          <a:p>
            <a:pPr>
              <a:defRPr sz="1200"/>
            </a:pPr>
            <a:r>
              <a:rPr lang="lt-LT" sz="1600" dirty="0">
                <a:latin typeface="Verdana" panose="020B0604030504040204" pitchFamily="34" charset="0"/>
                <a:ea typeface="Verdana" panose="020B0604030504040204" pitchFamily="34" charset="0"/>
              </a:rPr>
              <a:t>Pasiekimai: </a:t>
            </a:r>
            <a:r>
              <a:rPr lang="lt-LT" sz="1600" b="1" dirty="0">
                <a:latin typeface="Verdana" panose="020B0604030504040204" pitchFamily="34" charset="0"/>
                <a:ea typeface="Verdana" panose="020B0604030504040204" pitchFamily="34" charset="0"/>
              </a:rPr>
              <a:t>Inovacijos ir technologijos </a:t>
            </a:r>
            <a:r>
              <a:rPr lang="lt-LT" sz="1600" dirty="0">
                <a:latin typeface="Verdana" panose="020B0604030504040204" pitchFamily="34" charset="0"/>
                <a:ea typeface="Verdana" panose="020B0604030504040204" pitchFamily="34" charset="0"/>
              </a:rPr>
              <a:t>vystomajame bendradarbiavime.</a:t>
            </a:r>
          </a:p>
        </p:txBody>
      </p:sp>
      <p:pic>
        <p:nvPicPr>
          <p:cNvPr id="20" name="Picture 4" descr="Finland Flag Free Stock Photo - Public Domain Pictures">
            <a:extLst>
              <a:ext uri="{FF2B5EF4-FFF2-40B4-BE49-F238E27FC236}">
                <a16:creationId xmlns:a16="http://schemas.microsoft.com/office/drawing/2014/main" id="{A7BE6E2D-3014-3437-3343-22A88135F1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7515" y="4828100"/>
            <a:ext cx="869864" cy="605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18188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Vokietija. Suomija. Estija. Geografinės kryptys​</a:t>
            </a:r>
          </a:p>
        </p:txBody>
      </p:sp>
      <p:graphicFrame>
        <p:nvGraphicFramePr>
          <p:cNvPr id="2" name="Lentelė 333">
            <a:extLst>
              <a:ext uri="{FF2B5EF4-FFF2-40B4-BE49-F238E27FC236}">
                <a16:creationId xmlns:a16="http://schemas.microsoft.com/office/drawing/2014/main" id="{263861A8-7F32-4CB4-12C8-58872EC2DAFB}"/>
              </a:ext>
            </a:extLst>
          </p:cNvPr>
          <p:cNvGraphicFramePr>
            <a:graphicFrameLocks noGrp="1"/>
          </p:cNvGraphicFramePr>
          <p:nvPr/>
        </p:nvGraphicFramePr>
        <p:xfrm>
          <a:off x="4323816" y="1561825"/>
          <a:ext cx="2328804" cy="3108960"/>
        </p:xfrm>
        <a:graphic>
          <a:graphicData uri="http://schemas.openxmlformats.org/drawingml/2006/table">
            <a:tbl>
              <a:tblPr firstRow="1" bandRow="1">
                <a:tableStyleId>{2D5ABB26-0587-4C30-8999-92F81FD0307C}</a:tableStyleId>
              </a:tblPr>
              <a:tblGrid>
                <a:gridCol w="2328804">
                  <a:extLst>
                    <a:ext uri="{9D8B030D-6E8A-4147-A177-3AD203B41FA5}">
                      <a16:colId xmlns:a16="http://schemas.microsoft.com/office/drawing/2014/main" val="2842294247"/>
                    </a:ext>
                  </a:extLst>
                </a:gridCol>
              </a:tblGrid>
              <a:tr h="0">
                <a:tc>
                  <a:txBody>
                    <a:bodyPr/>
                    <a:lstStyle/>
                    <a:p>
                      <a:r>
                        <a:rPr lang="lt-LT" sz="1600" b="1" dirty="0">
                          <a:solidFill>
                            <a:srgbClr val="3176DA"/>
                          </a:solidFill>
                          <a:latin typeface="Verdana" panose="020B0604030504040204" pitchFamily="34" charset="0"/>
                          <a:ea typeface="Verdana" panose="020B0604030504040204" pitchFamily="34" charset="0"/>
                        </a:rPr>
                        <a:t>Globalūs partneriai </a:t>
                      </a:r>
                      <a:r>
                        <a:rPr lang="lt-LT" sz="1600" b="0" dirty="0">
                          <a:solidFill>
                            <a:srgbClr val="3176DA"/>
                          </a:solidFill>
                          <a:latin typeface="Verdana" panose="020B0604030504040204" pitchFamily="34" charset="0"/>
                          <a:ea typeface="Verdana" panose="020B0604030504040204" pitchFamily="34" charset="0"/>
                        </a:rPr>
                        <a:t>(</a:t>
                      </a:r>
                      <a:r>
                        <a:rPr lang="lt-LT" sz="1600" b="0" u="none" strike="noStrike" noProof="0" dirty="0">
                          <a:solidFill>
                            <a:srgbClr val="3176DA"/>
                          </a:solidFill>
                          <a:latin typeface="Verdana" panose="020B0604030504040204" pitchFamily="34" charset="0"/>
                          <a:ea typeface="Verdana" panose="020B0604030504040204" pitchFamily="34" charset="0"/>
                        </a:rPr>
                        <a:t>globalūs ateities tikslai)</a:t>
                      </a:r>
                      <a:endParaRPr lang="lt-LT" sz="1600" b="1" i="1" dirty="0">
                        <a:solidFill>
                          <a:srgbClr val="3176DA"/>
                        </a:solidFill>
                        <a:latin typeface="Verdana" panose="020B0604030504040204" pitchFamily="34" charset="0"/>
                        <a:ea typeface="Verdana" panose="020B0604030504040204" pitchFamily="34" charset="0"/>
                        <a:cs typeface="Roboto Slab" pitchFamily="2" charset="0"/>
                      </a:endParaRPr>
                    </a:p>
                  </a:txBody>
                  <a:tcPr/>
                </a:tc>
                <a:extLst>
                  <a:ext uri="{0D108BD9-81ED-4DB2-BD59-A6C34878D82A}">
                    <a16:rowId xmlns:a16="http://schemas.microsoft.com/office/drawing/2014/main" val="2329695307"/>
                  </a:ext>
                </a:extLst>
              </a:tr>
              <a:tr h="370840">
                <a:tc>
                  <a:txBody>
                    <a:bodyPr/>
                    <a:lstStyle/>
                    <a:p>
                      <a:pPr lvl="0" algn="l">
                        <a:lnSpc>
                          <a:spcPct val="100000"/>
                        </a:lnSpc>
                        <a:spcBef>
                          <a:spcPts val="0"/>
                        </a:spcBef>
                        <a:spcAft>
                          <a:spcPts val="0"/>
                        </a:spcAft>
                        <a:buNone/>
                      </a:pPr>
                      <a:r>
                        <a:rPr lang="lt-LT" sz="1600" b="0" u="none" strike="noStrike" noProof="0" dirty="0">
                          <a:solidFill>
                            <a:srgbClr val="34DF55"/>
                          </a:solidFill>
                          <a:latin typeface="Verdana" panose="020B0604030504040204" pitchFamily="34" charset="0"/>
                          <a:ea typeface="Verdana" panose="020B0604030504040204" pitchFamily="34" charset="0"/>
                        </a:rPr>
                        <a:t>Brazilija</a:t>
                      </a:r>
                      <a:endParaRPr lang="lt-LT" sz="1600" b="0" dirty="0">
                        <a:solidFill>
                          <a:srgbClr val="34DF55"/>
                        </a:solidFill>
                        <a:latin typeface="Verdana" panose="020B0604030504040204" pitchFamily="34" charset="0"/>
                        <a:ea typeface="Verdana" panose="020B0604030504040204" pitchFamily="34" charset="0"/>
                      </a:endParaRPr>
                    </a:p>
                    <a:p>
                      <a:pPr lvl="0" algn="l">
                        <a:lnSpc>
                          <a:spcPct val="100000"/>
                        </a:lnSpc>
                        <a:spcBef>
                          <a:spcPts val="0"/>
                        </a:spcBef>
                        <a:spcAft>
                          <a:spcPts val="0"/>
                        </a:spcAft>
                        <a:buNone/>
                      </a:pPr>
                      <a:r>
                        <a:rPr lang="lt-LT" sz="1600" b="0" u="none" strike="noStrike" noProof="0" dirty="0">
                          <a:solidFill>
                            <a:srgbClr val="34DF55"/>
                          </a:solidFill>
                          <a:latin typeface="Verdana" panose="020B0604030504040204" pitchFamily="34" charset="0"/>
                          <a:ea typeface="Verdana" panose="020B0604030504040204" pitchFamily="34" charset="0"/>
                        </a:rPr>
                        <a:t>Kinija</a:t>
                      </a:r>
                      <a:endParaRPr lang="lt-LT" sz="1600" dirty="0">
                        <a:solidFill>
                          <a:srgbClr val="34DF55"/>
                        </a:solidFill>
                        <a:latin typeface="Verdana" panose="020B0604030504040204" pitchFamily="34" charset="0"/>
                        <a:ea typeface="Verdana" panose="020B0604030504040204" pitchFamily="34" charset="0"/>
                      </a:endParaRPr>
                    </a:p>
                    <a:p>
                      <a:pPr lvl="0" algn="l">
                        <a:lnSpc>
                          <a:spcPct val="100000"/>
                        </a:lnSpc>
                        <a:spcBef>
                          <a:spcPts val="0"/>
                        </a:spcBef>
                        <a:spcAft>
                          <a:spcPts val="0"/>
                        </a:spcAft>
                        <a:buNone/>
                      </a:pPr>
                      <a:r>
                        <a:rPr lang="lt-LT" sz="1600" b="0" u="none" strike="noStrike" noProof="0" dirty="0">
                          <a:solidFill>
                            <a:srgbClr val="34DF55"/>
                          </a:solidFill>
                          <a:latin typeface="Verdana" panose="020B0604030504040204" pitchFamily="34" charset="0"/>
                          <a:ea typeface="Verdana" panose="020B0604030504040204" pitchFamily="34" charset="0"/>
                        </a:rPr>
                        <a:t>Indija</a:t>
                      </a:r>
                      <a:endParaRPr lang="lt-LT" sz="1600" dirty="0">
                        <a:solidFill>
                          <a:srgbClr val="34DF55"/>
                        </a:solidFill>
                        <a:latin typeface="Verdana" panose="020B0604030504040204" pitchFamily="34" charset="0"/>
                        <a:ea typeface="Verdana" panose="020B0604030504040204" pitchFamily="34" charset="0"/>
                      </a:endParaRPr>
                    </a:p>
                    <a:p>
                      <a:pPr lvl="0" algn="l">
                        <a:lnSpc>
                          <a:spcPct val="100000"/>
                        </a:lnSpc>
                        <a:spcBef>
                          <a:spcPts val="0"/>
                        </a:spcBef>
                        <a:spcAft>
                          <a:spcPts val="0"/>
                        </a:spcAft>
                        <a:buNone/>
                      </a:pPr>
                      <a:r>
                        <a:rPr lang="lt-LT" sz="1600" b="0" u="none" strike="noStrike" noProof="0" dirty="0">
                          <a:solidFill>
                            <a:srgbClr val="34DF55"/>
                          </a:solidFill>
                          <a:latin typeface="Verdana" panose="020B0604030504040204" pitchFamily="34" charset="0"/>
                          <a:ea typeface="Verdana" panose="020B0604030504040204" pitchFamily="34" charset="0"/>
                        </a:rPr>
                        <a:t>Indonezija</a:t>
                      </a:r>
                      <a:endParaRPr lang="lt-LT" sz="1600" dirty="0">
                        <a:solidFill>
                          <a:srgbClr val="34DF55"/>
                        </a:solidFill>
                        <a:latin typeface="Verdana" panose="020B0604030504040204" pitchFamily="34" charset="0"/>
                        <a:ea typeface="Verdana" panose="020B0604030504040204" pitchFamily="34" charset="0"/>
                      </a:endParaRPr>
                    </a:p>
                    <a:p>
                      <a:pPr lvl="0" algn="l">
                        <a:lnSpc>
                          <a:spcPct val="100000"/>
                        </a:lnSpc>
                        <a:spcBef>
                          <a:spcPts val="0"/>
                        </a:spcBef>
                        <a:spcAft>
                          <a:spcPts val="0"/>
                        </a:spcAft>
                        <a:buNone/>
                      </a:pPr>
                      <a:r>
                        <a:rPr lang="lt-LT" sz="1600" b="0" u="none" strike="noStrike" noProof="0" dirty="0">
                          <a:solidFill>
                            <a:srgbClr val="3176DA"/>
                          </a:solidFill>
                          <a:latin typeface="Verdana" panose="020B0604030504040204" pitchFamily="34" charset="0"/>
                          <a:ea typeface="Verdana" panose="020B0604030504040204" pitchFamily="34" charset="0"/>
                        </a:rPr>
                        <a:t>Meksika</a:t>
                      </a:r>
                      <a:endParaRPr lang="lt-LT" sz="1600" dirty="0">
                        <a:solidFill>
                          <a:srgbClr val="3176DA"/>
                        </a:solidFill>
                        <a:latin typeface="Verdana" panose="020B0604030504040204" pitchFamily="34" charset="0"/>
                        <a:ea typeface="Verdana" panose="020B0604030504040204" pitchFamily="34" charset="0"/>
                      </a:endParaRPr>
                    </a:p>
                    <a:p>
                      <a:pPr lvl="0" algn="l">
                        <a:lnSpc>
                          <a:spcPct val="100000"/>
                        </a:lnSpc>
                        <a:spcBef>
                          <a:spcPts val="0"/>
                        </a:spcBef>
                        <a:spcAft>
                          <a:spcPts val="0"/>
                        </a:spcAft>
                        <a:buNone/>
                      </a:pPr>
                      <a:r>
                        <a:rPr lang="lt-LT" sz="1600" b="0" u="none" strike="noStrike" noProof="0" dirty="0">
                          <a:solidFill>
                            <a:srgbClr val="34DF55"/>
                          </a:solidFill>
                          <a:latin typeface="Verdana" panose="020B0604030504040204" pitchFamily="34" charset="0"/>
                          <a:ea typeface="Verdana" panose="020B0604030504040204" pitchFamily="34" charset="0"/>
                        </a:rPr>
                        <a:t>Peru</a:t>
                      </a:r>
                      <a:endParaRPr lang="lt-LT" sz="1600" dirty="0">
                        <a:solidFill>
                          <a:srgbClr val="34DF55"/>
                        </a:solidFill>
                        <a:latin typeface="Verdana" panose="020B0604030504040204" pitchFamily="34" charset="0"/>
                        <a:ea typeface="Verdana" panose="020B0604030504040204" pitchFamily="34" charset="0"/>
                      </a:endParaRPr>
                    </a:p>
                    <a:p>
                      <a:pPr lvl="0" algn="l">
                        <a:lnSpc>
                          <a:spcPct val="100000"/>
                        </a:lnSpc>
                        <a:spcBef>
                          <a:spcPts val="0"/>
                        </a:spcBef>
                        <a:spcAft>
                          <a:spcPts val="0"/>
                        </a:spcAft>
                        <a:buNone/>
                      </a:pPr>
                      <a:r>
                        <a:rPr lang="lt-LT" sz="1600" b="0" u="none" strike="noStrike" noProof="0" dirty="0">
                          <a:solidFill>
                            <a:srgbClr val="3176DA"/>
                          </a:solidFill>
                          <a:latin typeface="Verdana" panose="020B0604030504040204" pitchFamily="34" charset="0"/>
                          <a:ea typeface="Verdana" panose="020B0604030504040204" pitchFamily="34" charset="0"/>
                        </a:rPr>
                        <a:t>Pietų Afrika</a:t>
                      </a:r>
                      <a:endParaRPr lang="lt-LT" sz="1600" dirty="0">
                        <a:solidFill>
                          <a:srgbClr val="3176DA"/>
                        </a:solidFill>
                        <a:latin typeface="Verdana" panose="020B0604030504040204" pitchFamily="34" charset="0"/>
                        <a:ea typeface="Verdana" panose="020B0604030504040204" pitchFamily="34" charset="0"/>
                      </a:endParaRPr>
                    </a:p>
                    <a:p>
                      <a:pPr lvl="0" algn="l">
                        <a:buNone/>
                      </a:pPr>
                      <a:r>
                        <a:rPr lang="lt-LT" sz="1600" b="0" u="none" strike="noStrike" noProof="0" dirty="0">
                          <a:solidFill>
                            <a:srgbClr val="3176DA"/>
                          </a:solidFill>
                          <a:latin typeface="Verdana" panose="020B0604030504040204" pitchFamily="34" charset="0"/>
                          <a:ea typeface="Verdana" panose="020B0604030504040204" pitchFamily="34" charset="0"/>
                        </a:rPr>
                        <a:t>Vietnamas</a:t>
                      </a:r>
                      <a:endParaRPr lang="lt-LT" sz="1600" dirty="0">
                        <a:solidFill>
                          <a:srgbClr val="3176DA"/>
                        </a:solidFill>
                        <a:latin typeface="Verdana" panose="020B0604030504040204" pitchFamily="34" charset="0"/>
                        <a:ea typeface="Verdana" panose="020B0604030504040204" pitchFamily="34" charset="0"/>
                        <a:cs typeface="Roboto Slab" pitchFamily="2" charset="0"/>
                      </a:endParaRPr>
                    </a:p>
                  </a:txBody>
                  <a:tcPr/>
                </a:tc>
                <a:extLst>
                  <a:ext uri="{0D108BD9-81ED-4DB2-BD59-A6C34878D82A}">
                    <a16:rowId xmlns:a16="http://schemas.microsoft.com/office/drawing/2014/main" val="3536376562"/>
                  </a:ext>
                </a:extLst>
              </a:tr>
            </a:tbl>
          </a:graphicData>
        </a:graphic>
      </p:graphicFrame>
      <p:graphicFrame>
        <p:nvGraphicFramePr>
          <p:cNvPr id="4" name="Lentelė 335">
            <a:extLst>
              <a:ext uri="{FF2B5EF4-FFF2-40B4-BE49-F238E27FC236}">
                <a16:creationId xmlns:a16="http://schemas.microsoft.com/office/drawing/2014/main" id="{3E5019DF-03A3-B244-640B-56328BE945FB}"/>
              </a:ext>
            </a:extLst>
          </p:cNvPr>
          <p:cNvGraphicFramePr>
            <a:graphicFrameLocks noGrp="1"/>
          </p:cNvGraphicFramePr>
          <p:nvPr/>
        </p:nvGraphicFramePr>
        <p:xfrm>
          <a:off x="4182385" y="5272746"/>
          <a:ext cx="2410826" cy="4548708"/>
        </p:xfrm>
        <a:graphic>
          <a:graphicData uri="http://schemas.openxmlformats.org/drawingml/2006/table">
            <a:tbl>
              <a:tblPr firstRow="1" bandRow="1">
                <a:tableStyleId>{2D5ABB26-0587-4C30-8999-92F81FD0307C}</a:tableStyleId>
              </a:tblPr>
              <a:tblGrid>
                <a:gridCol w="2410826">
                  <a:extLst>
                    <a:ext uri="{9D8B030D-6E8A-4147-A177-3AD203B41FA5}">
                      <a16:colId xmlns:a16="http://schemas.microsoft.com/office/drawing/2014/main" val="3228043589"/>
                    </a:ext>
                  </a:extLst>
                </a:gridCol>
              </a:tblGrid>
              <a:tr h="1064667">
                <a:tc>
                  <a:txBody>
                    <a:bodyPr/>
                    <a:lstStyle/>
                    <a:p>
                      <a:r>
                        <a:rPr lang="lt-LT" sz="1600" b="1" dirty="0" err="1">
                          <a:solidFill>
                            <a:srgbClr val="3176DA"/>
                          </a:solidFill>
                          <a:latin typeface="Verdana" panose="020B0604030504040204" pitchFamily="34" charset="0"/>
                          <a:ea typeface="Verdana" panose="020B0604030504040204" pitchFamily="34" charset="0"/>
                        </a:rPr>
                        <a:t>Nexus</a:t>
                      </a:r>
                      <a:r>
                        <a:rPr lang="lt-LT" sz="1600" b="1" dirty="0">
                          <a:solidFill>
                            <a:srgbClr val="3176DA"/>
                          </a:solidFill>
                          <a:latin typeface="Verdana" panose="020B0604030504040204" pitchFamily="34" charset="0"/>
                          <a:ea typeface="Verdana" panose="020B0604030504040204" pitchFamily="34" charset="0"/>
                        </a:rPr>
                        <a:t> ir taikos partneriai</a:t>
                      </a:r>
                      <a:r>
                        <a:rPr lang="lt-LT" sz="1600" dirty="0">
                          <a:solidFill>
                            <a:srgbClr val="3176DA"/>
                          </a:solidFill>
                          <a:latin typeface="Verdana" panose="020B0604030504040204" pitchFamily="34" charset="0"/>
                          <a:ea typeface="Verdana" panose="020B0604030504040204" pitchFamily="34" charset="0"/>
                        </a:rPr>
                        <a:t> (</a:t>
                      </a:r>
                      <a:r>
                        <a:rPr lang="lt-LT" sz="1600" b="0" u="none" strike="noStrike" noProof="0" dirty="0">
                          <a:solidFill>
                            <a:srgbClr val="3176DA"/>
                          </a:solidFill>
                          <a:latin typeface="Verdana" panose="020B0604030504040204" pitchFamily="34" charset="0"/>
                          <a:ea typeface="Verdana" panose="020B0604030504040204" pitchFamily="34" charset="0"/>
                        </a:rPr>
                        <a:t>struktūrinės konfliktų / pabėgėlių priežastys, stabilumas ir taikos potencialas)</a:t>
                      </a:r>
                      <a:endParaRPr lang="lt-LT" sz="1600" i="1" dirty="0" err="1">
                        <a:solidFill>
                          <a:srgbClr val="3176DA"/>
                        </a:solidFill>
                        <a:latin typeface="Verdana" panose="020B0604030504040204" pitchFamily="34" charset="0"/>
                        <a:ea typeface="Verdana" panose="020B0604030504040204" pitchFamily="34" charset="0"/>
                        <a:cs typeface="Roboto Slab" pitchFamily="2" charset="0"/>
                      </a:endParaRPr>
                    </a:p>
                  </a:txBody>
                  <a:tcPr/>
                </a:tc>
                <a:extLst>
                  <a:ext uri="{0D108BD9-81ED-4DB2-BD59-A6C34878D82A}">
                    <a16:rowId xmlns:a16="http://schemas.microsoft.com/office/drawing/2014/main" val="699365909"/>
                  </a:ext>
                </a:extLst>
              </a:tr>
              <a:tr h="2750388">
                <a:tc>
                  <a:txBody>
                    <a:bodyPr/>
                    <a:lstStyle/>
                    <a:p>
                      <a:pPr lvl="0" algn="l">
                        <a:lnSpc>
                          <a:spcPct val="100000"/>
                        </a:lnSpc>
                        <a:spcBef>
                          <a:spcPts val="0"/>
                        </a:spcBef>
                        <a:spcAft>
                          <a:spcPts val="0"/>
                        </a:spcAft>
                        <a:buNone/>
                      </a:pPr>
                      <a:r>
                        <a:rPr lang="lt-LT" sz="1600" b="0" u="none" strike="noStrike" noProof="0" dirty="0">
                          <a:solidFill>
                            <a:srgbClr val="3176DA"/>
                          </a:solidFill>
                          <a:latin typeface="Verdana" panose="020B0604030504040204" pitchFamily="34" charset="0"/>
                          <a:ea typeface="Verdana" panose="020B0604030504040204" pitchFamily="34" charset="0"/>
                        </a:rPr>
                        <a:t>Afganistanas </a:t>
                      </a:r>
                      <a:endParaRPr lang="lt-LT" sz="1600" dirty="0">
                        <a:solidFill>
                          <a:srgbClr val="3176DA"/>
                        </a:solidFill>
                        <a:latin typeface="Verdana" panose="020B0604030504040204" pitchFamily="34" charset="0"/>
                        <a:ea typeface="Verdana" panose="020B0604030504040204" pitchFamily="34" charset="0"/>
                      </a:endParaRPr>
                    </a:p>
                    <a:p>
                      <a:pPr lvl="0" algn="l">
                        <a:lnSpc>
                          <a:spcPct val="100000"/>
                        </a:lnSpc>
                        <a:spcBef>
                          <a:spcPts val="0"/>
                        </a:spcBef>
                        <a:spcAft>
                          <a:spcPts val="0"/>
                        </a:spcAft>
                        <a:buNone/>
                      </a:pPr>
                      <a:r>
                        <a:rPr lang="lt-LT" sz="1600" b="0" u="none" strike="noStrike" noProof="0" dirty="0">
                          <a:solidFill>
                            <a:srgbClr val="3176DA"/>
                          </a:solidFill>
                          <a:latin typeface="Verdana" panose="020B0604030504040204" pitchFamily="34" charset="0"/>
                          <a:ea typeface="Verdana" panose="020B0604030504040204" pitchFamily="34" charset="0"/>
                        </a:rPr>
                        <a:t>Čadas</a:t>
                      </a:r>
                    </a:p>
                    <a:p>
                      <a:pPr lvl="0" algn="l">
                        <a:lnSpc>
                          <a:spcPct val="100000"/>
                        </a:lnSpc>
                        <a:spcBef>
                          <a:spcPts val="0"/>
                        </a:spcBef>
                        <a:spcAft>
                          <a:spcPts val="0"/>
                        </a:spcAft>
                        <a:buNone/>
                      </a:pPr>
                      <a:r>
                        <a:rPr lang="lt-LT" sz="1600" b="0" u="none" strike="noStrike" noProof="0" dirty="0">
                          <a:solidFill>
                            <a:srgbClr val="3176DA"/>
                          </a:solidFill>
                          <a:latin typeface="Verdana" panose="020B0604030504040204" pitchFamily="34" charset="0"/>
                          <a:ea typeface="Verdana" panose="020B0604030504040204" pitchFamily="34" charset="0"/>
                        </a:rPr>
                        <a:t>Kongas</a:t>
                      </a:r>
                    </a:p>
                    <a:p>
                      <a:pPr lvl="0" algn="l">
                        <a:lnSpc>
                          <a:spcPct val="100000"/>
                        </a:lnSpc>
                        <a:spcBef>
                          <a:spcPts val="0"/>
                        </a:spcBef>
                        <a:spcAft>
                          <a:spcPts val="0"/>
                        </a:spcAft>
                        <a:buNone/>
                      </a:pPr>
                      <a:r>
                        <a:rPr lang="lt-LT" sz="1600" b="0" u="none" strike="noStrike" noProof="0" dirty="0">
                          <a:solidFill>
                            <a:srgbClr val="3176DA"/>
                          </a:solidFill>
                          <a:latin typeface="Verdana" panose="020B0604030504040204" pitchFamily="34" charset="0"/>
                          <a:ea typeface="Verdana" panose="020B0604030504040204" pitchFamily="34" charset="0"/>
                        </a:rPr>
                        <a:t>Irakas</a:t>
                      </a:r>
                    </a:p>
                    <a:p>
                      <a:pPr lvl="0" algn="l">
                        <a:lnSpc>
                          <a:spcPct val="100000"/>
                        </a:lnSpc>
                        <a:spcBef>
                          <a:spcPts val="0"/>
                        </a:spcBef>
                        <a:spcAft>
                          <a:spcPts val="0"/>
                        </a:spcAft>
                        <a:buNone/>
                      </a:pPr>
                      <a:r>
                        <a:rPr lang="lt-LT" sz="1600" b="0" u="none" strike="noStrike" noProof="0" dirty="0">
                          <a:solidFill>
                            <a:srgbClr val="3176DA"/>
                          </a:solidFill>
                          <a:latin typeface="Verdana" panose="020B0604030504040204" pitchFamily="34" charset="0"/>
                          <a:ea typeface="Verdana" panose="020B0604030504040204" pitchFamily="34" charset="0"/>
                        </a:rPr>
                        <a:t>Libija</a:t>
                      </a:r>
                    </a:p>
                    <a:p>
                      <a:pPr lvl="0" algn="l">
                        <a:lnSpc>
                          <a:spcPct val="100000"/>
                        </a:lnSpc>
                        <a:spcBef>
                          <a:spcPts val="0"/>
                        </a:spcBef>
                        <a:spcAft>
                          <a:spcPts val="0"/>
                        </a:spcAft>
                        <a:buNone/>
                      </a:pPr>
                      <a:r>
                        <a:rPr lang="lt-LT" sz="1600" b="0" u="none" strike="noStrike" noProof="0" dirty="0">
                          <a:solidFill>
                            <a:srgbClr val="3176DA"/>
                          </a:solidFill>
                          <a:latin typeface="Verdana" panose="020B0604030504040204" pitchFamily="34" charset="0"/>
                          <a:ea typeface="Verdana" panose="020B0604030504040204" pitchFamily="34" charset="0"/>
                        </a:rPr>
                        <a:t>Somalis</a:t>
                      </a:r>
                    </a:p>
                    <a:p>
                      <a:pPr lvl="0" algn="l">
                        <a:lnSpc>
                          <a:spcPct val="100000"/>
                        </a:lnSpc>
                        <a:spcBef>
                          <a:spcPts val="0"/>
                        </a:spcBef>
                        <a:spcAft>
                          <a:spcPts val="0"/>
                        </a:spcAft>
                        <a:buNone/>
                      </a:pPr>
                      <a:r>
                        <a:rPr lang="lt-LT" sz="1600" b="0" u="none" strike="noStrike" noProof="0" dirty="0">
                          <a:solidFill>
                            <a:srgbClr val="3176DA"/>
                          </a:solidFill>
                          <a:latin typeface="Verdana" panose="020B0604030504040204" pitchFamily="34" charset="0"/>
                          <a:ea typeface="Verdana" panose="020B0604030504040204" pitchFamily="34" charset="0"/>
                        </a:rPr>
                        <a:t>Pietų Sudanas</a:t>
                      </a:r>
                      <a:br>
                        <a:rPr lang="lt-LT" sz="1600" b="0" u="none" strike="noStrike" noProof="0" dirty="0">
                          <a:solidFill>
                            <a:srgbClr val="3176DA"/>
                          </a:solidFill>
                          <a:latin typeface="Verdana" panose="020B0604030504040204" pitchFamily="34" charset="0"/>
                          <a:ea typeface="Verdana" panose="020B0604030504040204" pitchFamily="34" charset="0"/>
                        </a:rPr>
                      </a:br>
                      <a:r>
                        <a:rPr lang="lt-LT" sz="1600" b="0" u="none" strike="noStrike" noProof="0" dirty="0">
                          <a:solidFill>
                            <a:srgbClr val="3176DA"/>
                          </a:solidFill>
                          <a:latin typeface="Verdana" panose="020B0604030504040204" pitchFamily="34" charset="0"/>
                          <a:ea typeface="Verdana" panose="020B0604030504040204" pitchFamily="34" charset="0"/>
                        </a:rPr>
                        <a:t>Sudanas</a:t>
                      </a:r>
                    </a:p>
                    <a:p>
                      <a:pPr lvl="0" algn="l">
                        <a:lnSpc>
                          <a:spcPct val="100000"/>
                        </a:lnSpc>
                        <a:spcBef>
                          <a:spcPts val="0"/>
                        </a:spcBef>
                        <a:spcAft>
                          <a:spcPts val="0"/>
                        </a:spcAft>
                        <a:buNone/>
                      </a:pPr>
                      <a:r>
                        <a:rPr lang="lt-LT" sz="1600" b="0" u="none" strike="noStrike" noProof="0" dirty="0">
                          <a:solidFill>
                            <a:srgbClr val="34DF55"/>
                          </a:solidFill>
                          <a:latin typeface="Verdana" panose="020B0604030504040204" pitchFamily="34" charset="0"/>
                          <a:ea typeface="Verdana" panose="020B0604030504040204" pitchFamily="34" charset="0"/>
                        </a:rPr>
                        <a:t>Sirija</a:t>
                      </a:r>
                    </a:p>
                    <a:p>
                      <a:pPr lvl="0" algn="l">
                        <a:lnSpc>
                          <a:spcPct val="100000"/>
                        </a:lnSpc>
                        <a:spcBef>
                          <a:spcPts val="0"/>
                        </a:spcBef>
                        <a:spcAft>
                          <a:spcPts val="0"/>
                        </a:spcAft>
                        <a:buNone/>
                      </a:pPr>
                      <a:r>
                        <a:rPr lang="lt-LT" sz="1600" b="0" u="none" strike="noStrike" noProof="0" dirty="0">
                          <a:solidFill>
                            <a:srgbClr val="34DF55"/>
                          </a:solidFill>
                          <a:latin typeface="Verdana" panose="020B0604030504040204" pitchFamily="34" charset="0"/>
                          <a:ea typeface="Verdana" panose="020B0604030504040204" pitchFamily="34" charset="0"/>
                        </a:rPr>
                        <a:t>Jemenas</a:t>
                      </a:r>
                      <a:endParaRPr lang="lt-LT" sz="1600" b="0" i="0" u="none" strike="noStrike" noProof="0" dirty="0">
                        <a:solidFill>
                          <a:srgbClr val="34DF55"/>
                        </a:solidFill>
                        <a:latin typeface="Verdana" panose="020B0604030504040204" pitchFamily="34" charset="0"/>
                        <a:ea typeface="Verdana" panose="020B0604030504040204" pitchFamily="34" charset="0"/>
                        <a:cs typeface="Roboto Slab" pitchFamily="2" charset="0"/>
                      </a:endParaRPr>
                    </a:p>
                  </a:txBody>
                  <a:tcPr/>
                </a:tc>
                <a:extLst>
                  <a:ext uri="{0D108BD9-81ED-4DB2-BD59-A6C34878D82A}">
                    <a16:rowId xmlns:a16="http://schemas.microsoft.com/office/drawing/2014/main" val="2284222292"/>
                  </a:ext>
                </a:extLst>
              </a:tr>
            </a:tbl>
          </a:graphicData>
        </a:graphic>
      </p:graphicFrame>
      <p:pic>
        <p:nvPicPr>
          <p:cNvPr id="5" name="Picture 4">
            <a:extLst>
              <a:ext uri="{FF2B5EF4-FFF2-40B4-BE49-F238E27FC236}">
                <a16:creationId xmlns:a16="http://schemas.microsoft.com/office/drawing/2014/main" id="{521D638A-A74C-DF7A-FA70-48DE33080066}"/>
              </a:ext>
            </a:extLst>
          </p:cNvPr>
          <p:cNvPicPr>
            <a:picLocks noChangeAspect="1"/>
          </p:cNvPicPr>
          <p:nvPr/>
        </p:nvPicPr>
        <p:blipFill>
          <a:blip r:embed="rId3"/>
          <a:stretch>
            <a:fillRect/>
          </a:stretch>
        </p:blipFill>
        <p:spPr>
          <a:xfrm>
            <a:off x="7332429" y="1788091"/>
            <a:ext cx="667244" cy="684803"/>
          </a:xfrm>
          <a:prstGeom prst="rect">
            <a:avLst/>
          </a:prstGeom>
        </p:spPr>
      </p:pic>
      <p:sp>
        <p:nvSpPr>
          <p:cNvPr id="6" name="TextBox 5">
            <a:extLst>
              <a:ext uri="{FF2B5EF4-FFF2-40B4-BE49-F238E27FC236}">
                <a16:creationId xmlns:a16="http://schemas.microsoft.com/office/drawing/2014/main" id="{7CE3C1C5-7DED-1927-2F93-36BAEFA931DA}"/>
              </a:ext>
            </a:extLst>
          </p:cNvPr>
          <p:cNvSpPr txBox="1"/>
          <p:nvPr/>
        </p:nvSpPr>
        <p:spPr>
          <a:xfrm>
            <a:off x="7849992" y="3208957"/>
            <a:ext cx="1830950" cy="2212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spcBef>
                <a:spcPts val="1800"/>
              </a:spcBef>
            </a:pPr>
            <a:r>
              <a:rPr lang="lt-LT" sz="1600" dirty="0">
                <a:solidFill>
                  <a:srgbClr val="34DF55"/>
                </a:solidFill>
                <a:latin typeface="Verdana" panose="020B0604030504040204" pitchFamily="34" charset="0"/>
                <a:ea typeface="Verdana" panose="020B0604030504040204" pitchFamily="34" charset="0"/>
                <a:cs typeface="Roboto Slab" pitchFamily="2" charset="0"/>
              </a:rPr>
              <a:t>Afganistanas</a:t>
            </a:r>
            <a:r>
              <a:rPr lang="lt-LT" sz="1600" dirty="0">
                <a:solidFill>
                  <a:srgbClr val="3176DA"/>
                </a:solidFill>
                <a:latin typeface="Verdana" panose="020B0604030504040204" pitchFamily="34" charset="0"/>
                <a:ea typeface="Verdana" panose="020B0604030504040204" pitchFamily="34" charset="0"/>
                <a:cs typeface="Roboto Slab" pitchFamily="2" charset="0"/>
              </a:rPr>
              <a:t> </a:t>
            </a:r>
          </a:p>
          <a:p>
            <a:pPr>
              <a:lnSpc>
                <a:spcPct val="150000"/>
              </a:lnSpc>
              <a:spcBef>
                <a:spcPts val="1800"/>
              </a:spcBef>
            </a:pPr>
            <a:r>
              <a:rPr lang="lt-LT" sz="1600" dirty="0">
                <a:solidFill>
                  <a:srgbClr val="3176DA"/>
                </a:solidFill>
                <a:latin typeface="Verdana" panose="020B0604030504040204" pitchFamily="34" charset="0"/>
                <a:ea typeface="Verdana" panose="020B0604030504040204" pitchFamily="34" charset="0"/>
                <a:cs typeface="Roboto Slab" pitchFamily="2" charset="0"/>
              </a:rPr>
              <a:t>Kazachstanas</a:t>
            </a:r>
          </a:p>
          <a:p>
            <a:pPr>
              <a:lnSpc>
                <a:spcPct val="150000"/>
              </a:lnSpc>
              <a:spcBef>
                <a:spcPts val="1800"/>
              </a:spcBef>
            </a:pPr>
            <a:r>
              <a:rPr lang="lt-LT" sz="1600" dirty="0">
                <a:solidFill>
                  <a:srgbClr val="3176DA"/>
                </a:solidFill>
                <a:latin typeface="Verdana" panose="020B0604030504040204" pitchFamily="34" charset="0"/>
                <a:ea typeface="Verdana" panose="020B0604030504040204" pitchFamily="34" charset="0"/>
                <a:cs typeface="Roboto Slab" pitchFamily="2" charset="0"/>
              </a:rPr>
              <a:t>Kirgizija</a:t>
            </a:r>
          </a:p>
          <a:p>
            <a:pPr>
              <a:lnSpc>
                <a:spcPct val="150000"/>
              </a:lnSpc>
              <a:spcBef>
                <a:spcPts val="1800"/>
              </a:spcBef>
            </a:pPr>
            <a:r>
              <a:rPr lang="lt-LT" sz="1600" dirty="0">
                <a:solidFill>
                  <a:srgbClr val="3176DA"/>
                </a:solidFill>
                <a:latin typeface="Verdana" panose="020B0604030504040204" pitchFamily="34" charset="0"/>
                <a:ea typeface="Verdana" panose="020B0604030504040204" pitchFamily="34" charset="0"/>
                <a:cs typeface="Roboto Slab" pitchFamily="2" charset="0"/>
              </a:rPr>
              <a:t>Tadžikistanas</a:t>
            </a:r>
          </a:p>
        </p:txBody>
      </p:sp>
      <p:sp>
        <p:nvSpPr>
          <p:cNvPr id="7" name="Text 3">
            <a:extLst>
              <a:ext uri="{FF2B5EF4-FFF2-40B4-BE49-F238E27FC236}">
                <a16:creationId xmlns:a16="http://schemas.microsoft.com/office/drawing/2014/main" id="{F7E8800F-D744-B212-E585-6AFEA9027FCA}"/>
              </a:ext>
            </a:extLst>
          </p:cNvPr>
          <p:cNvSpPr/>
          <p:nvPr/>
        </p:nvSpPr>
        <p:spPr>
          <a:xfrm>
            <a:off x="8724918" y="2047604"/>
            <a:ext cx="3042326" cy="638636"/>
          </a:xfrm>
          <a:prstGeom prst="rect">
            <a:avLst/>
          </a:prstGeom>
          <a:noFill/>
          <a:ln/>
        </p:spPr>
        <p:txBody>
          <a:bodyPr wrap="none" rtlCol="0" anchor="t"/>
          <a:lstStyle/>
          <a:p>
            <a:pPr>
              <a:lnSpc>
                <a:spcPts val="6835"/>
              </a:lnSpc>
            </a:pPr>
            <a:r>
              <a:rPr lang="lt-LT" sz="1600" b="1" dirty="0">
                <a:solidFill>
                  <a:srgbClr val="476FD6"/>
                </a:solidFill>
                <a:latin typeface="Verdana" panose="020B0604030504040204" pitchFamily="34" charset="0"/>
                <a:ea typeface="Verdana" panose="020B0604030504040204" pitchFamily="34" charset="0"/>
                <a:cs typeface="Roboto Slab" pitchFamily="34" charset="-120"/>
              </a:rPr>
              <a:t>Azijos regionas</a:t>
            </a:r>
            <a:endParaRPr lang="en-US" sz="1600" b="1" dirty="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6BC5C2E8-C93B-135C-F263-45145C3D790A}"/>
              </a:ext>
            </a:extLst>
          </p:cNvPr>
          <p:cNvSpPr txBox="1"/>
          <p:nvPr/>
        </p:nvSpPr>
        <p:spPr>
          <a:xfrm>
            <a:off x="10362988" y="3208957"/>
            <a:ext cx="2316997" cy="2812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spcBef>
                <a:spcPts val="1800"/>
              </a:spcBef>
            </a:pPr>
            <a:r>
              <a:rPr lang="lt-LT" sz="1600" dirty="0">
                <a:solidFill>
                  <a:srgbClr val="3176DA"/>
                </a:solidFill>
                <a:latin typeface="Verdana" panose="020B0604030504040204" pitchFamily="34" charset="0"/>
                <a:ea typeface="Verdana" panose="020B0604030504040204" pitchFamily="34" charset="0"/>
                <a:cs typeface="Roboto Slab" pitchFamily="2" charset="0"/>
              </a:rPr>
              <a:t>Turkmėnistanas</a:t>
            </a:r>
          </a:p>
          <a:p>
            <a:pPr>
              <a:lnSpc>
                <a:spcPct val="150000"/>
              </a:lnSpc>
              <a:spcBef>
                <a:spcPts val="1800"/>
              </a:spcBef>
            </a:pPr>
            <a:r>
              <a:rPr lang="lt-LT" sz="1600" dirty="0">
                <a:solidFill>
                  <a:srgbClr val="3176DA"/>
                </a:solidFill>
                <a:latin typeface="Verdana" panose="020B0604030504040204" pitchFamily="34" charset="0"/>
                <a:ea typeface="Verdana" panose="020B0604030504040204" pitchFamily="34" charset="0"/>
                <a:cs typeface="Roboto Slab" pitchFamily="2" charset="0"/>
              </a:rPr>
              <a:t>Uzbekistanas</a:t>
            </a:r>
          </a:p>
          <a:p>
            <a:pPr>
              <a:lnSpc>
                <a:spcPct val="150000"/>
              </a:lnSpc>
              <a:spcBef>
                <a:spcPts val="1800"/>
              </a:spcBef>
            </a:pPr>
            <a:r>
              <a:rPr lang="lt-LT" sz="1600" dirty="0">
                <a:solidFill>
                  <a:srgbClr val="34DF55"/>
                </a:solidFill>
                <a:latin typeface="Verdana" panose="020B0604030504040204" pitchFamily="34" charset="0"/>
                <a:ea typeface="Verdana" panose="020B0604030504040204" pitchFamily="34" charset="0"/>
                <a:cs typeface="Roboto Slab" pitchFamily="2" charset="0"/>
              </a:rPr>
              <a:t>Mianmaras</a:t>
            </a:r>
            <a:r>
              <a:rPr lang="lt-LT" sz="1600" dirty="0">
                <a:solidFill>
                  <a:srgbClr val="3176DA"/>
                </a:solidFill>
                <a:latin typeface="Verdana" panose="020B0604030504040204" pitchFamily="34" charset="0"/>
                <a:ea typeface="Verdana" panose="020B0604030504040204" pitchFamily="34" charset="0"/>
                <a:cs typeface="Roboto Slab" pitchFamily="2" charset="0"/>
              </a:rPr>
              <a:t> </a:t>
            </a:r>
          </a:p>
          <a:p>
            <a:pPr>
              <a:lnSpc>
                <a:spcPct val="150000"/>
              </a:lnSpc>
              <a:spcBef>
                <a:spcPts val="1800"/>
              </a:spcBef>
            </a:pPr>
            <a:r>
              <a:rPr lang="lt-LT" sz="1600" dirty="0">
                <a:solidFill>
                  <a:srgbClr val="34DF55"/>
                </a:solidFill>
                <a:latin typeface="Verdana" panose="020B0604030504040204" pitchFamily="34" charset="0"/>
                <a:ea typeface="Verdana" panose="020B0604030504040204" pitchFamily="34" charset="0"/>
                <a:cs typeface="Roboto Slab" pitchFamily="2" charset="0"/>
              </a:rPr>
              <a:t>Nepalas</a:t>
            </a:r>
            <a:r>
              <a:rPr lang="lt-LT" sz="1600" dirty="0">
                <a:solidFill>
                  <a:srgbClr val="3176DA"/>
                </a:solidFill>
                <a:latin typeface="Verdana" panose="020B0604030504040204" pitchFamily="34" charset="0"/>
                <a:ea typeface="Verdana" panose="020B0604030504040204" pitchFamily="34" charset="0"/>
                <a:cs typeface="Roboto Slab" pitchFamily="2" charset="0"/>
              </a:rPr>
              <a:t> </a:t>
            </a:r>
          </a:p>
          <a:p>
            <a:pPr>
              <a:lnSpc>
                <a:spcPct val="150000"/>
              </a:lnSpc>
              <a:spcBef>
                <a:spcPts val="1800"/>
              </a:spcBef>
            </a:pPr>
            <a:r>
              <a:rPr lang="lt-LT" sz="1600" dirty="0">
                <a:solidFill>
                  <a:srgbClr val="3176DA"/>
                </a:solidFill>
                <a:latin typeface="Verdana" panose="020B0604030504040204" pitchFamily="34" charset="0"/>
                <a:ea typeface="Verdana" panose="020B0604030504040204" pitchFamily="34" charset="0"/>
                <a:cs typeface="Roboto Slab" pitchFamily="2" charset="0"/>
              </a:rPr>
              <a:t>Vietnamas </a:t>
            </a:r>
          </a:p>
        </p:txBody>
      </p:sp>
      <p:pic>
        <p:nvPicPr>
          <p:cNvPr id="9" name="Picture 4" descr="Round flag of Afghanistan. 556262 Vector Art at Vecteezy">
            <a:extLst>
              <a:ext uri="{FF2B5EF4-FFF2-40B4-BE49-F238E27FC236}">
                <a16:creationId xmlns:a16="http://schemas.microsoft.com/office/drawing/2014/main" id="{DB9CBA6D-BA3A-FA07-A31A-4F5CC44590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7321659" y="3062970"/>
            <a:ext cx="633492" cy="633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intable Country Flag of Kazakhstan - Circle | Vector Country Flags of the  World">
            <a:extLst>
              <a:ext uri="{FF2B5EF4-FFF2-40B4-BE49-F238E27FC236}">
                <a16:creationId xmlns:a16="http://schemas.microsoft.com/office/drawing/2014/main" id="{C5025DC4-C06C-604E-BA21-43D7709E6D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9294" y="3758350"/>
            <a:ext cx="481147" cy="4811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Kyrgyzstan flag icon - Country flags">
            <a:extLst>
              <a:ext uri="{FF2B5EF4-FFF2-40B4-BE49-F238E27FC236}">
                <a16:creationId xmlns:a16="http://schemas.microsoft.com/office/drawing/2014/main" id="{57AF4ACA-6778-D492-D7C6-5C97A50010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9294" y="4286538"/>
            <a:ext cx="481147" cy="4811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Tajikistan flag icon - Country flags">
            <a:extLst>
              <a:ext uri="{FF2B5EF4-FFF2-40B4-BE49-F238E27FC236}">
                <a16:creationId xmlns:a16="http://schemas.microsoft.com/office/drawing/2014/main" id="{4FE9966C-0F35-6266-2094-B019BB29BE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9294" y="4950002"/>
            <a:ext cx="485836" cy="485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3D Flag of Turkmenistan on a avatar circle. 18880161 PNG">
            <a:extLst>
              <a:ext uri="{FF2B5EF4-FFF2-40B4-BE49-F238E27FC236}">
                <a16:creationId xmlns:a16="http://schemas.microsoft.com/office/drawing/2014/main" id="{5AE37571-E250-A8C4-7E0F-C2DB183EE3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49482" y="3208957"/>
            <a:ext cx="496780" cy="4967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41119CD-22B0-218B-1C82-4827338257FB}"/>
              </a:ext>
            </a:extLst>
          </p:cNvPr>
          <p:cNvPicPr>
            <a:picLocks noChangeAspect="1"/>
          </p:cNvPicPr>
          <p:nvPr/>
        </p:nvPicPr>
        <p:blipFill>
          <a:blip r:embed="rId9"/>
          <a:stretch>
            <a:fillRect/>
          </a:stretch>
        </p:blipFill>
        <p:spPr>
          <a:xfrm>
            <a:off x="9767082" y="3835407"/>
            <a:ext cx="504524" cy="494393"/>
          </a:xfrm>
          <a:prstGeom prst="rect">
            <a:avLst/>
          </a:prstGeom>
        </p:spPr>
      </p:pic>
      <p:pic>
        <p:nvPicPr>
          <p:cNvPr id="17" name="Picture 20" descr="Myanmar flag icon - Country flags">
            <a:extLst>
              <a:ext uri="{FF2B5EF4-FFF2-40B4-BE49-F238E27FC236}">
                <a16:creationId xmlns:a16="http://schemas.microsoft.com/office/drawing/2014/main" id="{CB154163-16FC-0A92-0504-1E0F0F44751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11489" y="4462930"/>
            <a:ext cx="415710" cy="4157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Nepal Flags Rounded icon">
            <a:extLst>
              <a:ext uri="{FF2B5EF4-FFF2-40B4-BE49-F238E27FC236}">
                <a16:creationId xmlns:a16="http://schemas.microsoft.com/office/drawing/2014/main" id="{5D002109-683F-F255-B71B-6A9E2D05FE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30552" y="4972827"/>
            <a:ext cx="415710" cy="4157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997762B-F84E-CA22-23BF-78EF04C642CF}"/>
              </a:ext>
            </a:extLst>
          </p:cNvPr>
          <p:cNvPicPr>
            <a:picLocks noChangeAspect="1"/>
          </p:cNvPicPr>
          <p:nvPr/>
        </p:nvPicPr>
        <p:blipFill>
          <a:blip r:embed="rId12"/>
          <a:stretch>
            <a:fillRect/>
          </a:stretch>
        </p:blipFill>
        <p:spPr>
          <a:xfrm>
            <a:off x="9767082" y="5517951"/>
            <a:ext cx="561821" cy="496622"/>
          </a:xfrm>
          <a:prstGeom prst="rect">
            <a:avLst/>
          </a:prstGeom>
        </p:spPr>
      </p:pic>
      <p:sp>
        <p:nvSpPr>
          <p:cNvPr id="20" name="TextBox 19">
            <a:extLst>
              <a:ext uri="{FF2B5EF4-FFF2-40B4-BE49-F238E27FC236}">
                <a16:creationId xmlns:a16="http://schemas.microsoft.com/office/drawing/2014/main" id="{3FA5CF68-4F98-BE11-19CD-6CAF9B09D17B}"/>
              </a:ext>
            </a:extLst>
          </p:cNvPr>
          <p:cNvSpPr txBox="1"/>
          <p:nvPr/>
        </p:nvSpPr>
        <p:spPr>
          <a:xfrm>
            <a:off x="7849992" y="6710080"/>
            <a:ext cx="2473203" cy="892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2400"/>
              </a:spcBef>
            </a:pPr>
            <a:r>
              <a:rPr lang="fi-FI" sz="1600" dirty="0">
                <a:solidFill>
                  <a:srgbClr val="34DF55"/>
                </a:solidFill>
                <a:latin typeface="Verdana" panose="020B0604030504040204" pitchFamily="34" charset="0"/>
                <a:ea typeface="Verdana" panose="020B0604030504040204" pitchFamily="34" charset="0"/>
                <a:cs typeface="Roboto Slab" pitchFamily="2" charset="0"/>
              </a:rPr>
              <a:t>Sirija</a:t>
            </a:r>
          </a:p>
          <a:p>
            <a:pPr>
              <a:spcBef>
                <a:spcPts val="2400"/>
              </a:spcBef>
            </a:pPr>
            <a:r>
              <a:rPr lang="fi-FI" sz="1600" dirty="0">
                <a:solidFill>
                  <a:srgbClr val="3176DA"/>
                </a:solidFill>
                <a:latin typeface="Verdana" panose="020B0604030504040204" pitchFamily="34" charset="0"/>
                <a:ea typeface="Verdana" panose="020B0604030504040204" pitchFamily="34" charset="0"/>
                <a:cs typeface="Roboto Slab" pitchFamily="2" charset="0"/>
              </a:rPr>
              <a:t>Palestinos teritorija</a:t>
            </a:r>
          </a:p>
        </p:txBody>
      </p:sp>
      <p:sp>
        <p:nvSpPr>
          <p:cNvPr id="21" name="Text 3">
            <a:extLst>
              <a:ext uri="{FF2B5EF4-FFF2-40B4-BE49-F238E27FC236}">
                <a16:creationId xmlns:a16="http://schemas.microsoft.com/office/drawing/2014/main" id="{40AA9473-C84E-302B-68C7-5A683FEAFA7C}"/>
              </a:ext>
            </a:extLst>
          </p:cNvPr>
          <p:cNvSpPr/>
          <p:nvPr/>
        </p:nvSpPr>
        <p:spPr>
          <a:xfrm>
            <a:off x="8739450" y="5810067"/>
            <a:ext cx="2270024" cy="658347"/>
          </a:xfrm>
          <a:prstGeom prst="rect">
            <a:avLst/>
          </a:prstGeom>
          <a:noFill/>
          <a:ln/>
        </p:spPr>
        <p:txBody>
          <a:bodyPr wrap="none" rtlCol="0" anchor="t"/>
          <a:lstStyle/>
          <a:p>
            <a:pPr>
              <a:lnSpc>
                <a:spcPts val="6835"/>
              </a:lnSpc>
            </a:pPr>
            <a:r>
              <a:rPr lang="lt-LT" sz="1600" b="1" dirty="0">
                <a:solidFill>
                  <a:srgbClr val="476FD6"/>
                </a:solidFill>
                <a:latin typeface="Verdana" panose="020B0604030504040204" pitchFamily="34" charset="0"/>
                <a:ea typeface="Verdana" panose="020B0604030504040204" pitchFamily="34" charset="0"/>
                <a:cs typeface="Roboto Slab" pitchFamily="34" charset="-120"/>
              </a:rPr>
              <a:t>Artimieji Rytai</a:t>
            </a:r>
            <a:endParaRPr lang="en-US" sz="1600" b="1" dirty="0">
              <a:latin typeface="Verdana" panose="020B0604030504040204" pitchFamily="34" charset="0"/>
              <a:ea typeface="Verdana" panose="020B0604030504040204" pitchFamily="34" charset="0"/>
            </a:endParaRPr>
          </a:p>
        </p:txBody>
      </p:sp>
      <p:pic>
        <p:nvPicPr>
          <p:cNvPr id="22" name="Picture 24" descr="Syria flag icon - Country flags">
            <a:extLst>
              <a:ext uri="{FF2B5EF4-FFF2-40B4-BE49-F238E27FC236}">
                <a16:creationId xmlns:a16="http://schemas.microsoft.com/office/drawing/2014/main" id="{40002A36-F62D-8874-0F6F-DB076169FCF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59265" y="6553487"/>
            <a:ext cx="477976" cy="4779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CEC837B-AC3E-44AE-C6F0-8C441FCDA33B}"/>
              </a:ext>
            </a:extLst>
          </p:cNvPr>
          <p:cNvPicPr>
            <a:picLocks noChangeAspect="1"/>
          </p:cNvPicPr>
          <p:nvPr/>
        </p:nvPicPr>
        <p:blipFill>
          <a:blip r:embed="rId14"/>
          <a:stretch>
            <a:fillRect/>
          </a:stretch>
        </p:blipFill>
        <p:spPr>
          <a:xfrm>
            <a:off x="7288081" y="7170933"/>
            <a:ext cx="565751" cy="573776"/>
          </a:xfrm>
          <a:prstGeom prst="rect">
            <a:avLst/>
          </a:prstGeom>
        </p:spPr>
      </p:pic>
      <p:pic>
        <p:nvPicPr>
          <p:cNvPr id="24" name="Picture 32" descr="Printable Country Flag of Somalia - Circle | Vector Country Flags of the  World">
            <a:extLst>
              <a:ext uri="{FF2B5EF4-FFF2-40B4-BE49-F238E27FC236}">
                <a16:creationId xmlns:a16="http://schemas.microsoft.com/office/drawing/2014/main" id="{B067DD25-EDAC-DE99-705F-50CF410B0E4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9747000" y="8532219"/>
            <a:ext cx="456130" cy="4561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Printable Country Flag of Tanzania - Circle | Vector Country Flags of the  World">
            <a:extLst>
              <a:ext uri="{FF2B5EF4-FFF2-40B4-BE49-F238E27FC236}">
                <a16:creationId xmlns:a16="http://schemas.microsoft.com/office/drawing/2014/main" id="{6E2C41B3-5880-578A-50B1-24DB0E52B45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29316" y="9140656"/>
            <a:ext cx="457467" cy="45746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3">
            <a:extLst>
              <a:ext uri="{FF2B5EF4-FFF2-40B4-BE49-F238E27FC236}">
                <a16:creationId xmlns:a16="http://schemas.microsoft.com/office/drawing/2014/main" id="{93D71EFB-2AB4-59E8-B2F0-CB5A5C97C159}"/>
              </a:ext>
            </a:extLst>
          </p:cNvPr>
          <p:cNvSpPr/>
          <p:nvPr/>
        </p:nvSpPr>
        <p:spPr>
          <a:xfrm>
            <a:off x="7576655" y="7395344"/>
            <a:ext cx="4764812" cy="559594"/>
          </a:xfrm>
          <a:prstGeom prst="rect">
            <a:avLst/>
          </a:prstGeom>
          <a:noFill/>
          <a:ln/>
        </p:spPr>
        <p:txBody>
          <a:bodyPr wrap="none" rtlCol="0" anchor="t"/>
          <a:lstStyle/>
          <a:p>
            <a:pPr>
              <a:lnSpc>
                <a:spcPts val="6835"/>
              </a:lnSpc>
            </a:pPr>
            <a:r>
              <a:rPr lang="en-US" sz="1600" b="1" dirty="0">
                <a:solidFill>
                  <a:srgbClr val="476FD6"/>
                </a:solidFill>
                <a:latin typeface="Verdana" panose="020B0604030504040204" pitchFamily="34" charset="0"/>
                <a:ea typeface="Verdana" panose="020B0604030504040204" pitchFamily="34" charset="0"/>
                <a:cs typeface="Roboto Slab" pitchFamily="34" charset="-120"/>
              </a:rPr>
              <a:t>Prioritetinės Afrikos </a:t>
            </a:r>
            <a:r>
              <a:rPr lang="lt-LT" sz="1600" b="1" dirty="0">
                <a:solidFill>
                  <a:srgbClr val="476FD6"/>
                </a:solidFill>
                <a:latin typeface="Verdana" panose="020B0604030504040204" pitchFamily="34" charset="0"/>
                <a:ea typeface="Verdana" panose="020B0604030504040204" pitchFamily="34" charset="0"/>
                <a:cs typeface="Roboto Slab" pitchFamily="34" charset="-120"/>
              </a:rPr>
              <a:t>šalys </a:t>
            </a:r>
            <a:r>
              <a:rPr lang="en-US" sz="1600" b="1" dirty="0">
                <a:solidFill>
                  <a:srgbClr val="476FD6"/>
                </a:solidFill>
                <a:latin typeface="Verdana" panose="020B0604030504040204" pitchFamily="34" charset="0"/>
                <a:ea typeface="Verdana" panose="020B0604030504040204" pitchFamily="34" charset="0"/>
                <a:cs typeface="Roboto Slab" pitchFamily="34" charset="-120"/>
              </a:rPr>
              <a:t>partnerės</a:t>
            </a:r>
            <a:endParaRPr lang="en-US" sz="1600" b="1" dirty="0">
              <a:latin typeface="Verdana" panose="020B0604030504040204" pitchFamily="34" charset="0"/>
              <a:ea typeface="Verdana" panose="020B0604030504040204" pitchFamily="34" charset="0"/>
            </a:endParaRPr>
          </a:p>
        </p:txBody>
      </p:sp>
      <p:sp>
        <p:nvSpPr>
          <p:cNvPr id="27" name="Rectangle 2">
            <a:extLst>
              <a:ext uri="{FF2B5EF4-FFF2-40B4-BE49-F238E27FC236}">
                <a16:creationId xmlns:a16="http://schemas.microsoft.com/office/drawing/2014/main" id="{9315E557-2FBA-39AE-010A-3D376CA316DA}"/>
              </a:ext>
            </a:extLst>
          </p:cNvPr>
          <p:cNvSpPr>
            <a:spLocks noChangeArrowheads="1"/>
          </p:cNvSpPr>
          <p:nvPr/>
        </p:nvSpPr>
        <p:spPr bwMode="auto">
          <a:xfrm>
            <a:off x="7919025" y="8503623"/>
            <a:ext cx="1540806" cy="162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defTabSz="914400" eaLnBrk="0" fontAlgn="base">
              <a:lnSpc>
                <a:spcPct val="150000"/>
              </a:lnSpc>
              <a:spcBef>
                <a:spcPts val="1800"/>
              </a:spcBef>
              <a:spcAft>
                <a:spcPct val="0"/>
              </a:spcAft>
            </a:pPr>
            <a:r>
              <a:rPr lang="lt-LT" altLang="lt-LT" sz="1600" dirty="0">
                <a:solidFill>
                  <a:srgbClr val="34DF55"/>
                </a:solidFill>
                <a:latin typeface="Roboto Slab" pitchFamily="2" charset="0"/>
                <a:ea typeface="Roboto Slab" pitchFamily="2" charset="0"/>
                <a:cs typeface="Roboto Slab" pitchFamily="2" charset="0"/>
              </a:rPr>
              <a:t>Etiopija</a:t>
            </a:r>
            <a:r>
              <a:rPr lang="lt-LT" altLang="lt-LT" sz="1600" dirty="0">
                <a:solidFill>
                  <a:srgbClr val="3176DA"/>
                </a:solidFill>
                <a:latin typeface="Roboto Slab" pitchFamily="2" charset="0"/>
                <a:ea typeface="Roboto Slab" pitchFamily="2" charset="0"/>
                <a:cs typeface="Roboto Slab" pitchFamily="2" charset="0"/>
              </a:rPr>
              <a:t>  </a:t>
            </a:r>
          </a:p>
          <a:p>
            <a:pPr lvl="0" defTabSz="914400" eaLnBrk="0" fontAlgn="base">
              <a:lnSpc>
                <a:spcPct val="150000"/>
              </a:lnSpc>
              <a:spcBef>
                <a:spcPts val="1800"/>
              </a:spcBef>
              <a:spcAft>
                <a:spcPct val="0"/>
              </a:spcAft>
            </a:pPr>
            <a:r>
              <a:rPr lang="lt-LT" altLang="lt-LT" sz="1600" dirty="0">
                <a:solidFill>
                  <a:srgbClr val="34DF55"/>
                </a:solidFill>
                <a:latin typeface="Roboto Slab" pitchFamily="2" charset="0"/>
                <a:ea typeface="Roboto Slab" pitchFamily="2" charset="0"/>
                <a:cs typeface="Roboto Slab" pitchFamily="2" charset="0"/>
              </a:rPr>
              <a:t>Kenija</a:t>
            </a:r>
            <a:r>
              <a:rPr lang="lt-LT" altLang="lt-LT" sz="1600" dirty="0">
                <a:solidFill>
                  <a:srgbClr val="3176DA"/>
                </a:solidFill>
                <a:latin typeface="Roboto Slab" pitchFamily="2" charset="0"/>
                <a:ea typeface="Roboto Slab" pitchFamily="2" charset="0"/>
                <a:cs typeface="Roboto Slab" pitchFamily="2" charset="0"/>
              </a:rPr>
              <a:t>  </a:t>
            </a:r>
          </a:p>
          <a:p>
            <a:pPr lvl="0" defTabSz="914400" eaLnBrk="0" fontAlgn="base">
              <a:lnSpc>
                <a:spcPct val="150000"/>
              </a:lnSpc>
              <a:spcBef>
                <a:spcPts val="1800"/>
              </a:spcBef>
              <a:spcAft>
                <a:spcPct val="0"/>
              </a:spcAft>
            </a:pPr>
            <a:r>
              <a:rPr lang="lt-LT" altLang="lt-LT" sz="1600" dirty="0">
                <a:solidFill>
                  <a:srgbClr val="34DF55"/>
                </a:solidFill>
                <a:latin typeface="Roboto Slab" pitchFamily="2" charset="0"/>
                <a:ea typeface="Roboto Slab" pitchFamily="2" charset="0"/>
                <a:cs typeface="Roboto Slab" pitchFamily="2" charset="0"/>
              </a:rPr>
              <a:t>Mozambikas </a:t>
            </a:r>
            <a:r>
              <a:rPr lang="lt-LT" altLang="lt-LT" sz="1600" dirty="0">
                <a:solidFill>
                  <a:srgbClr val="3176DA"/>
                </a:solidFill>
                <a:latin typeface="Roboto Slab" pitchFamily="2" charset="0"/>
                <a:ea typeface="Roboto Slab" pitchFamily="2" charset="0"/>
                <a:cs typeface="Roboto Slab" pitchFamily="2" charset="0"/>
              </a:rPr>
              <a:t> </a:t>
            </a:r>
          </a:p>
        </p:txBody>
      </p:sp>
      <p:pic>
        <p:nvPicPr>
          <p:cNvPr id="28" name="Picture 28" descr="Printable Country Flag of Ethiopia - Circle | Vector Country Flags of the  World">
            <a:extLst>
              <a:ext uri="{FF2B5EF4-FFF2-40B4-BE49-F238E27FC236}">
                <a16:creationId xmlns:a16="http://schemas.microsoft.com/office/drawing/2014/main" id="{6E467CD0-2E7B-D627-3EAF-DFD49EC3141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7290296" y="8457955"/>
            <a:ext cx="470727" cy="4707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0" descr="Printable Country Flag of Kenya - Circle | Vector Country Flags of the World">
            <a:extLst>
              <a:ext uri="{FF2B5EF4-FFF2-40B4-BE49-F238E27FC236}">
                <a16:creationId xmlns:a16="http://schemas.microsoft.com/office/drawing/2014/main" id="{20AFB3ED-0AAF-26DB-214B-880974390A2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275257" y="9121389"/>
            <a:ext cx="476734" cy="4767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2">
            <a:extLst>
              <a:ext uri="{FF2B5EF4-FFF2-40B4-BE49-F238E27FC236}">
                <a16:creationId xmlns:a16="http://schemas.microsoft.com/office/drawing/2014/main" id="{B5603959-3E81-FE75-E424-D9A80C957507}"/>
              </a:ext>
            </a:extLst>
          </p:cNvPr>
          <p:cNvSpPr/>
          <p:nvPr/>
        </p:nvSpPr>
        <p:spPr>
          <a:xfrm>
            <a:off x="13855884" y="1044542"/>
            <a:ext cx="2732212" cy="646115"/>
          </a:xfrm>
          <a:prstGeom prst="rect">
            <a:avLst/>
          </a:prstGeom>
          <a:noFill/>
          <a:ln/>
        </p:spPr>
        <p:txBody>
          <a:bodyPr wrap="none" rtlCol="0" anchor="t"/>
          <a:lstStyle/>
          <a:p>
            <a:pPr>
              <a:lnSpc>
                <a:spcPts val="6835"/>
              </a:lnSpc>
            </a:pPr>
            <a:r>
              <a:rPr lang="en-US" sz="1600" b="1" dirty="0">
                <a:solidFill>
                  <a:srgbClr val="476FD6"/>
                </a:solidFill>
                <a:latin typeface="Verdana" panose="020B0604030504040204" pitchFamily="34" charset="0"/>
                <a:ea typeface="Verdana" panose="020B0604030504040204" pitchFamily="34" charset="0"/>
                <a:cs typeface="Roboto Slab" pitchFamily="34" charset="-120"/>
              </a:rPr>
              <a:t>E</a:t>
            </a:r>
            <a:r>
              <a:rPr lang="lt-LT" sz="1600" b="1" dirty="0">
                <a:solidFill>
                  <a:srgbClr val="476FD6"/>
                </a:solidFill>
                <a:latin typeface="Verdana" panose="020B0604030504040204" pitchFamily="34" charset="0"/>
                <a:ea typeface="Verdana" panose="020B0604030504040204" pitchFamily="34" charset="0"/>
                <a:cs typeface="Roboto Slab" pitchFamily="34" charset="-120"/>
              </a:rPr>
              <a:t>S </a:t>
            </a:r>
            <a:r>
              <a:rPr lang="en-US" sz="1600" b="1" dirty="0">
                <a:solidFill>
                  <a:srgbClr val="476FD6"/>
                </a:solidFill>
                <a:latin typeface="Verdana" panose="020B0604030504040204" pitchFamily="34" charset="0"/>
                <a:ea typeface="Verdana" panose="020B0604030504040204" pitchFamily="34" charset="0"/>
                <a:cs typeface="Roboto Slab" pitchFamily="34" charset="-120"/>
              </a:rPr>
              <a:t>Rytų partnerystė</a:t>
            </a:r>
            <a:endParaRPr lang="lt-LT" sz="1600" b="1" dirty="0">
              <a:solidFill>
                <a:srgbClr val="476FD6"/>
              </a:solidFill>
              <a:latin typeface="Verdana" panose="020B0604030504040204" pitchFamily="34" charset="0"/>
              <a:ea typeface="Verdana" panose="020B0604030504040204" pitchFamily="34" charset="0"/>
              <a:cs typeface="Roboto Slab" pitchFamily="34" charset="-120"/>
            </a:endParaRPr>
          </a:p>
          <a:p>
            <a:pPr>
              <a:lnSpc>
                <a:spcPts val="6835"/>
              </a:lnSpc>
            </a:pPr>
            <a:endParaRPr lang="lt-LT" dirty="0">
              <a:solidFill>
                <a:srgbClr val="476FD6"/>
              </a:solidFill>
              <a:latin typeface="Verdana" panose="020B0604030504040204" pitchFamily="34" charset="0"/>
              <a:ea typeface="Verdana" panose="020B0604030504040204" pitchFamily="34" charset="0"/>
              <a:cs typeface="Roboto Slab" pitchFamily="34" charset="-120"/>
            </a:endParaRPr>
          </a:p>
          <a:p>
            <a:pPr>
              <a:lnSpc>
                <a:spcPts val="6835"/>
              </a:lnSpc>
            </a:pPr>
            <a:endParaRPr lang="en-US" sz="1600" dirty="0">
              <a:latin typeface="Verdana" panose="020B0604030504040204" pitchFamily="34" charset="0"/>
              <a:ea typeface="Verdana" panose="020B0604030504040204" pitchFamily="34" charset="0"/>
            </a:endParaRPr>
          </a:p>
        </p:txBody>
      </p:sp>
      <p:sp>
        <p:nvSpPr>
          <p:cNvPr id="31" name="Text 5">
            <a:extLst>
              <a:ext uri="{FF2B5EF4-FFF2-40B4-BE49-F238E27FC236}">
                <a16:creationId xmlns:a16="http://schemas.microsoft.com/office/drawing/2014/main" id="{02BC7A7E-267B-2E17-1CFE-3265C5599DC1}"/>
              </a:ext>
            </a:extLst>
          </p:cNvPr>
          <p:cNvSpPr/>
          <p:nvPr/>
        </p:nvSpPr>
        <p:spPr>
          <a:xfrm>
            <a:off x="14036404" y="6474769"/>
            <a:ext cx="3471863" cy="433983"/>
          </a:xfrm>
          <a:prstGeom prst="rect">
            <a:avLst/>
          </a:prstGeom>
          <a:noFill/>
          <a:ln/>
        </p:spPr>
        <p:txBody>
          <a:bodyPr wrap="none" rtlCol="0" anchor="t"/>
          <a:lstStyle/>
          <a:p>
            <a:pPr>
              <a:lnSpc>
                <a:spcPts val="3417"/>
              </a:lnSpc>
            </a:pPr>
            <a:r>
              <a:rPr lang="en-US" sz="1600" dirty="0">
                <a:solidFill>
                  <a:srgbClr val="476FD6"/>
                </a:solidFill>
                <a:latin typeface="Verdana" panose="020B0604030504040204" pitchFamily="34" charset="0"/>
                <a:ea typeface="Verdana" panose="020B0604030504040204" pitchFamily="34" charset="0"/>
                <a:cs typeface="Roboto Slab" pitchFamily="34" charset="-120"/>
              </a:rPr>
              <a:t>Kenija</a:t>
            </a:r>
            <a:endParaRPr lang="en-US" sz="1600" dirty="0">
              <a:latin typeface="Verdana" panose="020B0604030504040204" pitchFamily="34" charset="0"/>
              <a:ea typeface="Verdana" panose="020B0604030504040204" pitchFamily="34" charset="0"/>
            </a:endParaRPr>
          </a:p>
        </p:txBody>
      </p:sp>
      <p:sp>
        <p:nvSpPr>
          <p:cNvPr id="32" name="Text 8">
            <a:extLst>
              <a:ext uri="{FF2B5EF4-FFF2-40B4-BE49-F238E27FC236}">
                <a16:creationId xmlns:a16="http://schemas.microsoft.com/office/drawing/2014/main" id="{C3048BB7-A1AC-B036-FCF7-69F6FCBFE59B}"/>
              </a:ext>
            </a:extLst>
          </p:cNvPr>
          <p:cNvSpPr/>
          <p:nvPr/>
        </p:nvSpPr>
        <p:spPr>
          <a:xfrm>
            <a:off x="14065335" y="7353364"/>
            <a:ext cx="3471863" cy="433983"/>
          </a:xfrm>
          <a:prstGeom prst="rect">
            <a:avLst/>
          </a:prstGeom>
          <a:noFill/>
          <a:ln/>
        </p:spPr>
        <p:txBody>
          <a:bodyPr wrap="none" rtlCol="0" anchor="t"/>
          <a:lstStyle/>
          <a:p>
            <a:pPr>
              <a:lnSpc>
                <a:spcPts val="3417"/>
              </a:lnSpc>
            </a:pPr>
            <a:r>
              <a:rPr lang="en-US" sz="1600" dirty="0">
                <a:solidFill>
                  <a:srgbClr val="476FD6"/>
                </a:solidFill>
                <a:latin typeface="Verdana" panose="020B0604030504040204" pitchFamily="34" charset="0"/>
                <a:ea typeface="Verdana" panose="020B0604030504040204" pitchFamily="34" charset="0"/>
                <a:cs typeface="Roboto Slab" pitchFamily="34" charset="-120"/>
              </a:rPr>
              <a:t>Namibija</a:t>
            </a:r>
            <a:endParaRPr lang="en-US" sz="1600" dirty="0">
              <a:latin typeface="Verdana" panose="020B0604030504040204" pitchFamily="34" charset="0"/>
              <a:ea typeface="Verdana" panose="020B0604030504040204" pitchFamily="34" charset="0"/>
            </a:endParaRPr>
          </a:p>
        </p:txBody>
      </p:sp>
      <p:sp>
        <p:nvSpPr>
          <p:cNvPr id="33" name="Text 11">
            <a:extLst>
              <a:ext uri="{FF2B5EF4-FFF2-40B4-BE49-F238E27FC236}">
                <a16:creationId xmlns:a16="http://schemas.microsoft.com/office/drawing/2014/main" id="{A5B86342-CF44-0992-7A38-3DC1D109B1DA}"/>
              </a:ext>
            </a:extLst>
          </p:cNvPr>
          <p:cNvSpPr/>
          <p:nvPr/>
        </p:nvSpPr>
        <p:spPr>
          <a:xfrm>
            <a:off x="14065335" y="8146240"/>
            <a:ext cx="3471863" cy="433983"/>
          </a:xfrm>
          <a:prstGeom prst="rect">
            <a:avLst/>
          </a:prstGeom>
          <a:noFill/>
          <a:ln/>
        </p:spPr>
        <p:txBody>
          <a:bodyPr wrap="none" rtlCol="0" anchor="t"/>
          <a:lstStyle/>
          <a:p>
            <a:pPr>
              <a:lnSpc>
                <a:spcPts val="3417"/>
              </a:lnSpc>
            </a:pPr>
            <a:r>
              <a:rPr lang="en-US" sz="1600" dirty="0">
                <a:solidFill>
                  <a:srgbClr val="476FD6"/>
                </a:solidFill>
                <a:latin typeface="Verdana" panose="020B0604030504040204" pitchFamily="34" charset="0"/>
                <a:ea typeface="Verdana" panose="020B0604030504040204" pitchFamily="34" charset="0"/>
                <a:cs typeface="Roboto Slab" pitchFamily="34" charset="-120"/>
              </a:rPr>
              <a:t>Botsvana</a:t>
            </a:r>
            <a:endParaRPr lang="en-US" sz="1600" dirty="0">
              <a:latin typeface="Verdana" panose="020B0604030504040204" pitchFamily="34" charset="0"/>
              <a:ea typeface="Verdana" panose="020B0604030504040204" pitchFamily="34" charset="0"/>
            </a:endParaRPr>
          </a:p>
        </p:txBody>
      </p:sp>
      <p:sp>
        <p:nvSpPr>
          <p:cNvPr id="34" name="Text 11">
            <a:extLst>
              <a:ext uri="{FF2B5EF4-FFF2-40B4-BE49-F238E27FC236}">
                <a16:creationId xmlns:a16="http://schemas.microsoft.com/office/drawing/2014/main" id="{F3FCE66B-4A1A-7E06-1B1F-5964F3CA5CD1}"/>
              </a:ext>
            </a:extLst>
          </p:cNvPr>
          <p:cNvSpPr/>
          <p:nvPr/>
        </p:nvSpPr>
        <p:spPr>
          <a:xfrm>
            <a:off x="14065335" y="9096757"/>
            <a:ext cx="3471863" cy="433983"/>
          </a:xfrm>
          <a:prstGeom prst="rect">
            <a:avLst/>
          </a:prstGeom>
          <a:noFill/>
          <a:ln/>
        </p:spPr>
        <p:txBody>
          <a:bodyPr wrap="none" rtlCol="0" anchor="t"/>
          <a:lstStyle/>
          <a:p>
            <a:pPr>
              <a:lnSpc>
                <a:spcPts val="3417"/>
              </a:lnSpc>
            </a:pPr>
            <a:r>
              <a:rPr lang="lt-LT" sz="1600" dirty="0">
                <a:solidFill>
                  <a:srgbClr val="476FD6"/>
                </a:solidFill>
                <a:latin typeface="Verdana" panose="020B0604030504040204" pitchFamily="34" charset="0"/>
                <a:ea typeface="Verdana" panose="020B0604030504040204" pitchFamily="34" charset="0"/>
                <a:cs typeface="Roboto Slab" pitchFamily="34" charset="-120"/>
              </a:rPr>
              <a:t>Uganda</a:t>
            </a:r>
            <a:endParaRPr lang="en-US" sz="1600" dirty="0">
              <a:latin typeface="Verdana" panose="020B0604030504040204" pitchFamily="34" charset="0"/>
              <a:ea typeface="Verdana" panose="020B0604030504040204" pitchFamily="34" charset="0"/>
            </a:endParaRPr>
          </a:p>
        </p:txBody>
      </p:sp>
      <p:pic>
        <p:nvPicPr>
          <p:cNvPr id="35" name="Picture 34">
            <a:extLst>
              <a:ext uri="{FF2B5EF4-FFF2-40B4-BE49-F238E27FC236}">
                <a16:creationId xmlns:a16="http://schemas.microsoft.com/office/drawing/2014/main" id="{9F8DAA80-B496-CE1E-0A8E-CC8B4E24924E}"/>
              </a:ext>
            </a:extLst>
          </p:cNvPr>
          <p:cNvPicPr>
            <a:picLocks noChangeAspect="1"/>
          </p:cNvPicPr>
          <p:nvPr/>
        </p:nvPicPr>
        <p:blipFill>
          <a:blip r:embed="rId19"/>
          <a:stretch>
            <a:fillRect/>
          </a:stretch>
        </p:blipFill>
        <p:spPr>
          <a:xfrm>
            <a:off x="13311862" y="6407703"/>
            <a:ext cx="647700" cy="600075"/>
          </a:xfrm>
          <a:prstGeom prst="rect">
            <a:avLst/>
          </a:prstGeom>
        </p:spPr>
      </p:pic>
      <p:pic>
        <p:nvPicPr>
          <p:cNvPr id="36" name="Picture 35">
            <a:extLst>
              <a:ext uri="{FF2B5EF4-FFF2-40B4-BE49-F238E27FC236}">
                <a16:creationId xmlns:a16="http://schemas.microsoft.com/office/drawing/2014/main" id="{66E7EDA7-CD17-B233-9930-6F5964A693E0}"/>
              </a:ext>
            </a:extLst>
          </p:cNvPr>
          <p:cNvPicPr>
            <a:picLocks noChangeAspect="1"/>
          </p:cNvPicPr>
          <p:nvPr/>
        </p:nvPicPr>
        <p:blipFill>
          <a:blip r:embed="rId20"/>
          <a:stretch>
            <a:fillRect/>
          </a:stretch>
        </p:blipFill>
        <p:spPr>
          <a:xfrm>
            <a:off x="13258289" y="7280987"/>
            <a:ext cx="676275" cy="685800"/>
          </a:xfrm>
          <a:prstGeom prst="rect">
            <a:avLst/>
          </a:prstGeom>
        </p:spPr>
      </p:pic>
      <p:pic>
        <p:nvPicPr>
          <p:cNvPr id="37" name="Picture 36">
            <a:extLst>
              <a:ext uri="{FF2B5EF4-FFF2-40B4-BE49-F238E27FC236}">
                <a16:creationId xmlns:a16="http://schemas.microsoft.com/office/drawing/2014/main" id="{6D9CBA54-FFFC-D7F2-E57A-891407E820A0}"/>
              </a:ext>
            </a:extLst>
          </p:cNvPr>
          <p:cNvPicPr>
            <a:picLocks noChangeAspect="1"/>
          </p:cNvPicPr>
          <p:nvPr/>
        </p:nvPicPr>
        <p:blipFill>
          <a:blip r:embed="rId21"/>
          <a:stretch>
            <a:fillRect/>
          </a:stretch>
        </p:blipFill>
        <p:spPr>
          <a:xfrm>
            <a:off x="13335404" y="8117746"/>
            <a:ext cx="619125" cy="676275"/>
          </a:xfrm>
          <a:prstGeom prst="rect">
            <a:avLst/>
          </a:prstGeom>
        </p:spPr>
      </p:pic>
      <p:pic>
        <p:nvPicPr>
          <p:cNvPr id="38" name="Picture 37">
            <a:extLst>
              <a:ext uri="{FF2B5EF4-FFF2-40B4-BE49-F238E27FC236}">
                <a16:creationId xmlns:a16="http://schemas.microsoft.com/office/drawing/2014/main" id="{0F0005B6-1FE4-8AC1-091F-29342C3B7BB7}"/>
              </a:ext>
            </a:extLst>
          </p:cNvPr>
          <p:cNvPicPr>
            <a:picLocks noChangeAspect="1"/>
          </p:cNvPicPr>
          <p:nvPr/>
        </p:nvPicPr>
        <p:blipFill>
          <a:blip r:embed="rId22"/>
          <a:stretch>
            <a:fillRect/>
          </a:stretch>
        </p:blipFill>
        <p:spPr>
          <a:xfrm>
            <a:off x="13286863" y="9047646"/>
            <a:ext cx="619125" cy="561975"/>
          </a:xfrm>
          <a:prstGeom prst="rect">
            <a:avLst/>
          </a:prstGeom>
        </p:spPr>
      </p:pic>
      <p:sp>
        <p:nvSpPr>
          <p:cNvPr id="39" name="Text 2">
            <a:extLst>
              <a:ext uri="{FF2B5EF4-FFF2-40B4-BE49-F238E27FC236}">
                <a16:creationId xmlns:a16="http://schemas.microsoft.com/office/drawing/2014/main" id="{50DD0BDB-27A0-3CAB-7878-0FC02B61679C}"/>
              </a:ext>
            </a:extLst>
          </p:cNvPr>
          <p:cNvSpPr/>
          <p:nvPr/>
        </p:nvSpPr>
        <p:spPr>
          <a:xfrm>
            <a:off x="8615596" y="1051116"/>
            <a:ext cx="3312020" cy="680731"/>
          </a:xfrm>
          <a:prstGeom prst="rect">
            <a:avLst/>
          </a:prstGeom>
          <a:noFill/>
          <a:ln/>
        </p:spPr>
        <p:txBody>
          <a:bodyPr wrap="none" rtlCol="0" anchor="t"/>
          <a:lstStyle/>
          <a:p>
            <a:pPr>
              <a:lnSpc>
                <a:spcPts val="6835"/>
              </a:lnSpc>
            </a:pPr>
            <a:r>
              <a:rPr lang="en-US" sz="1600" b="1" dirty="0">
                <a:solidFill>
                  <a:srgbClr val="476FD6"/>
                </a:solidFill>
                <a:latin typeface="Verdana" panose="020B0604030504040204" pitchFamily="34" charset="0"/>
                <a:ea typeface="Verdana" panose="020B0604030504040204" pitchFamily="34" charset="0"/>
                <a:cs typeface="Roboto Slab" pitchFamily="34" charset="-120"/>
              </a:rPr>
              <a:t>E</a:t>
            </a:r>
            <a:r>
              <a:rPr lang="lt-LT" sz="1600" b="1" dirty="0">
                <a:solidFill>
                  <a:srgbClr val="476FD6"/>
                </a:solidFill>
                <a:latin typeface="Verdana" panose="020B0604030504040204" pitchFamily="34" charset="0"/>
                <a:ea typeface="Verdana" panose="020B0604030504040204" pitchFamily="34" charset="0"/>
                <a:cs typeface="Roboto Slab" pitchFamily="34" charset="-120"/>
              </a:rPr>
              <a:t>S </a:t>
            </a:r>
            <a:r>
              <a:rPr lang="en-US" sz="1600" b="1" dirty="0">
                <a:solidFill>
                  <a:srgbClr val="476FD6"/>
                </a:solidFill>
                <a:latin typeface="Verdana" panose="020B0604030504040204" pitchFamily="34" charset="0"/>
                <a:ea typeface="Verdana" panose="020B0604030504040204" pitchFamily="34" charset="0"/>
                <a:cs typeface="Roboto Slab" pitchFamily="34" charset="-120"/>
              </a:rPr>
              <a:t>Rytų partnerystė</a:t>
            </a:r>
            <a:endParaRPr lang="en-US" sz="1600" b="1" dirty="0">
              <a:latin typeface="Verdana" panose="020B0604030504040204" pitchFamily="34" charset="0"/>
              <a:ea typeface="Verdana" panose="020B0604030504040204" pitchFamily="34" charset="0"/>
            </a:endParaRPr>
          </a:p>
        </p:txBody>
      </p:sp>
      <p:sp>
        <p:nvSpPr>
          <p:cNvPr id="40" name="Text 3">
            <a:extLst>
              <a:ext uri="{FF2B5EF4-FFF2-40B4-BE49-F238E27FC236}">
                <a16:creationId xmlns:a16="http://schemas.microsoft.com/office/drawing/2014/main" id="{7C6B3C40-9E2C-5E34-B7EF-D4FCE68E26FF}"/>
              </a:ext>
            </a:extLst>
          </p:cNvPr>
          <p:cNvSpPr/>
          <p:nvPr/>
        </p:nvSpPr>
        <p:spPr>
          <a:xfrm>
            <a:off x="8005067" y="1854946"/>
            <a:ext cx="3471863" cy="433983"/>
          </a:xfrm>
          <a:prstGeom prst="rect">
            <a:avLst/>
          </a:prstGeom>
          <a:noFill/>
          <a:ln/>
        </p:spPr>
        <p:txBody>
          <a:bodyPr wrap="none" rtlCol="0" anchor="t"/>
          <a:lstStyle/>
          <a:p>
            <a:pPr>
              <a:lnSpc>
                <a:spcPts val="3417"/>
              </a:lnSpc>
            </a:pPr>
            <a:r>
              <a:rPr lang="en-US" sz="1600" dirty="0">
                <a:solidFill>
                  <a:srgbClr val="34DF55"/>
                </a:solidFill>
                <a:latin typeface="Verdana" panose="020B0604030504040204" pitchFamily="34" charset="0"/>
                <a:ea typeface="Verdana" panose="020B0604030504040204" pitchFamily="34" charset="0"/>
                <a:cs typeface="Roboto Slab" pitchFamily="34" charset="-120"/>
              </a:rPr>
              <a:t>Ukraina</a:t>
            </a:r>
            <a:endParaRPr lang="en-US" sz="1600" dirty="0">
              <a:solidFill>
                <a:srgbClr val="34DF55"/>
              </a:solidFill>
              <a:latin typeface="Verdana" panose="020B0604030504040204" pitchFamily="34" charset="0"/>
              <a:ea typeface="Verdana" panose="020B0604030504040204" pitchFamily="34" charset="0"/>
            </a:endParaRPr>
          </a:p>
        </p:txBody>
      </p:sp>
      <p:sp>
        <p:nvSpPr>
          <p:cNvPr id="41" name="Text 5">
            <a:extLst>
              <a:ext uri="{FF2B5EF4-FFF2-40B4-BE49-F238E27FC236}">
                <a16:creationId xmlns:a16="http://schemas.microsoft.com/office/drawing/2014/main" id="{EBA59696-8B81-A555-D070-B418A1B5250F}"/>
              </a:ext>
            </a:extLst>
          </p:cNvPr>
          <p:cNvSpPr/>
          <p:nvPr/>
        </p:nvSpPr>
        <p:spPr>
          <a:xfrm>
            <a:off x="14065336" y="2705661"/>
            <a:ext cx="3471863" cy="433983"/>
          </a:xfrm>
          <a:prstGeom prst="rect">
            <a:avLst/>
          </a:prstGeom>
          <a:noFill/>
          <a:ln/>
        </p:spPr>
        <p:txBody>
          <a:bodyPr wrap="none" rtlCol="0" anchor="t"/>
          <a:lstStyle/>
          <a:p>
            <a:pPr>
              <a:lnSpc>
                <a:spcPts val="3417"/>
              </a:lnSpc>
            </a:pPr>
            <a:r>
              <a:rPr lang="en-US" sz="1600" dirty="0">
                <a:solidFill>
                  <a:srgbClr val="476FD6"/>
                </a:solidFill>
                <a:latin typeface="Verdana" panose="020B0604030504040204" pitchFamily="34" charset="0"/>
                <a:ea typeface="Verdana" panose="020B0604030504040204" pitchFamily="34" charset="0"/>
                <a:cs typeface="Roboto Slab" pitchFamily="34" charset="-120"/>
              </a:rPr>
              <a:t>Gruzija</a:t>
            </a:r>
            <a:endParaRPr lang="en-US" sz="1600" dirty="0">
              <a:latin typeface="Verdana" panose="020B0604030504040204" pitchFamily="34" charset="0"/>
              <a:ea typeface="Verdana" panose="020B0604030504040204" pitchFamily="34" charset="0"/>
            </a:endParaRPr>
          </a:p>
        </p:txBody>
      </p:sp>
      <p:sp>
        <p:nvSpPr>
          <p:cNvPr id="42" name="Text 7">
            <a:extLst>
              <a:ext uri="{FF2B5EF4-FFF2-40B4-BE49-F238E27FC236}">
                <a16:creationId xmlns:a16="http://schemas.microsoft.com/office/drawing/2014/main" id="{DB989ACF-D894-D1E9-201D-A459B6212375}"/>
              </a:ext>
            </a:extLst>
          </p:cNvPr>
          <p:cNvSpPr/>
          <p:nvPr/>
        </p:nvSpPr>
        <p:spPr>
          <a:xfrm>
            <a:off x="14112951" y="3452108"/>
            <a:ext cx="3471863" cy="433983"/>
          </a:xfrm>
          <a:prstGeom prst="rect">
            <a:avLst/>
          </a:prstGeom>
          <a:noFill/>
          <a:ln/>
        </p:spPr>
        <p:txBody>
          <a:bodyPr wrap="none" rtlCol="0" anchor="t"/>
          <a:lstStyle/>
          <a:p>
            <a:pPr>
              <a:lnSpc>
                <a:spcPts val="3417"/>
              </a:lnSpc>
            </a:pPr>
            <a:r>
              <a:rPr lang="en-US" sz="1600" dirty="0">
                <a:solidFill>
                  <a:srgbClr val="476FD6"/>
                </a:solidFill>
                <a:latin typeface="Verdana" panose="020B0604030504040204" pitchFamily="34" charset="0"/>
                <a:ea typeface="Verdana" panose="020B0604030504040204" pitchFamily="34" charset="0"/>
                <a:cs typeface="Roboto Slab" pitchFamily="34" charset="-120"/>
              </a:rPr>
              <a:t>Moldova</a:t>
            </a:r>
            <a:endParaRPr lang="en-US" sz="1600" dirty="0">
              <a:latin typeface="Verdana" panose="020B0604030504040204" pitchFamily="34" charset="0"/>
              <a:ea typeface="Verdana" panose="020B0604030504040204" pitchFamily="34" charset="0"/>
            </a:endParaRPr>
          </a:p>
        </p:txBody>
      </p:sp>
      <p:pic>
        <p:nvPicPr>
          <p:cNvPr id="43" name="Picture 42">
            <a:extLst>
              <a:ext uri="{FF2B5EF4-FFF2-40B4-BE49-F238E27FC236}">
                <a16:creationId xmlns:a16="http://schemas.microsoft.com/office/drawing/2014/main" id="{9554B03D-467A-5942-74CE-9F73D4379822}"/>
              </a:ext>
            </a:extLst>
          </p:cNvPr>
          <p:cNvPicPr>
            <a:picLocks noChangeAspect="1"/>
          </p:cNvPicPr>
          <p:nvPr/>
        </p:nvPicPr>
        <p:blipFill>
          <a:blip r:embed="rId23"/>
          <a:stretch>
            <a:fillRect/>
          </a:stretch>
        </p:blipFill>
        <p:spPr>
          <a:xfrm>
            <a:off x="13299140" y="3360896"/>
            <a:ext cx="653289" cy="743744"/>
          </a:xfrm>
          <a:prstGeom prst="rect">
            <a:avLst/>
          </a:prstGeom>
        </p:spPr>
      </p:pic>
      <p:pic>
        <p:nvPicPr>
          <p:cNvPr id="44" name="Picture 43">
            <a:extLst>
              <a:ext uri="{FF2B5EF4-FFF2-40B4-BE49-F238E27FC236}">
                <a16:creationId xmlns:a16="http://schemas.microsoft.com/office/drawing/2014/main" id="{54DE5D64-CFC2-2744-0DE0-B6D482C88865}"/>
              </a:ext>
            </a:extLst>
          </p:cNvPr>
          <p:cNvPicPr>
            <a:picLocks noChangeAspect="1"/>
          </p:cNvPicPr>
          <p:nvPr/>
        </p:nvPicPr>
        <p:blipFill>
          <a:blip r:embed="rId24"/>
          <a:stretch>
            <a:fillRect/>
          </a:stretch>
        </p:blipFill>
        <p:spPr>
          <a:xfrm>
            <a:off x="13288007" y="2705661"/>
            <a:ext cx="646557" cy="600841"/>
          </a:xfrm>
          <a:prstGeom prst="rect">
            <a:avLst/>
          </a:prstGeom>
        </p:spPr>
      </p:pic>
      <p:pic>
        <p:nvPicPr>
          <p:cNvPr id="45" name="Picture 44">
            <a:extLst>
              <a:ext uri="{FF2B5EF4-FFF2-40B4-BE49-F238E27FC236}">
                <a16:creationId xmlns:a16="http://schemas.microsoft.com/office/drawing/2014/main" id="{7F5874D3-9D17-AD1A-0CDF-B5E87F75F797}"/>
              </a:ext>
            </a:extLst>
          </p:cNvPr>
          <p:cNvPicPr>
            <a:picLocks noChangeAspect="1"/>
          </p:cNvPicPr>
          <p:nvPr/>
        </p:nvPicPr>
        <p:blipFill>
          <a:blip r:embed="rId25"/>
          <a:stretch>
            <a:fillRect/>
          </a:stretch>
        </p:blipFill>
        <p:spPr>
          <a:xfrm>
            <a:off x="13324091" y="4071451"/>
            <a:ext cx="666750" cy="714375"/>
          </a:xfrm>
          <a:prstGeom prst="rect">
            <a:avLst/>
          </a:prstGeom>
        </p:spPr>
      </p:pic>
      <p:sp>
        <p:nvSpPr>
          <p:cNvPr id="46" name="Text 7">
            <a:extLst>
              <a:ext uri="{FF2B5EF4-FFF2-40B4-BE49-F238E27FC236}">
                <a16:creationId xmlns:a16="http://schemas.microsoft.com/office/drawing/2014/main" id="{C69E09E6-D269-8353-6289-E2219B959310}"/>
              </a:ext>
            </a:extLst>
          </p:cNvPr>
          <p:cNvSpPr/>
          <p:nvPr/>
        </p:nvSpPr>
        <p:spPr>
          <a:xfrm>
            <a:off x="14048315" y="4181256"/>
            <a:ext cx="3471863" cy="433983"/>
          </a:xfrm>
          <a:prstGeom prst="rect">
            <a:avLst/>
          </a:prstGeom>
          <a:noFill/>
          <a:ln/>
        </p:spPr>
        <p:txBody>
          <a:bodyPr wrap="none" rtlCol="0" anchor="t"/>
          <a:lstStyle/>
          <a:p>
            <a:pPr>
              <a:lnSpc>
                <a:spcPts val="3417"/>
              </a:lnSpc>
            </a:pPr>
            <a:r>
              <a:rPr lang="lt-LT" sz="1600" dirty="0">
                <a:solidFill>
                  <a:srgbClr val="476FD6"/>
                </a:solidFill>
                <a:latin typeface="Verdana" panose="020B0604030504040204" pitchFamily="34" charset="0"/>
                <a:ea typeface="Verdana" panose="020B0604030504040204" pitchFamily="34" charset="0"/>
                <a:cs typeface="Roboto Slab" pitchFamily="34" charset="-120"/>
              </a:rPr>
              <a:t>Armėnija</a:t>
            </a:r>
            <a:endParaRPr lang="en-US" sz="1600" dirty="0">
              <a:latin typeface="Verdana" panose="020B0604030504040204" pitchFamily="34" charset="0"/>
              <a:ea typeface="Verdana" panose="020B0604030504040204" pitchFamily="34" charset="0"/>
            </a:endParaRPr>
          </a:p>
        </p:txBody>
      </p:sp>
      <p:pic>
        <p:nvPicPr>
          <p:cNvPr id="47" name="Picture 46">
            <a:extLst>
              <a:ext uri="{FF2B5EF4-FFF2-40B4-BE49-F238E27FC236}">
                <a16:creationId xmlns:a16="http://schemas.microsoft.com/office/drawing/2014/main" id="{C48C724E-95EE-CC3D-00FC-4DBD24B31276}"/>
              </a:ext>
            </a:extLst>
          </p:cNvPr>
          <p:cNvPicPr>
            <a:picLocks noChangeAspect="1"/>
          </p:cNvPicPr>
          <p:nvPr/>
        </p:nvPicPr>
        <p:blipFill>
          <a:blip r:embed="rId3"/>
          <a:stretch>
            <a:fillRect/>
          </a:stretch>
        </p:blipFill>
        <p:spPr>
          <a:xfrm>
            <a:off x="13302090" y="1903389"/>
            <a:ext cx="667244" cy="684803"/>
          </a:xfrm>
          <a:prstGeom prst="rect">
            <a:avLst/>
          </a:prstGeom>
        </p:spPr>
      </p:pic>
      <p:sp>
        <p:nvSpPr>
          <p:cNvPr id="48" name="Text 3">
            <a:extLst>
              <a:ext uri="{FF2B5EF4-FFF2-40B4-BE49-F238E27FC236}">
                <a16:creationId xmlns:a16="http://schemas.microsoft.com/office/drawing/2014/main" id="{2B94A427-70BD-6F16-6963-9145C1B768D3}"/>
              </a:ext>
            </a:extLst>
          </p:cNvPr>
          <p:cNvSpPr/>
          <p:nvPr/>
        </p:nvSpPr>
        <p:spPr>
          <a:xfrm>
            <a:off x="13996701" y="1997372"/>
            <a:ext cx="3471863" cy="433983"/>
          </a:xfrm>
          <a:prstGeom prst="rect">
            <a:avLst/>
          </a:prstGeom>
          <a:noFill/>
          <a:ln/>
        </p:spPr>
        <p:txBody>
          <a:bodyPr wrap="none" rtlCol="0" anchor="t"/>
          <a:lstStyle/>
          <a:p>
            <a:pPr>
              <a:lnSpc>
                <a:spcPts val="3417"/>
              </a:lnSpc>
            </a:pPr>
            <a:r>
              <a:rPr lang="en-US" sz="1600" dirty="0">
                <a:solidFill>
                  <a:srgbClr val="476FD6"/>
                </a:solidFill>
                <a:latin typeface="Verdana" panose="020B0604030504040204" pitchFamily="34" charset="0"/>
                <a:ea typeface="Verdana" panose="020B0604030504040204" pitchFamily="34" charset="0"/>
                <a:cs typeface="Roboto Slab" pitchFamily="34" charset="-120"/>
              </a:rPr>
              <a:t>Ukraina</a:t>
            </a:r>
            <a:endParaRPr lang="en-US" sz="1600" dirty="0">
              <a:latin typeface="Verdana" panose="020B0604030504040204" pitchFamily="34" charset="0"/>
              <a:ea typeface="Verdana" panose="020B0604030504040204" pitchFamily="34" charset="0"/>
            </a:endParaRPr>
          </a:p>
        </p:txBody>
      </p:sp>
      <p:graphicFrame>
        <p:nvGraphicFramePr>
          <p:cNvPr id="49" name="Lentelė 330">
            <a:extLst>
              <a:ext uri="{FF2B5EF4-FFF2-40B4-BE49-F238E27FC236}">
                <a16:creationId xmlns:a16="http://schemas.microsoft.com/office/drawing/2014/main" id="{2B6C47A6-5E0E-C94C-94EC-0C5395209257}"/>
              </a:ext>
            </a:extLst>
          </p:cNvPr>
          <p:cNvGraphicFramePr>
            <a:graphicFrameLocks noGrp="1"/>
          </p:cNvGraphicFramePr>
          <p:nvPr/>
        </p:nvGraphicFramePr>
        <p:xfrm>
          <a:off x="199248" y="1525904"/>
          <a:ext cx="3870520" cy="8321149"/>
        </p:xfrm>
        <a:graphic>
          <a:graphicData uri="http://schemas.openxmlformats.org/drawingml/2006/table">
            <a:tbl>
              <a:tblPr firstRow="1" bandRow="1">
                <a:tableStyleId>{2D5ABB26-0587-4C30-8999-92F81FD0307C}</a:tableStyleId>
              </a:tblPr>
              <a:tblGrid>
                <a:gridCol w="1944290">
                  <a:extLst>
                    <a:ext uri="{9D8B030D-6E8A-4147-A177-3AD203B41FA5}">
                      <a16:colId xmlns:a16="http://schemas.microsoft.com/office/drawing/2014/main" val="453265746"/>
                    </a:ext>
                  </a:extLst>
                </a:gridCol>
                <a:gridCol w="1926230">
                  <a:extLst>
                    <a:ext uri="{9D8B030D-6E8A-4147-A177-3AD203B41FA5}">
                      <a16:colId xmlns:a16="http://schemas.microsoft.com/office/drawing/2014/main" val="3588813435"/>
                    </a:ext>
                  </a:extLst>
                </a:gridCol>
              </a:tblGrid>
              <a:tr h="439630">
                <a:tc gridSpan="2">
                  <a:txBody>
                    <a:bodyPr/>
                    <a:lstStyle/>
                    <a:p>
                      <a:r>
                        <a:rPr lang="lt-LT" sz="1600" b="1" dirty="0">
                          <a:solidFill>
                            <a:srgbClr val="3176DA"/>
                          </a:solidFill>
                          <a:latin typeface="Verdana" panose="020B0604030504040204" pitchFamily="34" charset="0"/>
                          <a:ea typeface="Verdana" panose="020B0604030504040204" pitchFamily="34" charset="0"/>
                          <a:cs typeface="Roboto Slab" pitchFamily="2" charset="0"/>
                        </a:rPr>
                        <a:t>Dvišaliai partneriai </a:t>
                      </a:r>
                      <a:endParaRPr lang="en-US" sz="1600" b="1" dirty="0">
                        <a:solidFill>
                          <a:srgbClr val="3176DA"/>
                        </a:solidFill>
                        <a:latin typeface="Verdana" panose="020B0604030504040204" pitchFamily="34" charset="0"/>
                        <a:ea typeface="Verdana" panose="020B0604030504040204" pitchFamily="34" charset="0"/>
                        <a:cs typeface="Roboto Slab" pitchFamily="2" charset="0"/>
                      </a:endParaRPr>
                    </a:p>
                    <a:p>
                      <a:r>
                        <a:rPr lang="lt-LT" sz="1600" b="0" dirty="0">
                          <a:solidFill>
                            <a:srgbClr val="3176DA"/>
                          </a:solidFill>
                          <a:latin typeface="Verdana" panose="020B0604030504040204" pitchFamily="34" charset="0"/>
                          <a:ea typeface="Verdana" panose="020B0604030504040204" pitchFamily="34" charset="0"/>
                          <a:cs typeface="Roboto Slab" pitchFamily="2" charset="0"/>
                        </a:rPr>
                        <a:t>(ilgalaikiai tikslai)</a:t>
                      </a:r>
                      <a:endParaRPr lang="lt-LT" sz="1600" b="0" i="1" dirty="0">
                        <a:solidFill>
                          <a:srgbClr val="3176DA"/>
                        </a:solidFill>
                        <a:latin typeface="Verdana" panose="020B0604030504040204" pitchFamily="34" charset="0"/>
                        <a:ea typeface="Verdana" panose="020B0604030504040204" pitchFamily="34" charset="0"/>
                        <a:cs typeface="Roboto Slab" pitchFamily="2" charset="0"/>
                      </a:endParaRPr>
                    </a:p>
                  </a:txBody>
                  <a:tcPr/>
                </a:tc>
                <a:tc hMerge="1">
                  <a:txBody>
                    <a:bodyPr/>
                    <a:lstStyle/>
                    <a:p>
                      <a:endParaRPr lang="lt-LT"/>
                    </a:p>
                  </a:txBody>
                  <a:tcPr>
                    <a:solidFill>
                      <a:schemeClr val="accent5">
                        <a:lumMod val="20000"/>
                        <a:lumOff val="80000"/>
                      </a:schemeClr>
                    </a:solidFill>
                  </a:tcPr>
                </a:tc>
                <a:extLst>
                  <a:ext uri="{0D108BD9-81ED-4DB2-BD59-A6C34878D82A}">
                    <a16:rowId xmlns:a16="http://schemas.microsoft.com/office/drawing/2014/main" val="2053427176"/>
                  </a:ext>
                </a:extLst>
              </a:tr>
              <a:tr h="5323098">
                <a:tc>
                  <a:txBody>
                    <a:bodyPr/>
                    <a:lstStyle/>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Alžyras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Bangladešas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Bolivija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Burkina Faso</a:t>
                      </a:r>
                      <a:b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b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Kamerūnas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Kambodža</a:t>
                      </a:r>
                      <a:b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br>
                      <a:r>
                        <a:rPr lang="lt-LT" sz="1600" b="0" u="none" strike="noStrike" noProof="0" dirty="0">
                          <a:solidFill>
                            <a:srgbClr val="34DF55"/>
                          </a:solidFill>
                          <a:latin typeface="Verdana" panose="020B0604030504040204" pitchFamily="34" charset="0"/>
                          <a:ea typeface="Verdana" panose="020B0604030504040204" pitchFamily="34" charset="0"/>
                          <a:cs typeface="Roboto Slab" pitchFamily="2" charset="0"/>
                        </a:rPr>
                        <a:t>Kolumbija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Dramblio Kaulo Krantas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Ekvadoras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Egiptas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Etiopija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Gana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Jordanija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Kenija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Laosas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Libanas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Madagaskaras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Malavis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Malis</a:t>
                      </a:r>
                      <a:endParaRPr lang="lt-LT" sz="1600" b="0" i="0" u="none" strike="noStrike" noProof="0" dirty="0">
                        <a:solidFill>
                          <a:srgbClr val="3176DA"/>
                        </a:solidFill>
                        <a:latin typeface="Verdana" panose="020B0604030504040204" pitchFamily="34" charset="0"/>
                        <a:ea typeface="Verdana" panose="020B0604030504040204" pitchFamily="34" charset="0"/>
                        <a:cs typeface="Roboto Slab" pitchFamily="2" charset="0"/>
                      </a:endParaRPr>
                    </a:p>
                  </a:txBody>
                  <a:tcPr/>
                </a:tc>
                <a:tc>
                  <a:txBody>
                    <a:bodyPr/>
                    <a:lstStyle/>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Mauritanija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Mongolija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Mozambikas</a:t>
                      </a:r>
                    </a:p>
                    <a:p>
                      <a:pPr marL="0" lvl="0" indent="0">
                        <a:buNone/>
                      </a:pPr>
                      <a:r>
                        <a:rPr lang="lt-LT" sz="1600" b="0" u="none" strike="noStrike" noProof="0" dirty="0">
                          <a:solidFill>
                            <a:srgbClr val="34DF55"/>
                          </a:solidFill>
                          <a:latin typeface="Verdana" panose="020B0604030504040204" pitchFamily="34" charset="0"/>
                          <a:ea typeface="Verdana" panose="020B0604030504040204" pitchFamily="34" charset="0"/>
                          <a:cs typeface="Roboto Slab" pitchFamily="2" charset="0"/>
                        </a:rPr>
                        <a:t>Marokas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Namibija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Nepalas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Nigeris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Nigerija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Pakistanas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Palestinos teritorija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Ruanda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Senegalas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Siera Leonė</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Tanzanija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Tongas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Tunisas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Uganda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Uzbekistanas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Zambija</a:t>
                      </a:r>
                      <a:endParaRPr lang="lt-LT" sz="1600" b="0" i="0" u="none" strike="noStrike" noProof="0" dirty="0">
                        <a:solidFill>
                          <a:srgbClr val="3176DA"/>
                        </a:solidFill>
                        <a:latin typeface="Verdana" panose="020B0604030504040204" pitchFamily="34" charset="0"/>
                        <a:ea typeface="Verdana" panose="020B0604030504040204" pitchFamily="34" charset="0"/>
                        <a:cs typeface="Roboto Slab" pitchFamily="2" charset="0"/>
                      </a:endParaRPr>
                    </a:p>
                  </a:txBody>
                  <a:tcPr/>
                </a:tc>
                <a:extLst>
                  <a:ext uri="{0D108BD9-81ED-4DB2-BD59-A6C34878D82A}">
                    <a16:rowId xmlns:a16="http://schemas.microsoft.com/office/drawing/2014/main" val="3717431110"/>
                  </a:ext>
                </a:extLst>
              </a:tr>
              <a:tr h="831734">
                <a:tc gridSpan="2">
                  <a:txBody>
                    <a:bodyPr/>
                    <a:lstStyle/>
                    <a:p>
                      <a:pPr marL="0" lvl="0" indent="0">
                        <a:buNone/>
                      </a:pPr>
                      <a:r>
                        <a:rPr lang="lt-LT" sz="1600" b="1" u="none" strike="noStrike" noProof="0" dirty="0">
                          <a:solidFill>
                            <a:srgbClr val="3176DA"/>
                          </a:solidFill>
                          <a:latin typeface="Verdana" panose="020B0604030504040204" pitchFamily="34" charset="0"/>
                          <a:ea typeface="Verdana" panose="020B0604030504040204" pitchFamily="34" charset="0"/>
                          <a:cs typeface="Roboto Slab" pitchFamily="2" charset="0"/>
                        </a:rPr>
                        <a:t>Transformacijos partneriai </a:t>
                      </a: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(politinės ir ekonominės transformacijos procesai ES kaimynystėje)</a:t>
                      </a:r>
                      <a:endParaRPr lang="lt-LT" sz="1600" b="0" i="1" u="none" strike="noStrike" noProof="0" dirty="0">
                        <a:solidFill>
                          <a:srgbClr val="3176DA"/>
                        </a:solidFill>
                        <a:latin typeface="Verdana" panose="020B0604030504040204" pitchFamily="34" charset="0"/>
                        <a:ea typeface="Verdana" panose="020B0604030504040204" pitchFamily="34" charset="0"/>
                        <a:cs typeface="Roboto Slab" pitchFamily="2" charset="0"/>
                      </a:endParaRPr>
                    </a:p>
                  </a:txBody>
                  <a:tcPr/>
                </a:tc>
                <a:tc hMerge="1">
                  <a:txBody>
                    <a:bodyPr/>
                    <a:lstStyle/>
                    <a:p>
                      <a:endParaRPr lang="lt-LT"/>
                    </a:p>
                  </a:txBody>
                  <a:tcPr>
                    <a:solidFill>
                      <a:schemeClr val="tx2">
                        <a:lumMod val="20000"/>
                        <a:lumOff val="80000"/>
                      </a:schemeClr>
                    </a:solidFill>
                  </a:tcPr>
                </a:tc>
                <a:extLst>
                  <a:ext uri="{0D108BD9-81ED-4DB2-BD59-A6C34878D82A}">
                    <a16:rowId xmlns:a16="http://schemas.microsoft.com/office/drawing/2014/main" val="204951467"/>
                  </a:ext>
                </a:extLst>
              </a:tr>
              <a:tr h="1352131">
                <a:tc>
                  <a:txBody>
                    <a:bodyPr/>
                    <a:lstStyle/>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Albanija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Armėnija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Bosnija ir Hercegovina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Gruzija</a:t>
                      </a:r>
                      <a:endParaRPr lang="lt-LT" sz="1600" b="0" i="0" u="none" strike="noStrike" noProof="0" dirty="0">
                        <a:solidFill>
                          <a:srgbClr val="3176DA"/>
                        </a:solidFill>
                        <a:latin typeface="Verdana" panose="020B0604030504040204" pitchFamily="34" charset="0"/>
                        <a:ea typeface="Verdana" panose="020B0604030504040204" pitchFamily="34" charset="0"/>
                        <a:cs typeface="Roboto Slab" pitchFamily="2" charset="0"/>
                      </a:endParaRPr>
                    </a:p>
                  </a:txBody>
                  <a:tcPr/>
                </a:tc>
                <a:tc>
                  <a:txBody>
                    <a:bodyPr/>
                    <a:lstStyle/>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Kosovas</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Moldavija</a:t>
                      </a:r>
                    </a:p>
                    <a:p>
                      <a:pPr marL="0" lvl="0" indent="0">
                        <a:buNone/>
                      </a:pPr>
                      <a:r>
                        <a:rPr lang="lt-LT" sz="1600" b="0" u="none" strike="noStrike" noProof="0" dirty="0">
                          <a:solidFill>
                            <a:srgbClr val="3176DA"/>
                          </a:solidFill>
                          <a:latin typeface="Verdana" panose="020B0604030504040204" pitchFamily="34" charset="0"/>
                          <a:ea typeface="Verdana" panose="020B0604030504040204" pitchFamily="34" charset="0"/>
                          <a:cs typeface="Roboto Slab" pitchFamily="2" charset="0"/>
                        </a:rPr>
                        <a:t>Serbija</a:t>
                      </a:r>
                    </a:p>
                    <a:p>
                      <a:pPr marL="0" lvl="0" indent="0">
                        <a:buNone/>
                      </a:pPr>
                      <a:r>
                        <a:rPr lang="lt-LT" sz="1600" b="0" u="none" strike="noStrike" noProof="0" dirty="0">
                          <a:solidFill>
                            <a:srgbClr val="34DF55"/>
                          </a:solidFill>
                          <a:latin typeface="Verdana" panose="020B0604030504040204" pitchFamily="34" charset="0"/>
                          <a:ea typeface="Verdana" panose="020B0604030504040204" pitchFamily="34" charset="0"/>
                          <a:cs typeface="Roboto Slab" pitchFamily="2" charset="0"/>
                        </a:rPr>
                        <a:t>Ukraina</a:t>
                      </a:r>
                      <a:endParaRPr lang="lt-LT" sz="1600" b="0" i="0" u="none" strike="noStrike" noProof="0" dirty="0">
                        <a:solidFill>
                          <a:srgbClr val="34DF55"/>
                        </a:solidFill>
                        <a:latin typeface="Verdana" panose="020B0604030504040204" pitchFamily="34" charset="0"/>
                        <a:ea typeface="Verdana" panose="020B0604030504040204" pitchFamily="34" charset="0"/>
                        <a:cs typeface="Roboto Slab" pitchFamily="2" charset="0"/>
                      </a:endParaRPr>
                    </a:p>
                  </a:txBody>
                  <a:tcPr/>
                </a:tc>
                <a:extLst>
                  <a:ext uri="{0D108BD9-81ED-4DB2-BD59-A6C34878D82A}">
                    <a16:rowId xmlns:a16="http://schemas.microsoft.com/office/drawing/2014/main" val="539082569"/>
                  </a:ext>
                </a:extLst>
              </a:tr>
            </a:tbl>
          </a:graphicData>
        </a:graphic>
      </p:graphicFrame>
      <p:sp>
        <p:nvSpPr>
          <p:cNvPr id="50" name="Text 2">
            <a:extLst>
              <a:ext uri="{FF2B5EF4-FFF2-40B4-BE49-F238E27FC236}">
                <a16:creationId xmlns:a16="http://schemas.microsoft.com/office/drawing/2014/main" id="{E1423149-450C-DCE6-5BAF-703D8530B053}"/>
              </a:ext>
            </a:extLst>
          </p:cNvPr>
          <p:cNvSpPr/>
          <p:nvPr/>
        </p:nvSpPr>
        <p:spPr>
          <a:xfrm>
            <a:off x="2976028" y="597862"/>
            <a:ext cx="1478729" cy="867966"/>
          </a:xfrm>
          <a:prstGeom prst="rect">
            <a:avLst/>
          </a:prstGeom>
          <a:noFill/>
          <a:ln/>
        </p:spPr>
        <p:txBody>
          <a:bodyPr wrap="none" rtlCol="0" anchor="t"/>
          <a:lstStyle/>
          <a:p>
            <a:pPr>
              <a:lnSpc>
                <a:spcPts val="6835"/>
              </a:lnSpc>
            </a:pPr>
            <a:r>
              <a:rPr lang="en-US" sz="2400" dirty="0">
                <a:solidFill>
                  <a:schemeClr val="accent6"/>
                </a:solidFill>
                <a:latin typeface="Verdana" panose="020B0604030504040204" pitchFamily="34" charset="0"/>
                <a:ea typeface="Verdana" panose="020B0604030504040204" pitchFamily="34" charset="0"/>
                <a:cs typeface="Roboto Slab" pitchFamily="34" charset="-120"/>
              </a:rPr>
              <a:t>VOKIETIJA</a:t>
            </a:r>
            <a:endParaRPr lang="en-US" sz="2400" dirty="0">
              <a:solidFill>
                <a:schemeClr val="accent6"/>
              </a:solidFill>
              <a:latin typeface="Verdana" panose="020B0604030504040204" pitchFamily="34" charset="0"/>
              <a:ea typeface="Verdana" panose="020B0604030504040204" pitchFamily="34" charset="0"/>
            </a:endParaRPr>
          </a:p>
        </p:txBody>
      </p:sp>
      <p:sp>
        <p:nvSpPr>
          <p:cNvPr id="51" name="Text 2">
            <a:extLst>
              <a:ext uri="{FF2B5EF4-FFF2-40B4-BE49-F238E27FC236}">
                <a16:creationId xmlns:a16="http://schemas.microsoft.com/office/drawing/2014/main" id="{0D0CD699-5AD2-8F21-6EF3-A9633271B9FA}"/>
              </a:ext>
            </a:extLst>
          </p:cNvPr>
          <p:cNvSpPr/>
          <p:nvPr/>
        </p:nvSpPr>
        <p:spPr>
          <a:xfrm>
            <a:off x="8835316" y="540980"/>
            <a:ext cx="1990472" cy="867966"/>
          </a:xfrm>
          <a:prstGeom prst="rect">
            <a:avLst/>
          </a:prstGeom>
          <a:noFill/>
          <a:ln/>
        </p:spPr>
        <p:txBody>
          <a:bodyPr wrap="none" rtlCol="0" anchor="t"/>
          <a:lstStyle/>
          <a:p>
            <a:pPr>
              <a:lnSpc>
                <a:spcPts val="6835"/>
              </a:lnSpc>
            </a:pPr>
            <a:r>
              <a:rPr lang="lt-LT" sz="2400" dirty="0">
                <a:solidFill>
                  <a:schemeClr val="accent6"/>
                </a:solidFill>
                <a:latin typeface="Verdana" panose="020B0604030504040204" pitchFamily="34" charset="0"/>
                <a:ea typeface="Verdana" panose="020B0604030504040204" pitchFamily="34" charset="0"/>
                <a:cs typeface="Roboto Slab" pitchFamily="34" charset="-120"/>
              </a:rPr>
              <a:t>SUOMIJA</a:t>
            </a:r>
            <a:endParaRPr lang="en-US" sz="2400" dirty="0">
              <a:solidFill>
                <a:schemeClr val="accent6"/>
              </a:solidFill>
              <a:latin typeface="Verdana" panose="020B0604030504040204" pitchFamily="34" charset="0"/>
              <a:ea typeface="Verdana" panose="020B0604030504040204" pitchFamily="34" charset="0"/>
            </a:endParaRPr>
          </a:p>
        </p:txBody>
      </p:sp>
      <p:sp>
        <p:nvSpPr>
          <p:cNvPr id="53" name="Text 2">
            <a:extLst>
              <a:ext uri="{FF2B5EF4-FFF2-40B4-BE49-F238E27FC236}">
                <a16:creationId xmlns:a16="http://schemas.microsoft.com/office/drawing/2014/main" id="{17913217-D499-D732-F7B4-6A33D3161DEF}"/>
              </a:ext>
            </a:extLst>
          </p:cNvPr>
          <p:cNvSpPr/>
          <p:nvPr/>
        </p:nvSpPr>
        <p:spPr>
          <a:xfrm>
            <a:off x="14498410" y="515977"/>
            <a:ext cx="1478729" cy="867966"/>
          </a:xfrm>
          <a:prstGeom prst="rect">
            <a:avLst/>
          </a:prstGeom>
          <a:noFill/>
          <a:ln/>
        </p:spPr>
        <p:txBody>
          <a:bodyPr wrap="none" rtlCol="0" anchor="t"/>
          <a:lstStyle/>
          <a:p>
            <a:pPr>
              <a:lnSpc>
                <a:spcPts val="6835"/>
              </a:lnSpc>
            </a:pPr>
            <a:r>
              <a:rPr lang="lt-LT" sz="2400" dirty="0">
                <a:solidFill>
                  <a:schemeClr val="accent6"/>
                </a:solidFill>
                <a:latin typeface="Verdana" panose="020B0604030504040204" pitchFamily="34" charset="0"/>
                <a:ea typeface="Verdana" panose="020B0604030504040204" pitchFamily="34" charset="0"/>
                <a:cs typeface="Roboto Slab" pitchFamily="34" charset="-120"/>
              </a:rPr>
              <a:t>ESTIJA</a:t>
            </a:r>
            <a:endParaRPr lang="en-US" sz="2400" dirty="0">
              <a:solidFill>
                <a:schemeClr val="accent6"/>
              </a:solidFill>
              <a:latin typeface="Verdana" panose="020B0604030504040204" pitchFamily="34" charset="0"/>
              <a:ea typeface="Verdana" panose="020B0604030504040204" pitchFamily="34" charset="0"/>
            </a:endParaRPr>
          </a:p>
        </p:txBody>
      </p:sp>
      <p:pic>
        <p:nvPicPr>
          <p:cNvPr id="54" name="Picture 53">
            <a:extLst>
              <a:ext uri="{FF2B5EF4-FFF2-40B4-BE49-F238E27FC236}">
                <a16:creationId xmlns:a16="http://schemas.microsoft.com/office/drawing/2014/main" id="{50619FDB-CF8E-60DE-7939-34E9F2CD73BB}"/>
              </a:ext>
            </a:extLst>
          </p:cNvPr>
          <p:cNvPicPr>
            <a:picLocks noChangeAspect="1"/>
          </p:cNvPicPr>
          <p:nvPr/>
        </p:nvPicPr>
        <p:blipFill>
          <a:blip r:embed="rId26"/>
          <a:stretch>
            <a:fillRect/>
          </a:stretch>
        </p:blipFill>
        <p:spPr>
          <a:xfrm>
            <a:off x="7232329" y="9747138"/>
            <a:ext cx="470727" cy="457467"/>
          </a:xfrm>
          <a:prstGeom prst="rect">
            <a:avLst/>
          </a:prstGeom>
        </p:spPr>
      </p:pic>
      <p:sp>
        <p:nvSpPr>
          <p:cNvPr id="55" name="TextBox 54">
            <a:extLst>
              <a:ext uri="{FF2B5EF4-FFF2-40B4-BE49-F238E27FC236}">
                <a16:creationId xmlns:a16="http://schemas.microsoft.com/office/drawing/2014/main" id="{99EF39F3-C77F-1C64-6C6F-965BA94F1FD8}"/>
              </a:ext>
            </a:extLst>
          </p:cNvPr>
          <p:cNvSpPr txBox="1"/>
          <p:nvPr/>
        </p:nvSpPr>
        <p:spPr>
          <a:xfrm>
            <a:off x="10379856" y="8531551"/>
            <a:ext cx="1828800" cy="1620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defTabSz="914400" eaLnBrk="0" fontAlgn="base">
              <a:lnSpc>
                <a:spcPct val="150000"/>
              </a:lnSpc>
              <a:spcBef>
                <a:spcPts val="1800"/>
              </a:spcBef>
            </a:pPr>
            <a:r>
              <a:rPr lang="lt-LT" altLang="lt-LT" sz="1600" dirty="0">
                <a:solidFill>
                  <a:srgbClr val="34DF55"/>
                </a:solidFill>
                <a:latin typeface="Roboto Slab" pitchFamily="2" charset="0"/>
                <a:ea typeface="Roboto Slab" pitchFamily="2" charset="0"/>
                <a:cs typeface="Roboto Slab" pitchFamily="2" charset="0"/>
              </a:rPr>
              <a:t>Somalis </a:t>
            </a:r>
            <a:r>
              <a:rPr lang="lt-LT" altLang="lt-LT" sz="1600" dirty="0">
                <a:solidFill>
                  <a:srgbClr val="3176DA"/>
                </a:solidFill>
                <a:latin typeface="Roboto Slab" pitchFamily="2" charset="0"/>
                <a:ea typeface="Roboto Slab" pitchFamily="2" charset="0"/>
                <a:cs typeface="Roboto Slab" pitchFamily="2" charset="0"/>
              </a:rPr>
              <a:t> </a:t>
            </a:r>
          </a:p>
          <a:p>
            <a:pPr lvl="0" defTabSz="914400" eaLnBrk="0" fontAlgn="base">
              <a:lnSpc>
                <a:spcPct val="150000"/>
              </a:lnSpc>
              <a:spcBef>
                <a:spcPts val="1800"/>
              </a:spcBef>
            </a:pPr>
            <a:r>
              <a:rPr lang="lt-LT" altLang="lt-LT" sz="1600" dirty="0">
                <a:solidFill>
                  <a:srgbClr val="34DF55"/>
                </a:solidFill>
                <a:latin typeface="Roboto Slab" pitchFamily="2" charset="0"/>
                <a:ea typeface="Roboto Slab" pitchFamily="2" charset="0"/>
                <a:cs typeface="Roboto Slab" pitchFamily="2" charset="0"/>
              </a:rPr>
              <a:t>Tanzanija</a:t>
            </a:r>
            <a:r>
              <a:rPr lang="lt-LT" altLang="lt-LT" sz="1600" dirty="0">
                <a:solidFill>
                  <a:srgbClr val="3176DA"/>
                </a:solidFill>
                <a:latin typeface="Roboto Slab" pitchFamily="2" charset="0"/>
                <a:ea typeface="Roboto Slab" pitchFamily="2" charset="0"/>
                <a:cs typeface="Roboto Slab" pitchFamily="2" charset="0"/>
              </a:rPr>
              <a:t> </a:t>
            </a:r>
          </a:p>
          <a:p>
            <a:pPr lvl="0" defTabSz="914400" eaLnBrk="0" fontAlgn="base">
              <a:lnSpc>
                <a:spcPct val="150000"/>
              </a:lnSpc>
              <a:spcBef>
                <a:spcPts val="1800"/>
              </a:spcBef>
            </a:pPr>
            <a:r>
              <a:rPr lang="lt-LT" altLang="lt-LT" sz="1600" dirty="0">
                <a:solidFill>
                  <a:srgbClr val="3176DA"/>
                </a:solidFill>
                <a:latin typeface="Roboto Slab" pitchFamily="2" charset="0"/>
                <a:ea typeface="Roboto Slab" pitchFamily="2" charset="0"/>
                <a:cs typeface="Roboto Slab" pitchFamily="2" charset="0"/>
              </a:rPr>
              <a:t>Zambija</a:t>
            </a:r>
          </a:p>
        </p:txBody>
      </p:sp>
      <p:pic>
        <p:nvPicPr>
          <p:cNvPr id="56" name="Picture 36" descr="Printable Country Flag of Zambia - Circle | Vector Country Flags of the  World">
            <a:extLst>
              <a:ext uri="{FF2B5EF4-FFF2-40B4-BE49-F238E27FC236}">
                <a16:creationId xmlns:a16="http://schemas.microsoft.com/office/drawing/2014/main" id="{48CE3B78-C401-78B0-F25B-61B41A5DF3E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747597" y="9713455"/>
            <a:ext cx="484817" cy="484817"/>
          </a:xfrm>
          <a:prstGeom prst="rect">
            <a:avLst/>
          </a:prstGeom>
          <a:noFill/>
          <a:extLst>
            <a:ext uri="{909E8E84-426E-40DD-AFC4-6F175D3DCCD1}">
              <a14:hiddenFill xmlns:a14="http://schemas.microsoft.com/office/drawing/2010/main">
                <a:solidFill>
                  <a:srgbClr val="FFFFFF"/>
                </a:solidFill>
              </a14:hiddenFill>
            </a:ext>
          </a:extLst>
        </p:spPr>
      </p:pic>
      <p:sp>
        <p:nvSpPr>
          <p:cNvPr id="57" name="Text 3">
            <a:extLst>
              <a:ext uri="{FF2B5EF4-FFF2-40B4-BE49-F238E27FC236}">
                <a16:creationId xmlns:a16="http://schemas.microsoft.com/office/drawing/2014/main" id="{58304FBD-8AAB-E8AE-3EF8-B5F5287DAF83}"/>
              </a:ext>
            </a:extLst>
          </p:cNvPr>
          <p:cNvSpPr/>
          <p:nvPr/>
        </p:nvSpPr>
        <p:spPr>
          <a:xfrm>
            <a:off x="13168720" y="4975597"/>
            <a:ext cx="4764812" cy="867966"/>
          </a:xfrm>
          <a:prstGeom prst="rect">
            <a:avLst/>
          </a:prstGeom>
          <a:noFill/>
          <a:ln/>
        </p:spPr>
        <p:txBody>
          <a:bodyPr wrap="none" rtlCol="0" anchor="t"/>
          <a:lstStyle/>
          <a:p>
            <a:pPr>
              <a:lnSpc>
                <a:spcPts val="6835"/>
              </a:lnSpc>
            </a:pPr>
            <a:r>
              <a:rPr lang="en-US" sz="1600" b="1" dirty="0">
                <a:solidFill>
                  <a:srgbClr val="476FD6"/>
                </a:solidFill>
                <a:latin typeface="Verdana" panose="020B0604030504040204" pitchFamily="34" charset="0"/>
                <a:ea typeface="Verdana" panose="020B0604030504040204" pitchFamily="34" charset="0"/>
                <a:cs typeface="Roboto Slab" pitchFamily="34" charset="-120"/>
              </a:rPr>
              <a:t>Prioritetinės Afrikos </a:t>
            </a:r>
            <a:r>
              <a:rPr lang="lt-LT" sz="1600" b="1" dirty="0">
                <a:solidFill>
                  <a:srgbClr val="476FD6"/>
                </a:solidFill>
                <a:latin typeface="Verdana" panose="020B0604030504040204" pitchFamily="34" charset="0"/>
                <a:ea typeface="Verdana" panose="020B0604030504040204" pitchFamily="34" charset="0"/>
                <a:cs typeface="Roboto Slab" pitchFamily="34" charset="-120"/>
              </a:rPr>
              <a:t>šalys </a:t>
            </a:r>
            <a:r>
              <a:rPr lang="en-US" sz="1600" b="1" dirty="0">
                <a:solidFill>
                  <a:srgbClr val="476FD6"/>
                </a:solidFill>
                <a:latin typeface="Verdana" panose="020B0604030504040204" pitchFamily="34" charset="0"/>
                <a:ea typeface="Verdana" panose="020B0604030504040204" pitchFamily="34" charset="0"/>
                <a:cs typeface="Roboto Slab" pitchFamily="34" charset="-120"/>
              </a:rPr>
              <a:t>partnerės</a:t>
            </a:r>
            <a:endParaRPr lang="en-US" sz="16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85582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Vokietija. Suomija. Estija. Geografinės kryptys​</a:t>
            </a:r>
          </a:p>
        </p:txBody>
      </p:sp>
      <p:grpSp>
        <p:nvGrpSpPr>
          <p:cNvPr id="11" name="Group 10">
            <a:extLst>
              <a:ext uri="{FF2B5EF4-FFF2-40B4-BE49-F238E27FC236}">
                <a16:creationId xmlns:a16="http://schemas.microsoft.com/office/drawing/2014/main" id="{97C32E10-2ED0-7825-5BD5-E74D261BB349}"/>
              </a:ext>
            </a:extLst>
          </p:cNvPr>
          <p:cNvGrpSpPr/>
          <p:nvPr/>
        </p:nvGrpSpPr>
        <p:grpSpPr>
          <a:xfrm>
            <a:off x="-280982" y="958583"/>
            <a:ext cx="18288000" cy="9206545"/>
            <a:chOff x="643181" y="594471"/>
            <a:chExt cx="18288000" cy="9206545"/>
          </a:xfrm>
        </p:grpSpPr>
        <p:pic>
          <p:nvPicPr>
            <p:cNvPr id="12" name="Picture 11" descr="A map of the world&#10;&#10;Description automatically generated">
              <a:extLst>
                <a:ext uri="{FF2B5EF4-FFF2-40B4-BE49-F238E27FC236}">
                  <a16:creationId xmlns:a16="http://schemas.microsoft.com/office/drawing/2014/main" id="{B4A9655E-516C-8F3D-2821-9A3A4A56B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81" y="594471"/>
              <a:ext cx="18288000" cy="9206545"/>
            </a:xfrm>
            <a:prstGeom prst="rect">
              <a:avLst/>
            </a:prstGeom>
          </p:spPr>
        </p:pic>
        <p:pic>
          <p:nvPicPr>
            <p:cNvPr id="52" name="Picture 2" descr="Circle, country, finland, flag, world icon - Download on Iconfinder">
              <a:extLst>
                <a:ext uri="{FF2B5EF4-FFF2-40B4-BE49-F238E27FC236}">
                  <a16:creationId xmlns:a16="http://schemas.microsoft.com/office/drawing/2014/main" id="{684BE082-133D-C9F0-7A1A-E69BFD4636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7083" y="2776271"/>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Printable Country Flag of Germany - Circle | Vector Country Flags of the  World">
              <a:extLst>
                <a:ext uri="{FF2B5EF4-FFF2-40B4-BE49-F238E27FC236}">
                  <a16:creationId xmlns:a16="http://schemas.microsoft.com/office/drawing/2014/main" id="{D7CA5FB6-C6D6-BEF5-AF64-F20BB717AE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0571" y="2843028"/>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Flag of Estonia 🇪🇪 Flag Download">
              <a:extLst>
                <a:ext uri="{FF2B5EF4-FFF2-40B4-BE49-F238E27FC236}">
                  <a16:creationId xmlns:a16="http://schemas.microsoft.com/office/drawing/2014/main" id="{640B3CF6-DFFE-67DC-C33D-23907B0B44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2387" y="2962990"/>
              <a:ext cx="261534" cy="26153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Circle, country, finland, flag, world icon - Download on Iconfinder">
              <a:extLst>
                <a:ext uri="{FF2B5EF4-FFF2-40B4-BE49-F238E27FC236}">
                  <a16:creationId xmlns:a16="http://schemas.microsoft.com/office/drawing/2014/main" id="{3968BB4C-CFB8-C095-CF1D-3B16E51C03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1621" y="3892088"/>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ircle, country, finland, flag, world icon - Download on Iconfinder">
              <a:extLst>
                <a:ext uri="{FF2B5EF4-FFF2-40B4-BE49-F238E27FC236}">
                  <a16:creationId xmlns:a16="http://schemas.microsoft.com/office/drawing/2014/main" id="{78E2C366-7B58-2825-B8AB-867B0CCC1E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7119" y="3698927"/>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ircle, country, finland, flag, world icon - Download on Iconfinder">
              <a:extLst>
                <a:ext uri="{FF2B5EF4-FFF2-40B4-BE49-F238E27FC236}">
                  <a16:creationId xmlns:a16="http://schemas.microsoft.com/office/drawing/2014/main" id="{58381F04-C904-EF5B-E827-D274A0A53D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7877" y="2982905"/>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Circle, country, finland, flag, world icon - Download on Iconfinder">
              <a:extLst>
                <a:ext uri="{FF2B5EF4-FFF2-40B4-BE49-F238E27FC236}">
                  <a16:creationId xmlns:a16="http://schemas.microsoft.com/office/drawing/2014/main" id="{E9795E2F-C961-46A2-5DE6-77474BF142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37986" y="3277762"/>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48" name="Picture 2" descr="Circle, country, finland, flag, world icon - Download on Iconfinder">
              <a:extLst>
                <a:ext uri="{FF2B5EF4-FFF2-40B4-BE49-F238E27FC236}">
                  <a16:creationId xmlns:a16="http://schemas.microsoft.com/office/drawing/2014/main" id="{A03E7B85-53C1-3872-9F9E-8C79D18F82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2931" y="3572619"/>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49" name="Picture 2" descr="Circle, country, finland, flag, world icon - Download on Iconfinder">
              <a:extLst>
                <a:ext uri="{FF2B5EF4-FFF2-40B4-BE49-F238E27FC236}">
                  <a16:creationId xmlns:a16="http://schemas.microsoft.com/office/drawing/2014/main" id="{C1D559E3-5F25-EFC7-1104-CA2B90EEEF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02222" y="3288631"/>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0" name="Picture 2" descr="Circle, country, finland, flag, world icon - Download on Iconfinder">
              <a:extLst>
                <a:ext uri="{FF2B5EF4-FFF2-40B4-BE49-F238E27FC236}">
                  <a16:creationId xmlns:a16="http://schemas.microsoft.com/office/drawing/2014/main" id="{690408EB-CCD9-4DE4-FE4C-C98F928EF9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28095" y="3739118"/>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1" name="Picture 2" descr="Circle, country, finland, flag, world icon - Download on Iconfinder">
              <a:extLst>
                <a:ext uri="{FF2B5EF4-FFF2-40B4-BE49-F238E27FC236}">
                  <a16:creationId xmlns:a16="http://schemas.microsoft.com/office/drawing/2014/main" id="{AA62DBE2-7B8B-5E61-5509-5CADE52E60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48197" y="4177366"/>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2" name="Picture 2" descr="Circle, country, finland, flag, world icon - Download on Iconfinder">
              <a:extLst>
                <a:ext uri="{FF2B5EF4-FFF2-40B4-BE49-F238E27FC236}">
                  <a16:creationId xmlns:a16="http://schemas.microsoft.com/office/drawing/2014/main" id="{14F7BDD9-A248-09F8-4007-2ABE732D98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85605" y="4494610"/>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3" name="Picture 2" descr="Circle, country, finland, flag, world icon - Download on Iconfinder">
              <a:extLst>
                <a:ext uri="{FF2B5EF4-FFF2-40B4-BE49-F238E27FC236}">
                  <a16:creationId xmlns:a16="http://schemas.microsoft.com/office/drawing/2014/main" id="{5D188D8F-D422-A5D3-0C68-C6F40C17C4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98527" y="5039121"/>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4" name="Picture 2" descr="Circle, country, finland, flag, world icon - Download on Iconfinder">
              <a:extLst>
                <a:ext uri="{FF2B5EF4-FFF2-40B4-BE49-F238E27FC236}">
                  <a16:creationId xmlns:a16="http://schemas.microsoft.com/office/drawing/2014/main" id="{C503A8BA-38AA-2106-346E-2C5867DFBA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2822" y="5312180"/>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5" name="Picture 2" descr="Circle, country, finland, flag, world icon - Download on Iconfinder">
              <a:extLst>
                <a:ext uri="{FF2B5EF4-FFF2-40B4-BE49-F238E27FC236}">
                  <a16:creationId xmlns:a16="http://schemas.microsoft.com/office/drawing/2014/main" id="{A33BC64C-364B-65F3-C1F7-22DE074BF5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1780" y="5356365"/>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6" name="Picture 2" descr="Circle, country, finland, flag, world icon - Download on Iconfinder">
              <a:extLst>
                <a:ext uri="{FF2B5EF4-FFF2-40B4-BE49-F238E27FC236}">
                  <a16:creationId xmlns:a16="http://schemas.microsoft.com/office/drawing/2014/main" id="{02550E14-8730-41AB-E787-7C854CA87C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7806" y="5971353"/>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7" name="Picture 2" descr="Circle, country, finland, flag, world icon - Download on Iconfinder">
              <a:extLst>
                <a:ext uri="{FF2B5EF4-FFF2-40B4-BE49-F238E27FC236}">
                  <a16:creationId xmlns:a16="http://schemas.microsoft.com/office/drawing/2014/main" id="{0D470E6E-8A0A-8471-B53B-B60CB483AA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8460" y="6170358"/>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8" name="Picture 2" descr="Circle, country, finland, flag, world icon - Download on Iconfinder">
              <a:extLst>
                <a:ext uri="{FF2B5EF4-FFF2-40B4-BE49-F238E27FC236}">
                  <a16:creationId xmlns:a16="http://schemas.microsoft.com/office/drawing/2014/main" id="{3AB0E758-0BB9-701A-4468-562FAB4B73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4656" y="6653391"/>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59" name="Picture 2" descr="Circle, country, finland, flag, world icon - Download on Iconfinder">
              <a:extLst>
                <a:ext uri="{FF2B5EF4-FFF2-40B4-BE49-F238E27FC236}">
                  <a16:creationId xmlns:a16="http://schemas.microsoft.com/office/drawing/2014/main" id="{38995052-EC8A-83A2-A40D-DF7CF69AAE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3022" y="6740234"/>
              <a:ext cx="290109" cy="317244"/>
            </a:xfrm>
            <a:prstGeom prst="rect">
              <a:avLst/>
            </a:prstGeom>
            <a:noFill/>
            <a:extLst>
              <a:ext uri="{909E8E84-426E-40DD-AFC4-6F175D3DCCD1}">
                <a14:hiddenFill xmlns:a14="http://schemas.microsoft.com/office/drawing/2010/main">
                  <a:solidFill>
                    <a:srgbClr val="FFFFFF"/>
                  </a:solidFill>
                </a14:hiddenFill>
              </a:ext>
            </a:extLst>
          </p:spPr>
        </p:pic>
        <p:pic>
          <p:nvPicPr>
            <p:cNvPr id="464" name="Picture 8" descr="Flag of Estonia 🇪🇪 Flag Download">
              <a:extLst>
                <a:ext uri="{FF2B5EF4-FFF2-40B4-BE49-F238E27FC236}">
                  <a16:creationId xmlns:a16="http://schemas.microsoft.com/office/drawing/2014/main" id="{3D0D33D6-E375-DEA1-1EBF-6E75D678E1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0746" y="3282705"/>
              <a:ext cx="261534" cy="261534"/>
            </a:xfrm>
            <a:prstGeom prst="rect">
              <a:avLst/>
            </a:prstGeom>
            <a:noFill/>
            <a:extLst>
              <a:ext uri="{909E8E84-426E-40DD-AFC4-6F175D3DCCD1}">
                <a14:hiddenFill xmlns:a14="http://schemas.microsoft.com/office/drawing/2010/main">
                  <a:solidFill>
                    <a:srgbClr val="FFFFFF"/>
                  </a:solidFill>
                </a14:hiddenFill>
              </a:ext>
            </a:extLst>
          </p:spPr>
        </p:pic>
        <p:pic>
          <p:nvPicPr>
            <p:cNvPr id="465" name="Picture 8" descr="Flag of Estonia 🇪🇪 Flag Download">
              <a:extLst>
                <a:ext uri="{FF2B5EF4-FFF2-40B4-BE49-F238E27FC236}">
                  <a16:creationId xmlns:a16="http://schemas.microsoft.com/office/drawing/2014/main" id="{0C315A76-5DBC-76C9-2855-6D13D140C1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12278" y="3108884"/>
              <a:ext cx="261534" cy="261534"/>
            </a:xfrm>
            <a:prstGeom prst="rect">
              <a:avLst/>
            </a:prstGeom>
            <a:noFill/>
            <a:extLst>
              <a:ext uri="{909E8E84-426E-40DD-AFC4-6F175D3DCCD1}">
                <a14:hiddenFill xmlns:a14="http://schemas.microsoft.com/office/drawing/2010/main">
                  <a:solidFill>
                    <a:srgbClr val="FFFFFF"/>
                  </a:solidFill>
                </a14:hiddenFill>
              </a:ext>
            </a:extLst>
          </p:spPr>
        </p:pic>
        <p:pic>
          <p:nvPicPr>
            <p:cNvPr id="466" name="Picture 8" descr="Flag of Estonia 🇪🇪 Flag Download">
              <a:extLst>
                <a:ext uri="{FF2B5EF4-FFF2-40B4-BE49-F238E27FC236}">
                  <a16:creationId xmlns:a16="http://schemas.microsoft.com/office/drawing/2014/main" id="{36414C3A-91DC-8196-5F48-3C9234F4D6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80689" y="3477584"/>
              <a:ext cx="261534" cy="261534"/>
            </a:xfrm>
            <a:prstGeom prst="rect">
              <a:avLst/>
            </a:prstGeom>
            <a:noFill/>
            <a:extLst>
              <a:ext uri="{909E8E84-426E-40DD-AFC4-6F175D3DCCD1}">
                <a14:hiddenFill xmlns:a14="http://schemas.microsoft.com/office/drawing/2010/main">
                  <a:solidFill>
                    <a:srgbClr val="FFFFFF"/>
                  </a:solidFill>
                </a14:hiddenFill>
              </a:ext>
            </a:extLst>
          </p:spPr>
        </p:pic>
        <p:pic>
          <p:nvPicPr>
            <p:cNvPr id="467" name="Picture 8" descr="Flag of Estonia 🇪🇪 Flag Download">
              <a:extLst>
                <a:ext uri="{FF2B5EF4-FFF2-40B4-BE49-F238E27FC236}">
                  <a16:creationId xmlns:a16="http://schemas.microsoft.com/office/drawing/2014/main" id="{14FCA5AE-5ABF-6300-6B38-A019D4AF28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17119" y="5719878"/>
              <a:ext cx="261534" cy="261534"/>
            </a:xfrm>
            <a:prstGeom prst="rect">
              <a:avLst/>
            </a:prstGeom>
            <a:noFill/>
            <a:extLst>
              <a:ext uri="{909E8E84-426E-40DD-AFC4-6F175D3DCCD1}">
                <a14:hiddenFill xmlns:a14="http://schemas.microsoft.com/office/drawing/2010/main">
                  <a:solidFill>
                    <a:srgbClr val="FFFFFF"/>
                  </a:solidFill>
                </a14:hiddenFill>
              </a:ext>
            </a:extLst>
          </p:spPr>
        </p:pic>
        <p:pic>
          <p:nvPicPr>
            <p:cNvPr id="468" name="Picture 8" descr="Flag of Estonia 🇪🇪 Flag Download">
              <a:extLst>
                <a:ext uri="{FF2B5EF4-FFF2-40B4-BE49-F238E27FC236}">
                  <a16:creationId xmlns:a16="http://schemas.microsoft.com/office/drawing/2014/main" id="{2FD2AC9A-0A34-2137-8E8E-1E8F3A585E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17139" y="7199193"/>
              <a:ext cx="261534" cy="261534"/>
            </a:xfrm>
            <a:prstGeom prst="rect">
              <a:avLst/>
            </a:prstGeom>
            <a:noFill/>
            <a:extLst>
              <a:ext uri="{909E8E84-426E-40DD-AFC4-6F175D3DCCD1}">
                <a14:hiddenFill xmlns:a14="http://schemas.microsoft.com/office/drawing/2010/main">
                  <a:solidFill>
                    <a:srgbClr val="FFFFFF"/>
                  </a:solidFill>
                </a14:hiddenFill>
              </a:ext>
            </a:extLst>
          </p:spPr>
        </p:pic>
        <p:pic>
          <p:nvPicPr>
            <p:cNvPr id="469" name="Picture 8" descr="Flag of Estonia 🇪🇪 Flag Download">
              <a:extLst>
                <a:ext uri="{FF2B5EF4-FFF2-40B4-BE49-F238E27FC236}">
                  <a16:creationId xmlns:a16="http://schemas.microsoft.com/office/drawing/2014/main" id="{A8562A3C-2C9E-A112-A873-305683D6D5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1557" y="7199193"/>
              <a:ext cx="261534" cy="261534"/>
            </a:xfrm>
            <a:prstGeom prst="rect">
              <a:avLst/>
            </a:prstGeom>
            <a:noFill/>
            <a:extLst>
              <a:ext uri="{909E8E84-426E-40DD-AFC4-6F175D3DCCD1}">
                <a14:hiddenFill xmlns:a14="http://schemas.microsoft.com/office/drawing/2010/main">
                  <a:solidFill>
                    <a:srgbClr val="FFFFFF"/>
                  </a:solidFill>
                </a14:hiddenFill>
              </a:ext>
            </a:extLst>
          </p:spPr>
        </p:pic>
        <p:pic>
          <p:nvPicPr>
            <p:cNvPr id="470" name="Picture 8" descr="Flag of Estonia 🇪🇪 Flag Download">
              <a:extLst>
                <a:ext uri="{FF2B5EF4-FFF2-40B4-BE49-F238E27FC236}">
                  <a16:creationId xmlns:a16="http://schemas.microsoft.com/office/drawing/2014/main" id="{2D242F62-34DC-1321-24D4-E7FEEE08DB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5216" y="5853635"/>
              <a:ext cx="261534" cy="261534"/>
            </a:xfrm>
            <a:prstGeom prst="rect">
              <a:avLst/>
            </a:prstGeom>
            <a:noFill/>
            <a:extLst>
              <a:ext uri="{909E8E84-426E-40DD-AFC4-6F175D3DCCD1}">
                <a14:hiddenFill xmlns:a14="http://schemas.microsoft.com/office/drawing/2010/main">
                  <a:solidFill>
                    <a:srgbClr val="FFFFFF"/>
                  </a:solidFill>
                </a14:hiddenFill>
              </a:ext>
            </a:extLst>
          </p:spPr>
        </p:pic>
        <p:pic>
          <p:nvPicPr>
            <p:cNvPr id="471" name="Picture 4" descr="Printable Country Flag of Germany - Circle | Vector Country Flags of the  World">
              <a:extLst>
                <a:ext uri="{FF2B5EF4-FFF2-40B4-BE49-F238E27FC236}">
                  <a16:creationId xmlns:a16="http://schemas.microsoft.com/office/drawing/2014/main" id="{3F7DB1D6-1000-C937-FBFD-62D8F54605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7242" y="619845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72" name="Picture 4" descr="Printable Country Flag of Germany - Circle | Vector Country Flags of the  World">
              <a:extLst>
                <a:ext uri="{FF2B5EF4-FFF2-40B4-BE49-F238E27FC236}">
                  <a16:creationId xmlns:a16="http://schemas.microsoft.com/office/drawing/2014/main" id="{6115A29A-5C3C-850C-FA4E-43C6D3A153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2155" y="5082816"/>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73" name="Picture 4" descr="Printable Country Flag of Germany - Circle | Vector Country Flags of the  World">
              <a:extLst>
                <a:ext uri="{FF2B5EF4-FFF2-40B4-BE49-F238E27FC236}">
                  <a16:creationId xmlns:a16="http://schemas.microsoft.com/office/drawing/2014/main" id="{8D2124B9-6AE5-284C-208C-49A579D3BF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7869" y="6840110"/>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74" name="Picture 4" descr="Printable Country Flag of Germany - Circle | Vector Country Flags of the  World">
              <a:extLst>
                <a:ext uri="{FF2B5EF4-FFF2-40B4-BE49-F238E27FC236}">
                  <a16:creationId xmlns:a16="http://schemas.microsoft.com/office/drawing/2014/main" id="{389864F1-14A3-A03C-8286-56F1B04F3F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81430" y="4424897"/>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75" name="Picture 4" descr="Printable Country Flag of Germany - Circle | Vector Country Flags of the  World">
              <a:extLst>
                <a:ext uri="{FF2B5EF4-FFF2-40B4-BE49-F238E27FC236}">
                  <a16:creationId xmlns:a16="http://schemas.microsoft.com/office/drawing/2014/main" id="{BA255A2A-33ED-276F-DC75-ABBAAB0DE5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2776" y="3946753"/>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76" name="Picture 4" descr="Printable Country Flag of Germany - Circle | Vector Country Flags of the  World">
              <a:extLst>
                <a:ext uri="{FF2B5EF4-FFF2-40B4-BE49-F238E27FC236}">
                  <a16:creationId xmlns:a16="http://schemas.microsoft.com/office/drawing/2014/main" id="{FBAB737B-B4D3-9FA1-B86D-B8A8F5A8E3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3049" y="5399630"/>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77" name="Picture 4" descr="Printable Country Flag of Germany - Circle | Vector Country Flags of the  World">
              <a:extLst>
                <a:ext uri="{FF2B5EF4-FFF2-40B4-BE49-F238E27FC236}">
                  <a16:creationId xmlns:a16="http://schemas.microsoft.com/office/drawing/2014/main" id="{5C2631FC-6B7A-4E72-3A09-9C33FDF27D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9348" y="4821766"/>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78" name="Picture 4" descr="Printable Country Flag of Germany - Circle | Vector Country Flags of the  World">
              <a:extLst>
                <a:ext uri="{FF2B5EF4-FFF2-40B4-BE49-F238E27FC236}">
                  <a16:creationId xmlns:a16="http://schemas.microsoft.com/office/drawing/2014/main" id="{4DB62945-77FC-83AB-E2CA-4B2AC2E46C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8643" y="558959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79" name="Picture 4" descr="Printable Country Flag of Germany - Circle | Vector Country Flags of the  World">
              <a:extLst>
                <a:ext uri="{FF2B5EF4-FFF2-40B4-BE49-F238E27FC236}">
                  <a16:creationId xmlns:a16="http://schemas.microsoft.com/office/drawing/2014/main" id="{BCADA864-EBB2-6351-4622-FD3AD1D040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0507" y="4233560"/>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0" name="Picture 4" descr="Printable Country Flag of Germany - Circle | Vector Country Flags of the  World">
              <a:extLst>
                <a:ext uri="{FF2B5EF4-FFF2-40B4-BE49-F238E27FC236}">
                  <a16:creationId xmlns:a16="http://schemas.microsoft.com/office/drawing/2014/main" id="{D5424E6E-9A12-EF0A-D6FE-99F56FE06B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4537" y="3786168"/>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1" name="Picture 4" descr="Printable Country Flag of Germany - Circle | Vector Country Flags of the  World">
              <a:extLst>
                <a:ext uri="{FF2B5EF4-FFF2-40B4-BE49-F238E27FC236}">
                  <a16:creationId xmlns:a16="http://schemas.microsoft.com/office/drawing/2014/main" id="{24C833F5-4860-52B4-B5EA-B9F1368E60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3767" y="5994167"/>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2" name="Picture 4" descr="Printable Country Flag of Germany - Circle | Vector Country Flags of the  World">
              <a:extLst>
                <a:ext uri="{FF2B5EF4-FFF2-40B4-BE49-F238E27FC236}">
                  <a16:creationId xmlns:a16="http://schemas.microsoft.com/office/drawing/2014/main" id="{E9E853C7-9286-E0D6-3408-8F543241BE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0297" y="509531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3" name="Picture 4" descr="Printable Country Flag of Germany - Circle | Vector Country Flags of the  World">
              <a:extLst>
                <a:ext uri="{FF2B5EF4-FFF2-40B4-BE49-F238E27FC236}">
                  <a16:creationId xmlns:a16="http://schemas.microsoft.com/office/drawing/2014/main" id="{75474715-7041-C0BD-BAD0-13942AE0AF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52543" y="4001916"/>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4" name="Picture 4" descr="Printable Country Flag of Germany - Circle | Vector Country Flags of the  World">
              <a:extLst>
                <a:ext uri="{FF2B5EF4-FFF2-40B4-BE49-F238E27FC236}">
                  <a16:creationId xmlns:a16="http://schemas.microsoft.com/office/drawing/2014/main" id="{0912D678-BA93-C61E-5CF0-026E78924D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00546" y="4811854"/>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5" name="Picture 4" descr="Printable Country Flag of Germany - Circle | Vector Country Flags of the  World">
              <a:extLst>
                <a:ext uri="{FF2B5EF4-FFF2-40B4-BE49-F238E27FC236}">
                  <a16:creationId xmlns:a16="http://schemas.microsoft.com/office/drawing/2014/main" id="{0F5D2F0D-A99E-F545-5E01-A3731E050D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0017" y="6226552"/>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6" name="Picture 4" descr="Printable Country Flag of Germany - Circle | Vector Country Flags of the  World">
              <a:extLst>
                <a:ext uri="{FF2B5EF4-FFF2-40B4-BE49-F238E27FC236}">
                  <a16:creationId xmlns:a16="http://schemas.microsoft.com/office/drawing/2014/main" id="{30BEFA63-4B3B-0AFF-35DD-57E082F6A6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1612" y="7766462"/>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7" name="Picture 4" descr="Printable Country Flag of Germany - Circle | Vector Country Flags of the  World">
              <a:extLst>
                <a:ext uri="{FF2B5EF4-FFF2-40B4-BE49-F238E27FC236}">
                  <a16:creationId xmlns:a16="http://schemas.microsoft.com/office/drawing/2014/main" id="{3B9BC619-71D1-51EE-74FA-99E960F611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454" y="436408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8" name="Picture 4" descr="Printable Country Flag of Germany - Circle | Vector Country Flags of the  World">
              <a:extLst>
                <a:ext uri="{FF2B5EF4-FFF2-40B4-BE49-F238E27FC236}">
                  <a16:creationId xmlns:a16="http://schemas.microsoft.com/office/drawing/2014/main" id="{2C9518C1-CDC0-AF7D-C429-A24304B8E1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33369" y="593740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89" name="Picture 4" descr="Printable Country Flag of Germany - Circle | Vector Country Flags of the  World">
              <a:extLst>
                <a:ext uri="{FF2B5EF4-FFF2-40B4-BE49-F238E27FC236}">
                  <a16:creationId xmlns:a16="http://schemas.microsoft.com/office/drawing/2014/main" id="{BAE78D24-F15E-94E8-704D-7403444004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87147" y="4681329"/>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0" name="Picture 4" descr="Printable Country Flag of Germany - Circle | Vector Country Flags of the  World">
              <a:extLst>
                <a:ext uri="{FF2B5EF4-FFF2-40B4-BE49-F238E27FC236}">
                  <a16:creationId xmlns:a16="http://schemas.microsoft.com/office/drawing/2014/main" id="{FA6D77D6-4D2B-43A2-27D9-5D98F8146E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93251" y="3731241"/>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1" name="Picture 4" descr="Printable Country Flag of Germany - Circle | Vector Country Flags of the  World">
              <a:extLst>
                <a:ext uri="{FF2B5EF4-FFF2-40B4-BE49-F238E27FC236}">
                  <a16:creationId xmlns:a16="http://schemas.microsoft.com/office/drawing/2014/main" id="{DE6773A1-BD89-69BD-9937-316589CC03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4300" y="3285926"/>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2" name="Picture 4" descr="Printable Country Flag of Germany - Circle | Vector Country Flags of the  World">
              <a:extLst>
                <a:ext uri="{FF2B5EF4-FFF2-40B4-BE49-F238E27FC236}">
                  <a16:creationId xmlns:a16="http://schemas.microsoft.com/office/drawing/2014/main" id="{C3B60AB6-EB42-2CF2-DF91-462E3EDE8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59641" y="3487493"/>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3" name="Picture 4" descr="Printable Country Flag of Germany - Circle | Vector Country Flags of the  World">
              <a:extLst>
                <a:ext uri="{FF2B5EF4-FFF2-40B4-BE49-F238E27FC236}">
                  <a16:creationId xmlns:a16="http://schemas.microsoft.com/office/drawing/2014/main" id="{05C3F007-E91B-2A75-0CE8-1AAF9DE69C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04557" y="309880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4" name="Picture 4" descr="Printable Country Flag of Germany - Circle | Vector Country Flags of the  World">
              <a:extLst>
                <a:ext uri="{FF2B5EF4-FFF2-40B4-BE49-F238E27FC236}">
                  <a16:creationId xmlns:a16="http://schemas.microsoft.com/office/drawing/2014/main" id="{D1CFA7CC-056B-9B6E-784D-997CC662EA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8902" y="3232477"/>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5" name="Picture 4" descr="Printable Country Flag of Germany - Circle | Vector Country Flags of the  World">
              <a:extLst>
                <a:ext uri="{FF2B5EF4-FFF2-40B4-BE49-F238E27FC236}">
                  <a16:creationId xmlns:a16="http://schemas.microsoft.com/office/drawing/2014/main" id="{03A2B0FE-9066-AF0F-D766-A40F3FF769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21365" y="493451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6" name="Picture 4" descr="Printable Country Flag of Germany - Circle | Vector Country Flags of the  World">
              <a:extLst>
                <a:ext uri="{FF2B5EF4-FFF2-40B4-BE49-F238E27FC236}">
                  <a16:creationId xmlns:a16="http://schemas.microsoft.com/office/drawing/2014/main" id="{E839D734-CFA0-C7CC-3364-97EC3C173C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1495" y="4063087"/>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4" descr="Printable Country Flag of Germany - Circle | Vector Country Flags of the  World">
              <a:extLst>
                <a:ext uri="{FF2B5EF4-FFF2-40B4-BE49-F238E27FC236}">
                  <a16:creationId xmlns:a16="http://schemas.microsoft.com/office/drawing/2014/main" id="{36D25429-4B09-17CB-F36B-89875E5275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2210" y="462513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4" descr="Printable Country Flag of Germany - Circle | Vector Country Flags of the  World">
              <a:extLst>
                <a:ext uri="{FF2B5EF4-FFF2-40B4-BE49-F238E27FC236}">
                  <a16:creationId xmlns:a16="http://schemas.microsoft.com/office/drawing/2014/main" id="{1F5B7FB3-043F-F40F-7F0F-C1AB8AD59A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8314" y="4562527"/>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4" descr="Printable Country Flag of Germany - Circle | Vector Country Flags of the  World">
              <a:extLst>
                <a:ext uri="{FF2B5EF4-FFF2-40B4-BE49-F238E27FC236}">
                  <a16:creationId xmlns:a16="http://schemas.microsoft.com/office/drawing/2014/main" id="{73A156CD-7359-DC11-1132-16B8A45571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6150" y="671063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0" name="Picture 4" descr="Printable Country Flag of Germany - Circle | Vector Country Flags of the  World">
              <a:extLst>
                <a:ext uri="{FF2B5EF4-FFF2-40B4-BE49-F238E27FC236}">
                  <a16:creationId xmlns:a16="http://schemas.microsoft.com/office/drawing/2014/main" id="{42FD9909-D7E8-3211-488B-D504CE0900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12603" y="711219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1" name="Picture 4" descr="Printable Country Flag of Germany - Circle | Vector Country Flags of the  World">
              <a:extLst>
                <a:ext uri="{FF2B5EF4-FFF2-40B4-BE49-F238E27FC236}">
                  <a16:creationId xmlns:a16="http://schemas.microsoft.com/office/drawing/2014/main" id="{9E9A4391-6D1A-1589-28FC-CA533B58B8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47241" y="4693052"/>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2" name="Picture 4" descr="Printable Country Flag of Germany - Circle | Vector Country Flags of the  World">
              <a:extLst>
                <a:ext uri="{FF2B5EF4-FFF2-40B4-BE49-F238E27FC236}">
                  <a16:creationId xmlns:a16="http://schemas.microsoft.com/office/drawing/2014/main" id="{51A1DA2B-4DC3-168F-F80F-654740C489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63230" y="5814593"/>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3" name="Picture 4" descr="Printable Country Flag of Germany - Circle | Vector Country Flags of the  World">
              <a:extLst>
                <a:ext uri="{FF2B5EF4-FFF2-40B4-BE49-F238E27FC236}">
                  <a16:creationId xmlns:a16="http://schemas.microsoft.com/office/drawing/2014/main" id="{5B3979C4-4759-9868-6488-701D82F44B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51553" y="398967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4" name="Picture 4" descr="Printable Country Flag of Germany - Circle | Vector Country Flags of the  World">
              <a:extLst>
                <a:ext uri="{FF2B5EF4-FFF2-40B4-BE49-F238E27FC236}">
                  <a16:creationId xmlns:a16="http://schemas.microsoft.com/office/drawing/2014/main" id="{B9CBA423-F8D1-470D-AAE6-572BA42F1E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7321" y="541549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5" name="Picture 4" descr="Printable Country Flag of Germany - Circle | Vector Country Flags of the  World">
              <a:extLst>
                <a:ext uri="{FF2B5EF4-FFF2-40B4-BE49-F238E27FC236}">
                  <a16:creationId xmlns:a16="http://schemas.microsoft.com/office/drawing/2014/main" id="{3919B0C8-B3EC-8632-7AE7-3EA6139B2F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2266" y="4265563"/>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6" name="Picture 4" descr="Printable Country Flag of Germany - Circle | Vector Country Flags of the  World">
              <a:extLst>
                <a:ext uri="{FF2B5EF4-FFF2-40B4-BE49-F238E27FC236}">
                  <a16:creationId xmlns:a16="http://schemas.microsoft.com/office/drawing/2014/main" id="{10BB0C7A-0E08-75F5-C6CD-D0AABB9831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7225" y="5190576"/>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7" name="Picture 4" descr="Printable Country Flag of Germany - Circle | Vector Country Flags of the  World">
              <a:extLst>
                <a:ext uri="{FF2B5EF4-FFF2-40B4-BE49-F238E27FC236}">
                  <a16:creationId xmlns:a16="http://schemas.microsoft.com/office/drawing/2014/main" id="{FF83AEED-7C7A-AAD0-5BAE-F523EAF20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1700" y="5962214"/>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8" name="Picture 4" descr="Printable Country Flag of Germany - Circle | Vector Country Flags of the  World">
              <a:extLst>
                <a:ext uri="{FF2B5EF4-FFF2-40B4-BE49-F238E27FC236}">
                  <a16:creationId xmlns:a16="http://schemas.microsoft.com/office/drawing/2014/main" id="{1B7A557F-C84D-35AE-3749-ED19BB7579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5338" y="5459070"/>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09" name="Picture 4" descr="Printable Country Flag of Germany - Circle | Vector Country Flags of the  World">
              <a:extLst>
                <a:ext uri="{FF2B5EF4-FFF2-40B4-BE49-F238E27FC236}">
                  <a16:creationId xmlns:a16="http://schemas.microsoft.com/office/drawing/2014/main" id="{D7C43B45-25FA-C431-3862-533BD436F0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4594" y="5660680"/>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0" name="Picture 4" descr="Printable Country Flag of Germany - Circle | Vector Country Flags of the  World">
              <a:extLst>
                <a:ext uri="{FF2B5EF4-FFF2-40B4-BE49-F238E27FC236}">
                  <a16:creationId xmlns:a16="http://schemas.microsoft.com/office/drawing/2014/main" id="{630EF755-D155-9DFE-1C76-701384B7EE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10437" y="5012975"/>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1" name="Picture 4" descr="Printable Country Flag of Germany - Circle | Vector Country Flags of the  World">
              <a:extLst>
                <a:ext uri="{FF2B5EF4-FFF2-40B4-BE49-F238E27FC236}">
                  <a16:creationId xmlns:a16="http://schemas.microsoft.com/office/drawing/2014/main" id="{2EC0FFED-BB4E-B6DF-3512-87E62ABDC9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33823" y="5543084"/>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2" name="Picture 4" descr="Printable Country Flag of Germany - Circle | Vector Country Flags of the  World">
              <a:extLst>
                <a:ext uri="{FF2B5EF4-FFF2-40B4-BE49-F238E27FC236}">
                  <a16:creationId xmlns:a16="http://schemas.microsoft.com/office/drawing/2014/main" id="{5D71A569-C345-C477-2F58-D56D4C7F8B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6350" y="3370418"/>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3" name="Picture 4" descr="Printable Country Flag of Germany - Circle | Vector Country Flags of the  World">
              <a:extLst>
                <a:ext uri="{FF2B5EF4-FFF2-40B4-BE49-F238E27FC236}">
                  <a16:creationId xmlns:a16="http://schemas.microsoft.com/office/drawing/2014/main" id="{F0EF7002-7D13-E160-56A6-00C2B2E8D2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0369" y="6495790"/>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4" name="Picture 4" descr="Printable Country Flag of Germany - Circle | Vector Country Flags of the  World">
              <a:extLst>
                <a:ext uri="{FF2B5EF4-FFF2-40B4-BE49-F238E27FC236}">
                  <a16:creationId xmlns:a16="http://schemas.microsoft.com/office/drawing/2014/main" id="{482AD6D9-78E5-BCAE-6C37-72EC36CB44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3377" y="3795312"/>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5" name="Picture 4" descr="Printable Country Flag of Germany - Circle | Vector Country Flags of the  World">
              <a:extLst>
                <a:ext uri="{FF2B5EF4-FFF2-40B4-BE49-F238E27FC236}">
                  <a16:creationId xmlns:a16="http://schemas.microsoft.com/office/drawing/2014/main" id="{4E52866A-0A5D-D24C-8901-703E22D0A3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39723" y="6432142"/>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6" name="Picture 4" descr="Printable Country Flag of Germany - Circle | Vector Country Flags of the  World">
              <a:extLst>
                <a:ext uri="{FF2B5EF4-FFF2-40B4-BE49-F238E27FC236}">
                  <a16:creationId xmlns:a16="http://schemas.microsoft.com/office/drawing/2014/main" id="{CF67D3BC-0A68-083C-3979-960372B090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85100" y="6096027"/>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7" name="Picture 4" descr="Printable Country Flag of Germany - Circle | Vector Country Flags of the  World">
              <a:extLst>
                <a:ext uri="{FF2B5EF4-FFF2-40B4-BE49-F238E27FC236}">
                  <a16:creationId xmlns:a16="http://schemas.microsoft.com/office/drawing/2014/main" id="{4F6E2800-2964-9B07-13ED-84C08A638B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2015" y="5374593"/>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8" name="Picture 4" descr="Printable Country Flag of Germany - Circle | Vector Country Flags of the  World">
              <a:extLst>
                <a:ext uri="{FF2B5EF4-FFF2-40B4-BE49-F238E27FC236}">
                  <a16:creationId xmlns:a16="http://schemas.microsoft.com/office/drawing/2014/main" id="{48E62E15-063C-FD95-B434-72E783D217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2709" y="4999864"/>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19" name="Picture 4" descr="Printable Country Flag of Germany - Circle | Vector Country Flags of the  World">
              <a:extLst>
                <a:ext uri="{FF2B5EF4-FFF2-40B4-BE49-F238E27FC236}">
                  <a16:creationId xmlns:a16="http://schemas.microsoft.com/office/drawing/2014/main" id="{6F74338C-695D-35FA-90BB-2ACB074D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73823" y="4163847"/>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20" name="Picture 4" descr="Printable Country Flag of Germany - Circle | Vector Country Flags of the  World">
              <a:extLst>
                <a:ext uri="{FF2B5EF4-FFF2-40B4-BE49-F238E27FC236}">
                  <a16:creationId xmlns:a16="http://schemas.microsoft.com/office/drawing/2014/main" id="{E5821FAE-D787-07AD-624E-13AE64E0E1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2091" y="5253937"/>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21" name="Picture 4" descr="Printable Country Flag of Germany - Circle | Vector Country Flags of the  World">
              <a:extLst>
                <a:ext uri="{FF2B5EF4-FFF2-40B4-BE49-F238E27FC236}">
                  <a16:creationId xmlns:a16="http://schemas.microsoft.com/office/drawing/2014/main" id="{81F14395-8779-5CC2-0005-D2BBD63DF4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8902" y="7493724"/>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22" name="Picture 4" descr="Printable Country Flag of Germany - Circle | Vector Country Flags of the  World">
              <a:extLst>
                <a:ext uri="{FF2B5EF4-FFF2-40B4-BE49-F238E27FC236}">
                  <a16:creationId xmlns:a16="http://schemas.microsoft.com/office/drawing/2014/main" id="{CD30F680-830A-309B-2C40-B72A2B37C9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3377" y="4873172"/>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23" name="Picture 4" descr="Printable Country Flag of Germany - Circle | Vector Country Flags of the  World">
              <a:extLst>
                <a:ext uri="{FF2B5EF4-FFF2-40B4-BE49-F238E27FC236}">
                  <a16:creationId xmlns:a16="http://schemas.microsoft.com/office/drawing/2014/main" id="{2F440FD8-904B-C052-D8CD-E3E35AC12D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48776" y="4047218"/>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24" name="Picture 4" descr="Printable Country Flag of Germany - Circle | Vector Country Flags of the  World">
              <a:extLst>
                <a:ext uri="{FF2B5EF4-FFF2-40B4-BE49-F238E27FC236}">
                  <a16:creationId xmlns:a16="http://schemas.microsoft.com/office/drawing/2014/main" id="{5EDD44EC-411B-6750-FE11-328C0E83B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38323" y="2973553"/>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25" name="Picture 4" descr="Printable Country Flag of Germany - Circle | Vector Country Flags of the  World">
              <a:extLst>
                <a:ext uri="{FF2B5EF4-FFF2-40B4-BE49-F238E27FC236}">
                  <a16:creationId xmlns:a16="http://schemas.microsoft.com/office/drawing/2014/main" id="{C01F1BD0-E374-38A0-C1D1-016B6B6D31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1668" y="3874627"/>
              <a:ext cx="261050" cy="261050"/>
            </a:xfrm>
            <a:prstGeom prst="rect">
              <a:avLst/>
            </a:prstGeom>
            <a:noFill/>
            <a:extLst>
              <a:ext uri="{909E8E84-426E-40DD-AFC4-6F175D3DCCD1}">
                <a14:hiddenFill xmlns:a14="http://schemas.microsoft.com/office/drawing/2010/main">
                  <a:solidFill>
                    <a:srgbClr val="FFFFFF"/>
                  </a:solidFill>
                </a14:hiddenFill>
              </a:ext>
            </a:extLst>
          </p:spPr>
        </p:pic>
        <p:pic>
          <p:nvPicPr>
            <p:cNvPr id="526" name="Picture 4" descr="Printable Country Flag of Germany - Circle | Vector Country Flags of the  World">
              <a:extLst>
                <a:ext uri="{FF2B5EF4-FFF2-40B4-BE49-F238E27FC236}">
                  <a16:creationId xmlns:a16="http://schemas.microsoft.com/office/drawing/2014/main" id="{81E4F8BE-EEDA-872E-FC50-77587922E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398" y="7174458"/>
              <a:ext cx="261050" cy="261050"/>
            </a:xfrm>
            <a:prstGeom prst="rect">
              <a:avLst/>
            </a:prstGeom>
            <a:noFill/>
            <a:extLst>
              <a:ext uri="{909E8E84-426E-40DD-AFC4-6F175D3DCCD1}">
                <a14:hiddenFill xmlns:a14="http://schemas.microsoft.com/office/drawing/2010/main">
                  <a:solidFill>
                    <a:srgbClr val="FFFFFF"/>
                  </a:solidFill>
                </a14:hiddenFill>
              </a:ext>
            </a:extLst>
          </p:spPr>
        </p:pic>
      </p:grpSp>
      <p:sp>
        <p:nvSpPr>
          <p:cNvPr id="527" name="TextBox 526">
            <a:extLst>
              <a:ext uri="{FF2B5EF4-FFF2-40B4-BE49-F238E27FC236}">
                <a16:creationId xmlns:a16="http://schemas.microsoft.com/office/drawing/2014/main" id="{BB9B13F0-1EF1-3759-CD20-88A7410BE4F7}"/>
              </a:ext>
            </a:extLst>
          </p:cNvPr>
          <p:cNvSpPr txBox="1"/>
          <p:nvPr/>
        </p:nvSpPr>
        <p:spPr>
          <a:xfrm>
            <a:off x="11371170" y="8879051"/>
            <a:ext cx="5878209" cy="338554"/>
          </a:xfrm>
          <a:prstGeom prst="rect">
            <a:avLst/>
          </a:prstGeom>
          <a:noFill/>
        </p:spPr>
        <p:txBody>
          <a:bodyPr wrap="square" lIns="91440" tIns="45720" rIns="91440" bIns="45720" rtlCol="0" anchor="t">
            <a:spAutoFit/>
          </a:bodyPr>
          <a:lstStyle/>
          <a:p>
            <a:pPr algn="ctr"/>
            <a:r>
              <a:rPr lang="lt-LT" sz="1600" dirty="0">
                <a:solidFill>
                  <a:srgbClr val="332B59"/>
                </a:solidFill>
                <a:latin typeface="Verdana" panose="020B0604030504040204" pitchFamily="34" charset="0"/>
                <a:ea typeface="Verdana" panose="020B0604030504040204" pitchFamily="34" charset="0"/>
                <a:cs typeface="Arial" panose="020B0604020202020204" pitchFamily="34" charset="0"/>
              </a:rPr>
              <a:t>Šalys partnerės vystomajame bendradarbiavime</a:t>
            </a:r>
            <a:endParaRPr lang="en-US" sz="1600" dirty="0">
              <a:solidFill>
                <a:srgbClr val="332B59"/>
              </a:solidFill>
              <a:latin typeface="Verdana" panose="020B0604030504040204" pitchFamily="34" charset="0"/>
              <a:ea typeface="Verdana" panose="020B0604030504040204" pitchFamily="34" charset="0"/>
              <a:cs typeface="Arial" panose="020B0604020202020204" pitchFamily="34" charset="0"/>
            </a:endParaRPr>
          </a:p>
        </p:txBody>
      </p:sp>
      <p:sp>
        <p:nvSpPr>
          <p:cNvPr id="528" name="TextBox 527">
            <a:extLst>
              <a:ext uri="{FF2B5EF4-FFF2-40B4-BE49-F238E27FC236}">
                <a16:creationId xmlns:a16="http://schemas.microsoft.com/office/drawing/2014/main" id="{A8DF4D86-D763-0A3A-E9A9-82F3356D0D4F}"/>
              </a:ext>
            </a:extLst>
          </p:cNvPr>
          <p:cNvSpPr txBox="1"/>
          <p:nvPr/>
        </p:nvSpPr>
        <p:spPr>
          <a:xfrm>
            <a:off x="11879908" y="9193118"/>
            <a:ext cx="2236045"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lt-LT" sz="1600" dirty="0">
                <a:solidFill>
                  <a:srgbClr val="0070C0"/>
                </a:solidFill>
                <a:latin typeface="Verdana" panose="020B0604030504040204" pitchFamily="34" charset="0"/>
                <a:ea typeface="Verdana" panose="020B0604030504040204" pitchFamily="34" charset="0"/>
                <a:cs typeface="Arial" panose="020B0604020202020204" pitchFamily="34" charset="0"/>
              </a:rPr>
              <a:t>Vokietija</a:t>
            </a:r>
            <a:r>
              <a:rPr lang="en-US" sz="1600" dirty="0">
                <a:solidFill>
                  <a:srgbClr val="0070C0"/>
                </a:solidFill>
                <a:latin typeface="Verdana" panose="020B0604030504040204" pitchFamily="34" charset="0"/>
                <a:ea typeface="Verdana" panose="020B0604030504040204" pitchFamily="34" charset="0"/>
                <a:cs typeface="Arial" panose="020B0604020202020204" pitchFamily="34" charset="0"/>
              </a:rPr>
              <a:t> 65</a:t>
            </a:r>
          </a:p>
          <a:p>
            <a:r>
              <a:rPr lang="en-US" sz="1600" dirty="0" err="1">
                <a:solidFill>
                  <a:srgbClr val="0070C0"/>
                </a:solidFill>
                <a:latin typeface="Verdana" panose="020B0604030504040204" pitchFamily="34" charset="0"/>
                <a:ea typeface="Verdana" panose="020B0604030504040204" pitchFamily="34" charset="0"/>
                <a:cs typeface="Arial" panose="020B0604020202020204" pitchFamily="34" charset="0"/>
              </a:rPr>
              <a:t>Suomija</a:t>
            </a:r>
            <a:r>
              <a:rPr lang="en-US" sz="1600" dirty="0">
                <a:solidFill>
                  <a:srgbClr val="0070C0"/>
                </a:solidFill>
                <a:latin typeface="Verdana" panose="020B0604030504040204" pitchFamily="34" charset="0"/>
                <a:ea typeface="Verdana" panose="020B0604030504040204" pitchFamily="34" charset="0"/>
                <a:cs typeface="Arial" panose="020B0604020202020204" pitchFamily="34" charset="0"/>
              </a:rPr>
              <a:t> 18</a:t>
            </a:r>
          </a:p>
          <a:p>
            <a:r>
              <a:rPr lang="en-US" sz="1600" dirty="0" err="1">
                <a:solidFill>
                  <a:srgbClr val="0070C0"/>
                </a:solidFill>
                <a:latin typeface="Verdana" panose="020B0604030504040204" pitchFamily="34" charset="0"/>
                <a:ea typeface="Verdana" panose="020B0604030504040204" pitchFamily="34" charset="0"/>
                <a:cs typeface="Arial" panose="020B0604020202020204" pitchFamily="34" charset="0"/>
              </a:rPr>
              <a:t>Estija</a:t>
            </a:r>
            <a:r>
              <a:rPr lang="en-US" sz="1600" dirty="0">
                <a:solidFill>
                  <a:srgbClr val="0070C0"/>
                </a:solidFill>
                <a:latin typeface="Verdana" panose="020B0604030504040204" pitchFamily="34" charset="0"/>
                <a:ea typeface="Verdana" panose="020B0604030504040204" pitchFamily="34" charset="0"/>
                <a:cs typeface="Arial" panose="020B0604020202020204" pitchFamily="34" charset="0"/>
              </a:rPr>
              <a:t> 8</a:t>
            </a:r>
          </a:p>
        </p:txBody>
      </p:sp>
    </p:spTree>
    <p:extLst>
      <p:ext uri="{BB962C8B-B14F-4D97-AF65-F5344CB8AC3E}">
        <p14:creationId xmlns:p14="http://schemas.microsoft.com/office/powerpoint/2010/main" val="1089917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Vokietija. Suomija. Estija. Organizacijų tinklas​</a:t>
            </a:r>
          </a:p>
        </p:txBody>
      </p:sp>
      <p:sp>
        <p:nvSpPr>
          <p:cNvPr id="2" name="Rectangle 1">
            <a:extLst>
              <a:ext uri="{FF2B5EF4-FFF2-40B4-BE49-F238E27FC236}">
                <a16:creationId xmlns:a16="http://schemas.microsoft.com/office/drawing/2014/main" id="{3EF69939-C2ED-84A9-7C1D-983D34586E5F}"/>
              </a:ext>
            </a:extLst>
          </p:cNvPr>
          <p:cNvSpPr/>
          <p:nvPr/>
        </p:nvSpPr>
        <p:spPr>
          <a:xfrm>
            <a:off x="1491483" y="1362020"/>
            <a:ext cx="2154351" cy="504879"/>
          </a:xfrm>
          <a:prstGeom prst="rect">
            <a:avLst/>
          </a:prstGeom>
          <a:solidFill>
            <a:srgbClr val="FFFFFF"/>
          </a:solidFill>
          <a:ln>
            <a:solidFill>
              <a:srgbClr val="FFFFFF"/>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lvl="0" algn="ctr"/>
            <a:r>
              <a:rPr lang="lt-LT" sz="1800" dirty="0">
                <a:latin typeface="Verdana" panose="020B0604030504040204" pitchFamily="34" charset="0"/>
                <a:ea typeface="Verdana" panose="020B0604030504040204" pitchFamily="34" charset="0"/>
              </a:rPr>
              <a:t>VOKIETIJA</a:t>
            </a:r>
          </a:p>
        </p:txBody>
      </p:sp>
      <p:pic>
        <p:nvPicPr>
          <p:cNvPr id="4" name="Picture 2" descr="Flag Of Germany Free Stock Photo - Public Domain Pictures">
            <a:extLst>
              <a:ext uri="{FF2B5EF4-FFF2-40B4-BE49-F238E27FC236}">
                <a16:creationId xmlns:a16="http://schemas.microsoft.com/office/drawing/2014/main" id="{417D0629-98A9-0BC8-638B-18E3F2C591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7545" y="1264322"/>
            <a:ext cx="799786" cy="5564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9E5550-CAE4-7FB5-DFE4-8F0550CD1C1E}"/>
              </a:ext>
            </a:extLst>
          </p:cNvPr>
          <p:cNvPicPr>
            <a:picLocks noChangeAspect="1"/>
          </p:cNvPicPr>
          <p:nvPr/>
        </p:nvPicPr>
        <p:blipFill>
          <a:blip r:embed="rId4"/>
          <a:stretch>
            <a:fillRect/>
          </a:stretch>
        </p:blipFill>
        <p:spPr>
          <a:xfrm>
            <a:off x="1001174" y="2236784"/>
            <a:ext cx="2154351" cy="2549041"/>
          </a:xfrm>
          <a:prstGeom prst="rect">
            <a:avLst/>
          </a:prstGeom>
        </p:spPr>
      </p:pic>
      <p:pic>
        <p:nvPicPr>
          <p:cNvPr id="6" name="Picture 5">
            <a:extLst>
              <a:ext uri="{FF2B5EF4-FFF2-40B4-BE49-F238E27FC236}">
                <a16:creationId xmlns:a16="http://schemas.microsoft.com/office/drawing/2014/main" id="{433CF69C-29BF-690A-456C-7858783B6709}"/>
              </a:ext>
            </a:extLst>
          </p:cNvPr>
          <p:cNvPicPr>
            <a:picLocks noChangeAspect="1"/>
          </p:cNvPicPr>
          <p:nvPr/>
        </p:nvPicPr>
        <p:blipFill>
          <a:blip r:embed="rId5"/>
          <a:stretch>
            <a:fillRect/>
          </a:stretch>
        </p:blipFill>
        <p:spPr>
          <a:xfrm>
            <a:off x="3403251" y="2304317"/>
            <a:ext cx="2058777" cy="2476883"/>
          </a:xfrm>
          <a:prstGeom prst="rect">
            <a:avLst/>
          </a:prstGeom>
        </p:spPr>
      </p:pic>
      <p:pic>
        <p:nvPicPr>
          <p:cNvPr id="7" name="Picture 6">
            <a:extLst>
              <a:ext uri="{FF2B5EF4-FFF2-40B4-BE49-F238E27FC236}">
                <a16:creationId xmlns:a16="http://schemas.microsoft.com/office/drawing/2014/main" id="{1150D7A4-415E-7A05-D51F-919FB634C4F7}"/>
              </a:ext>
            </a:extLst>
          </p:cNvPr>
          <p:cNvPicPr>
            <a:picLocks noChangeAspect="1"/>
          </p:cNvPicPr>
          <p:nvPr/>
        </p:nvPicPr>
        <p:blipFill>
          <a:blip r:embed="rId6"/>
          <a:stretch>
            <a:fillRect/>
          </a:stretch>
        </p:blipFill>
        <p:spPr>
          <a:xfrm>
            <a:off x="5494971" y="2205698"/>
            <a:ext cx="2178231" cy="2614970"/>
          </a:xfrm>
          <a:prstGeom prst="rect">
            <a:avLst/>
          </a:prstGeom>
        </p:spPr>
      </p:pic>
      <p:pic>
        <p:nvPicPr>
          <p:cNvPr id="8" name="Picture 7">
            <a:extLst>
              <a:ext uri="{FF2B5EF4-FFF2-40B4-BE49-F238E27FC236}">
                <a16:creationId xmlns:a16="http://schemas.microsoft.com/office/drawing/2014/main" id="{1B4AB53F-B332-4239-F05E-9A178D2A7490}"/>
              </a:ext>
            </a:extLst>
          </p:cNvPr>
          <p:cNvPicPr>
            <a:picLocks noChangeAspect="1"/>
          </p:cNvPicPr>
          <p:nvPr/>
        </p:nvPicPr>
        <p:blipFill>
          <a:blip r:embed="rId7"/>
          <a:stretch>
            <a:fillRect/>
          </a:stretch>
        </p:blipFill>
        <p:spPr>
          <a:xfrm>
            <a:off x="7582890" y="2272027"/>
            <a:ext cx="2309218" cy="2559615"/>
          </a:xfrm>
          <a:prstGeom prst="rect">
            <a:avLst/>
          </a:prstGeom>
        </p:spPr>
      </p:pic>
      <p:pic>
        <p:nvPicPr>
          <p:cNvPr id="9" name="Picture 8">
            <a:extLst>
              <a:ext uri="{FF2B5EF4-FFF2-40B4-BE49-F238E27FC236}">
                <a16:creationId xmlns:a16="http://schemas.microsoft.com/office/drawing/2014/main" id="{BBAD47F6-89DE-3D1C-F77B-95D0B45DD59A}"/>
              </a:ext>
            </a:extLst>
          </p:cNvPr>
          <p:cNvPicPr>
            <a:picLocks noChangeAspect="1"/>
          </p:cNvPicPr>
          <p:nvPr/>
        </p:nvPicPr>
        <p:blipFill>
          <a:blip r:embed="rId8"/>
          <a:stretch>
            <a:fillRect/>
          </a:stretch>
        </p:blipFill>
        <p:spPr>
          <a:xfrm>
            <a:off x="9794064" y="2269644"/>
            <a:ext cx="2492010" cy="2445431"/>
          </a:xfrm>
          <a:prstGeom prst="rect">
            <a:avLst/>
          </a:prstGeom>
        </p:spPr>
      </p:pic>
      <p:pic>
        <p:nvPicPr>
          <p:cNvPr id="10" name="Picture 9">
            <a:extLst>
              <a:ext uri="{FF2B5EF4-FFF2-40B4-BE49-F238E27FC236}">
                <a16:creationId xmlns:a16="http://schemas.microsoft.com/office/drawing/2014/main" id="{4D245D00-5C55-349D-F302-2931ABBCEB19}"/>
              </a:ext>
            </a:extLst>
          </p:cNvPr>
          <p:cNvPicPr>
            <a:picLocks noChangeAspect="1"/>
          </p:cNvPicPr>
          <p:nvPr/>
        </p:nvPicPr>
        <p:blipFill>
          <a:blip r:embed="rId9"/>
          <a:stretch>
            <a:fillRect/>
          </a:stretch>
        </p:blipFill>
        <p:spPr>
          <a:xfrm>
            <a:off x="12286074" y="2252927"/>
            <a:ext cx="2393966" cy="2490406"/>
          </a:xfrm>
          <a:prstGeom prst="rect">
            <a:avLst/>
          </a:prstGeom>
        </p:spPr>
      </p:pic>
      <p:pic>
        <p:nvPicPr>
          <p:cNvPr id="13" name="Picture 12">
            <a:extLst>
              <a:ext uri="{FF2B5EF4-FFF2-40B4-BE49-F238E27FC236}">
                <a16:creationId xmlns:a16="http://schemas.microsoft.com/office/drawing/2014/main" id="{7A454417-F7DA-FBAA-62DE-D0C428CA9983}"/>
              </a:ext>
            </a:extLst>
          </p:cNvPr>
          <p:cNvPicPr>
            <a:picLocks noChangeAspect="1"/>
          </p:cNvPicPr>
          <p:nvPr/>
        </p:nvPicPr>
        <p:blipFill>
          <a:blip r:embed="rId10"/>
          <a:stretch>
            <a:fillRect/>
          </a:stretch>
        </p:blipFill>
        <p:spPr>
          <a:xfrm>
            <a:off x="14927766" y="2394630"/>
            <a:ext cx="2202238" cy="2408359"/>
          </a:xfrm>
          <a:prstGeom prst="rect">
            <a:avLst/>
          </a:prstGeom>
        </p:spPr>
      </p:pic>
      <p:sp>
        <p:nvSpPr>
          <p:cNvPr id="14" name="Rectangle 13">
            <a:extLst>
              <a:ext uri="{FF2B5EF4-FFF2-40B4-BE49-F238E27FC236}">
                <a16:creationId xmlns:a16="http://schemas.microsoft.com/office/drawing/2014/main" id="{32105DDA-2714-8FC2-D598-090ACC86D183}"/>
              </a:ext>
            </a:extLst>
          </p:cNvPr>
          <p:cNvSpPr/>
          <p:nvPr/>
        </p:nvSpPr>
        <p:spPr>
          <a:xfrm>
            <a:off x="798699" y="4892597"/>
            <a:ext cx="2815800" cy="504879"/>
          </a:xfrm>
          <a:prstGeom prst="rect">
            <a:avLst/>
          </a:prstGeom>
          <a:solidFill>
            <a:srgbClr val="FFFFFF"/>
          </a:solidFill>
          <a:ln>
            <a:solidFill>
              <a:srgbClr val="FFFFFF"/>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lvl="0" algn="ctr"/>
            <a:r>
              <a:rPr lang="lt-LT" sz="1800" dirty="0">
                <a:latin typeface="Verdana" panose="020B0604030504040204" pitchFamily="34" charset="0"/>
                <a:ea typeface="Verdana" panose="020B0604030504040204" pitchFamily="34" charset="0"/>
              </a:rPr>
              <a:t>SUOMIJA</a:t>
            </a:r>
          </a:p>
        </p:txBody>
      </p:sp>
      <p:pic>
        <p:nvPicPr>
          <p:cNvPr id="15" name="Picture 14">
            <a:extLst>
              <a:ext uri="{FF2B5EF4-FFF2-40B4-BE49-F238E27FC236}">
                <a16:creationId xmlns:a16="http://schemas.microsoft.com/office/drawing/2014/main" id="{E0624D35-4A60-1C81-3C99-5B4B0B77C6E7}"/>
              </a:ext>
            </a:extLst>
          </p:cNvPr>
          <p:cNvPicPr>
            <a:picLocks noChangeAspect="1"/>
          </p:cNvPicPr>
          <p:nvPr/>
        </p:nvPicPr>
        <p:blipFill>
          <a:blip r:embed="rId11"/>
          <a:stretch>
            <a:fillRect/>
          </a:stretch>
        </p:blipFill>
        <p:spPr>
          <a:xfrm>
            <a:off x="1001174" y="5366846"/>
            <a:ext cx="1924636" cy="1088967"/>
          </a:xfrm>
          <a:prstGeom prst="rect">
            <a:avLst/>
          </a:prstGeom>
        </p:spPr>
      </p:pic>
      <p:pic>
        <p:nvPicPr>
          <p:cNvPr id="16" name="Picture 4" descr="Finland Flag Free Stock Photo - Public Domain Pictures">
            <a:extLst>
              <a:ext uri="{FF2B5EF4-FFF2-40B4-BE49-F238E27FC236}">
                <a16:creationId xmlns:a16="http://schemas.microsoft.com/office/drawing/2014/main" id="{F3AF6D13-6F22-647D-650B-B7C1971296C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35082" y="4717936"/>
            <a:ext cx="858888" cy="5976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innpartnership | LinkedIn">
            <a:extLst>
              <a:ext uri="{FF2B5EF4-FFF2-40B4-BE49-F238E27FC236}">
                <a16:creationId xmlns:a16="http://schemas.microsoft.com/office/drawing/2014/main" id="{A3144D69-E033-E5BE-C65F-75258B3D2A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8833" y="5271063"/>
            <a:ext cx="1280532" cy="12805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6A93AB6-6935-8528-A8FB-8DA03A177AED}"/>
              </a:ext>
            </a:extLst>
          </p:cNvPr>
          <p:cNvPicPr>
            <a:picLocks noChangeAspect="1"/>
          </p:cNvPicPr>
          <p:nvPr/>
        </p:nvPicPr>
        <p:blipFill>
          <a:blip r:embed="rId14"/>
          <a:stretch>
            <a:fillRect/>
          </a:stretch>
        </p:blipFill>
        <p:spPr>
          <a:xfrm>
            <a:off x="5161047" y="5302637"/>
            <a:ext cx="1797323" cy="1458032"/>
          </a:xfrm>
          <a:prstGeom prst="rect">
            <a:avLst/>
          </a:prstGeom>
        </p:spPr>
      </p:pic>
      <p:pic>
        <p:nvPicPr>
          <p:cNvPr id="19" name="Picture 4" descr="Finnfund | EDFI">
            <a:extLst>
              <a:ext uri="{FF2B5EF4-FFF2-40B4-BE49-F238E27FC236}">
                <a16:creationId xmlns:a16="http://schemas.microsoft.com/office/drawing/2014/main" id="{E1D25460-D894-3693-BCB3-BE2298A3621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41375" y="5660763"/>
            <a:ext cx="2075304" cy="7263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89B87FF-1ECA-B7A8-7726-8E27E0011407}"/>
              </a:ext>
            </a:extLst>
          </p:cNvPr>
          <p:cNvPicPr>
            <a:picLocks noChangeAspect="1"/>
          </p:cNvPicPr>
          <p:nvPr/>
        </p:nvPicPr>
        <p:blipFill>
          <a:blip r:embed="rId16"/>
          <a:stretch>
            <a:fillRect/>
          </a:stretch>
        </p:blipFill>
        <p:spPr>
          <a:xfrm>
            <a:off x="9555959" y="5522656"/>
            <a:ext cx="2492010" cy="928521"/>
          </a:xfrm>
          <a:prstGeom prst="rect">
            <a:avLst/>
          </a:prstGeom>
        </p:spPr>
      </p:pic>
      <p:pic>
        <p:nvPicPr>
          <p:cNvPr id="21" name="Picture 6" descr="Finnvera – AECM">
            <a:extLst>
              <a:ext uri="{FF2B5EF4-FFF2-40B4-BE49-F238E27FC236}">
                <a16:creationId xmlns:a16="http://schemas.microsoft.com/office/drawing/2014/main" id="{FAE74D5E-7598-F583-F475-0A288CCC14D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248791" y="5769626"/>
            <a:ext cx="2500465" cy="3849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Nefco - financing the initial scale-up of Nordic green solutions">
            <a:extLst>
              <a:ext uri="{FF2B5EF4-FFF2-40B4-BE49-F238E27FC236}">
                <a16:creationId xmlns:a16="http://schemas.microsoft.com/office/drawing/2014/main" id="{3AA0EA6F-E951-7F0B-2488-23B8D42DD20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178096" y="5467079"/>
            <a:ext cx="2122781" cy="111372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758386D7-5324-751D-7263-7214EE29A753}"/>
              </a:ext>
            </a:extLst>
          </p:cNvPr>
          <p:cNvSpPr/>
          <p:nvPr/>
        </p:nvSpPr>
        <p:spPr>
          <a:xfrm>
            <a:off x="524405" y="7413332"/>
            <a:ext cx="2815800" cy="504879"/>
          </a:xfrm>
          <a:prstGeom prst="rect">
            <a:avLst/>
          </a:prstGeom>
          <a:solidFill>
            <a:srgbClr val="FFFFFF"/>
          </a:solidFill>
          <a:ln>
            <a:solidFill>
              <a:srgbClr val="FFFFFF"/>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lvl="0" algn="ctr"/>
            <a:r>
              <a:rPr lang="lt-LT" sz="1800" dirty="0">
                <a:latin typeface="Verdana" panose="020B0604030504040204" pitchFamily="34" charset="0"/>
                <a:ea typeface="Verdana" panose="020B0604030504040204" pitchFamily="34" charset="0"/>
              </a:rPr>
              <a:t>ESTIJA</a:t>
            </a:r>
          </a:p>
        </p:txBody>
      </p:sp>
      <p:pic>
        <p:nvPicPr>
          <p:cNvPr id="24" name="Picture 6" descr="Estonia Flag | American Flags Express">
            <a:extLst>
              <a:ext uri="{FF2B5EF4-FFF2-40B4-BE49-F238E27FC236}">
                <a16:creationId xmlns:a16="http://schemas.microsoft.com/office/drawing/2014/main" id="{F6CEB1BB-D671-8C0C-EF5C-87DDB0FBDDA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18755" y="7294064"/>
            <a:ext cx="743414" cy="74341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A56290BF-6F56-C5E6-75B9-AEC2C42C42F9}"/>
              </a:ext>
            </a:extLst>
          </p:cNvPr>
          <p:cNvCxnSpPr>
            <a:cxnSpLocks/>
          </p:cNvCxnSpPr>
          <p:nvPr/>
        </p:nvCxnSpPr>
        <p:spPr>
          <a:xfrm>
            <a:off x="1407241" y="1844563"/>
            <a:ext cx="6376310" cy="6404"/>
          </a:xfrm>
          <a:prstGeom prst="line">
            <a:avLst/>
          </a:prstGeom>
          <a:noFill/>
          <a:ln w="25400" cap="flat">
            <a:solidFill>
              <a:schemeClr val="tx2">
                <a:lumMod val="40000"/>
                <a:lumOff val="60000"/>
              </a:schemeClr>
            </a:solidFill>
            <a:prstDash val="solid"/>
            <a:round/>
          </a:ln>
          <a:effectLst/>
          <a:sp3d/>
        </p:spPr>
        <p:style>
          <a:lnRef idx="0">
            <a:scrgbClr r="0" g="0" b="0"/>
          </a:lnRef>
          <a:fillRef idx="0">
            <a:scrgbClr r="0" g="0" b="0"/>
          </a:fillRef>
          <a:effectRef idx="0">
            <a:scrgbClr r="0" g="0" b="0"/>
          </a:effectRef>
          <a:fontRef idx="none"/>
        </p:style>
      </p:cxnSp>
      <p:cxnSp>
        <p:nvCxnSpPr>
          <p:cNvPr id="26" name="Straight Connector 25">
            <a:extLst>
              <a:ext uri="{FF2B5EF4-FFF2-40B4-BE49-F238E27FC236}">
                <a16:creationId xmlns:a16="http://schemas.microsoft.com/office/drawing/2014/main" id="{E4B5E289-8D60-5455-5B54-D7316F533B34}"/>
              </a:ext>
            </a:extLst>
          </p:cNvPr>
          <p:cNvCxnSpPr/>
          <p:nvPr/>
        </p:nvCxnSpPr>
        <p:spPr>
          <a:xfrm flipV="1">
            <a:off x="1319029" y="5345704"/>
            <a:ext cx="3496567" cy="21619"/>
          </a:xfrm>
          <a:prstGeom prst="line">
            <a:avLst/>
          </a:prstGeom>
          <a:noFill/>
          <a:ln w="25400" cap="flat">
            <a:solidFill>
              <a:schemeClr val="tx2">
                <a:lumMod val="40000"/>
                <a:lumOff val="60000"/>
              </a:schemeClr>
            </a:solidFill>
            <a:prstDash val="solid"/>
            <a:round/>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B8A7D190-D6AB-6E96-80DE-AE4E70489310}"/>
              </a:ext>
            </a:extLst>
          </p:cNvPr>
          <p:cNvCxnSpPr>
            <a:cxnSpLocks/>
          </p:cNvCxnSpPr>
          <p:nvPr/>
        </p:nvCxnSpPr>
        <p:spPr>
          <a:xfrm>
            <a:off x="1001174" y="8036182"/>
            <a:ext cx="8079780" cy="0"/>
          </a:xfrm>
          <a:prstGeom prst="line">
            <a:avLst/>
          </a:prstGeom>
          <a:noFill/>
          <a:ln w="25400" cap="flat">
            <a:solidFill>
              <a:schemeClr val="tx2">
                <a:lumMod val="40000"/>
                <a:lumOff val="60000"/>
              </a:schemeClr>
            </a:solidFill>
            <a:prstDash val="solid"/>
            <a:round/>
          </a:ln>
          <a:effectLst/>
          <a:sp3d/>
        </p:spPr>
        <p:style>
          <a:lnRef idx="0">
            <a:scrgbClr r="0" g="0" b="0"/>
          </a:lnRef>
          <a:fillRef idx="0">
            <a:scrgbClr r="0" g="0" b="0"/>
          </a:fillRef>
          <a:effectRef idx="0">
            <a:scrgbClr r="0" g="0" b="0"/>
          </a:effectRef>
          <a:fontRef idx="none"/>
        </p:style>
      </p:cxnSp>
      <p:pic>
        <p:nvPicPr>
          <p:cNvPr id="28" name="Picture 27">
            <a:extLst>
              <a:ext uri="{FF2B5EF4-FFF2-40B4-BE49-F238E27FC236}">
                <a16:creationId xmlns:a16="http://schemas.microsoft.com/office/drawing/2014/main" id="{7B670DF2-06DD-E502-3BEC-472B4718E11D}"/>
              </a:ext>
            </a:extLst>
          </p:cNvPr>
          <p:cNvPicPr>
            <a:picLocks noChangeAspect="1"/>
          </p:cNvPicPr>
          <p:nvPr/>
        </p:nvPicPr>
        <p:blipFill>
          <a:blip r:embed="rId20"/>
          <a:stretch>
            <a:fillRect/>
          </a:stretch>
        </p:blipFill>
        <p:spPr>
          <a:xfrm>
            <a:off x="1407241" y="8353349"/>
            <a:ext cx="989453" cy="1482340"/>
          </a:xfrm>
          <a:prstGeom prst="rect">
            <a:avLst/>
          </a:prstGeom>
        </p:spPr>
      </p:pic>
      <p:pic>
        <p:nvPicPr>
          <p:cNvPr id="29" name="Picture 28">
            <a:extLst>
              <a:ext uri="{FF2B5EF4-FFF2-40B4-BE49-F238E27FC236}">
                <a16:creationId xmlns:a16="http://schemas.microsoft.com/office/drawing/2014/main" id="{7701E667-5834-A42B-E6A6-F469BA0EA8F8}"/>
              </a:ext>
            </a:extLst>
          </p:cNvPr>
          <p:cNvPicPr>
            <a:picLocks noChangeAspect="1"/>
          </p:cNvPicPr>
          <p:nvPr/>
        </p:nvPicPr>
        <p:blipFill>
          <a:blip r:embed="rId21"/>
          <a:stretch>
            <a:fillRect/>
          </a:stretch>
        </p:blipFill>
        <p:spPr>
          <a:xfrm>
            <a:off x="3442020" y="8611334"/>
            <a:ext cx="1704975" cy="1123950"/>
          </a:xfrm>
          <a:prstGeom prst="rect">
            <a:avLst/>
          </a:prstGeom>
        </p:spPr>
      </p:pic>
      <p:pic>
        <p:nvPicPr>
          <p:cNvPr id="30" name="Picture 10" descr="Ministry of Foreign Affairs (Estonia) - Wikipedia">
            <a:extLst>
              <a:ext uri="{FF2B5EF4-FFF2-40B4-BE49-F238E27FC236}">
                <a16:creationId xmlns:a16="http://schemas.microsoft.com/office/drawing/2014/main" id="{8D1F621A-2E8A-7BD5-92CD-1079F590F3D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93352" y="6940314"/>
            <a:ext cx="3117109" cy="12030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German Federal Ministry for Economic Development and Cooperation (BMZ ...">
            <a:extLst>
              <a:ext uri="{FF2B5EF4-FFF2-40B4-BE49-F238E27FC236}">
                <a16:creationId xmlns:a16="http://schemas.microsoft.com/office/drawing/2014/main" id="{0B53DE2C-A42A-AF27-03D1-C9EAF3FAB88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69052" y="1029917"/>
            <a:ext cx="2035369" cy="7898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Visa to visit Finland - Ministry for Foreign Affairs">
            <a:extLst>
              <a:ext uri="{FF2B5EF4-FFF2-40B4-BE49-F238E27FC236}">
                <a16:creationId xmlns:a16="http://schemas.microsoft.com/office/drawing/2014/main" id="{6FD84944-AC5E-CC0C-FAD8-AF656D97BBB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70710" y="4680104"/>
            <a:ext cx="22383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German government is launching a great instrument and significantly  supporting for the start-up industry in">
            <a:extLst>
              <a:ext uri="{FF2B5EF4-FFF2-40B4-BE49-F238E27FC236}">
                <a16:creationId xmlns:a16="http://schemas.microsoft.com/office/drawing/2014/main" id="{91623B66-D41B-EFDB-34A7-9FCFF1F45DA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770725" y="1015761"/>
            <a:ext cx="2358013" cy="77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914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D35128ED-2374-26D1-4416-9E988B5E5A06}"/>
              </a:ext>
            </a:extLst>
          </p:cNvPr>
          <p:cNvSpPr txBox="1">
            <a:spLocks/>
          </p:cNvSpPr>
          <p:nvPr/>
        </p:nvSpPr>
        <p:spPr>
          <a:xfrm>
            <a:off x="713466" y="331745"/>
            <a:ext cx="5910876"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a:t>
            </a:r>
          </a:p>
        </p:txBody>
      </p:sp>
      <p:sp>
        <p:nvSpPr>
          <p:cNvPr id="2" name="Text Placeholder 3">
            <a:extLst>
              <a:ext uri="{FF2B5EF4-FFF2-40B4-BE49-F238E27FC236}">
                <a16:creationId xmlns:a16="http://schemas.microsoft.com/office/drawing/2014/main" id="{5ED58DAB-BFC6-E4A1-CCCC-9F72693472E8}"/>
              </a:ext>
            </a:extLst>
          </p:cNvPr>
          <p:cNvSpPr txBox="1">
            <a:spLocks/>
          </p:cNvSpPr>
          <p:nvPr/>
        </p:nvSpPr>
        <p:spPr>
          <a:xfrm>
            <a:off x="713466" y="1439838"/>
            <a:ext cx="16550952" cy="1972101"/>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p>
        </p:txBody>
      </p:sp>
      <p:sp>
        <p:nvSpPr>
          <p:cNvPr id="5" name="TextBox 4">
            <a:extLst>
              <a:ext uri="{FF2B5EF4-FFF2-40B4-BE49-F238E27FC236}">
                <a16:creationId xmlns:a16="http://schemas.microsoft.com/office/drawing/2014/main" id="{A2F26449-ACEE-31B7-5FC9-EDC6F1B63083}"/>
              </a:ext>
            </a:extLst>
          </p:cNvPr>
          <p:cNvSpPr txBox="1"/>
          <p:nvPr/>
        </p:nvSpPr>
        <p:spPr>
          <a:xfrm>
            <a:off x="1023582" y="1629877"/>
            <a:ext cx="15810931"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lt-LT" sz="2000" b="1" dirty="0">
                <a:latin typeface="+mj-lt"/>
              </a:rPr>
              <a:t>TIKSLAS</a:t>
            </a:r>
            <a:r>
              <a:rPr lang="lt-LT" sz="2000" dirty="0">
                <a:latin typeface="+mj-lt"/>
              </a:rPr>
              <a:t> -  didinti Lietuvos verslo, veikiančio aukštos pridėtinės vertės sektoriuose, eksporto konkurencingumą atrandant naujas eksporto rinkas besivystančiose šalyse, stipriau įsitraukiant ir išnaudojant Vystomojo bendradarbiavimo politikos priemones. </a:t>
            </a:r>
          </a:p>
          <a:p>
            <a:endParaRPr lang="lt-LT" sz="2000" dirty="0">
              <a:latin typeface="+mj-lt"/>
            </a:endParaRPr>
          </a:p>
          <a:p>
            <a:r>
              <a:rPr lang="lt-LT" sz="2000" dirty="0">
                <a:latin typeface="+mj-lt"/>
              </a:rPr>
              <a:t>Eksporto plėtros į besivystančias šalis skatinimas yra strateginis žingsnis, galintis paskatinti įmonių augimą, inovacijas ir konkurencingumą pasaulyje, kartu prisidedant prie platesnio masto ekonominio ir socialinio vystymosi. </a:t>
            </a:r>
          </a:p>
        </p:txBody>
      </p:sp>
      <p:sp>
        <p:nvSpPr>
          <p:cNvPr id="6" name="Text Placeholder 3">
            <a:extLst>
              <a:ext uri="{FF2B5EF4-FFF2-40B4-BE49-F238E27FC236}">
                <a16:creationId xmlns:a16="http://schemas.microsoft.com/office/drawing/2014/main" id="{9A08CB71-216B-F7A5-3DA8-E3FB1A502D6C}"/>
              </a:ext>
            </a:extLst>
          </p:cNvPr>
          <p:cNvSpPr txBox="1">
            <a:spLocks/>
          </p:cNvSpPr>
          <p:nvPr/>
        </p:nvSpPr>
        <p:spPr>
          <a:xfrm>
            <a:off x="713466" y="4351615"/>
            <a:ext cx="3087435" cy="1883489"/>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solidFill>
                  <a:srgbClr val="003C3A"/>
                </a:solidFill>
                <a:latin typeface="+mj-lt"/>
              </a:rPr>
              <a:t>Prieiga prie naujų rinkų</a:t>
            </a:r>
          </a:p>
          <a:p>
            <a:pPr algn="ctr"/>
            <a:r>
              <a:rPr lang="lt-LT" b="1" dirty="0">
                <a:solidFill>
                  <a:srgbClr val="003C3A"/>
                </a:solidFill>
                <a:latin typeface="+mj-lt"/>
              </a:rPr>
              <a:t> </a:t>
            </a:r>
            <a:r>
              <a:rPr lang="lt-LT" sz="1600" dirty="0">
                <a:solidFill>
                  <a:srgbClr val="003C3A"/>
                </a:solidFill>
                <a:latin typeface="+mj-lt"/>
              </a:rPr>
              <a:t>Plėtra į besivystančias šalis atveria didžiules naujas rinkas, suteikiančias galimybių pasiekti didesnę klientų bazę ir padidinti pardavimus</a:t>
            </a:r>
            <a:endParaRPr lang="lt-LT" sz="1600" b="1" dirty="0"/>
          </a:p>
        </p:txBody>
      </p:sp>
      <p:sp>
        <p:nvSpPr>
          <p:cNvPr id="8" name="Text Placeholder 3">
            <a:extLst>
              <a:ext uri="{FF2B5EF4-FFF2-40B4-BE49-F238E27FC236}">
                <a16:creationId xmlns:a16="http://schemas.microsoft.com/office/drawing/2014/main" id="{ED860B86-8949-4F67-57EB-FD0D3FEAD2BB}"/>
              </a:ext>
            </a:extLst>
          </p:cNvPr>
          <p:cNvSpPr txBox="1">
            <a:spLocks/>
          </p:cNvSpPr>
          <p:nvPr/>
        </p:nvSpPr>
        <p:spPr>
          <a:xfrm>
            <a:off x="4004851" y="4351614"/>
            <a:ext cx="3037394" cy="1883489"/>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Regular"/>
              </a:rPr>
              <a:t>Eksporto diversifikacija</a:t>
            </a:r>
          </a:p>
          <a:p>
            <a:pPr algn="ctr"/>
            <a:r>
              <a:rPr lang="lt-LT" sz="1600" dirty="0">
                <a:latin typeface="Inter Regular"/>
              </a:rPr>
              <a:t>Eksporto rinkų plėtra sumažina priklausomybę nuo bendrosios rinkos, paskirstoma rizika ir didinamas verslo stabilumas. </a:t>
            </a:r>
            <a:endParaRPr lang="lt-LT" sz="1600" dirty="0">
              <a:latin typeface="Helvetica"/>
            </a:endParaRPr>
          </a:p>
          <a:p>
            <a:pPr algn="ctr"/>
            <a:endParaRPr lang="lt-LT" b="1" dirty="0"/>
          </a:p>
        </p:txBody>
      </p:sp>
      <p:sp>
        <p:nvSpPr>
          <p:cNvPr id="9" name="Text Placeholder 3">
            <a:extLst>
              <a:ext uri="{FF2B5EF4-FFF2-40B4-BE49-F238E27FC236}">
                <a16:creationId xmlns:a16="http://schemas.microsoft.com/office/drawing/2014/main" id="{05B6E36C-B078-8EBB-80C0-E0BFAECDDFA4}"/>
              </a:ext>
            </a:extLst>
          </p:cNvPr>
          <p:cNvSpPr txBox="1">
            <a:spLocks/>
          </p:cNvSpPr>
          <p:nvPr/>
        </p:nvSpPr>
        <p:spPr>
          <a:xfrm>
            <a:off x="7305036" y="4376495"/>
            <a:ext cx="3037394" cy="1883489"/>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ea typeface="+mn-lt"/>
                <a:cs typeface="+mn-lt"/>
              </a:rPr>
              <a:t>Inovacijos</a:t>
            </a:r>
          </a:p>
          <a:p>
            <a:pPr algn="ctr"/>
            <a:r>
              <a:rPr lang="lt-LT" sz="1400" dirty="0">
                <a:ea typeface="+mn-lt"/>
                <a:cs typeface="+mn-lt"/>
              </a:rPr>
              <a:t>Naujų rinkų ir skirtingų vartotojų poreikių matomumas gali paskatinti inovacijas, skatinant įmones kurti naujus produktus ir paslaugas, pritaikytus įvairioms rinkoms</a:t>
            </a:r>
            <a:r>
              <a:rPr lang="lt-LT" dirty="0">
                <a:ea typeface="+mn-lt"/>
                <a:cs typeface="+mn-lt"/>
              </a:rPr>
              <a:t>.</a:t>
            </a:r>
            <a:endParaRPr lang="lt-LT" dirty="0"/>
          </a:p>
          <a:p>
            <a:pPr algn="ctr"/>
            <a:endParaRPr lang="lt-LT" b="1" dirty="0"/>
          </a:p>
        </p:txBody>
      </p:sp>
      <p:sp>
        <p:nvSpPr>
          <p:cNvPr id="10" name="Text Placeholder 3">
            <a:extLst>
              <a:ext uri="{FF2B5EF4-FFF2-40B4-BE49-F238E27FC236}">
                <a16:creationId xmlns:a16="http://schemas.microsoft.com/office/drawing/2014/main" id="{A16D9CC2-7D16-6F79-5D2A-21735730808D}"/>
              </a:ext>
            </a:extLst>
          </p:cNvPr>
          <p:cNvSpPr txBox="1">
            <a:spLocks/>
          </p:cNvSpPr>
          <p:nvPr/>
        </p:nvSpPr>
        <p:spPr>
          <a:xfrm>
            <a:off x="13846565" y="4351614"/>
            <a:ext cx="3561154" cy="1908370"/>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Regular"/>
              </a:rPr>
              <a:t>Konkurencinis pranašumas</a:t>
            </a:r>
            <a:r>
              <a:rPr lang="lt-LT" dirty="0">
                <a:latin typeface="Inter Regular"/>
              </a:rPr>
              <a:t> </a:t>
            </a:r>
          </a:p>
          <a:p>
            <a:pPr algn="ctr"/>
            <a:r>
              <a:rPr lang="lt-LT" sz="1400" dirty="0">
                <a:latin typeface="Inter Regular"/>
              </a:rPr>
              <a:t>Įmonės, kurios žengia į besivystančias rinkas, gali įgyti konkurencinį pranašumą būdamos pirmosios rinkoje, anksčiau nei kiti kurdama PŽ matomumą, </a:t>
            </a:r>
            <a:r>
              <a:rPr lang="lt-LT" sz="1400" dirty="0">
                <a:ea typeface="+mn-lt"/>
                <a:cs typeface="+mn-lt"/>
              </a:rPr>
              <a:t>užmegzdama tvirtus santykius su klientais prieš konkurentus.</a:t>
            </a:r>
            <a:endParaRPr lang="lt-LT" sz="1400" dirty="0">
              <a:latin typeface="Helvetica"/>
            </a:endParaRPr>
          </a:p>
          <a:p>
            <a:pPr algn="ctr"/>
            <a:endParaRPr lang="lt-LT" b="1" dirty="0"/>
          </a:p>
        </p:txBody>
      </p:sp>
      <p:sp>
        <p:nvSpPr>
          <p:cNvPr id="11" name="Text Placeholder 3">
            <a:extLst>
              <a:ext uri="{FF2B5EF4-FFF2-40B4-BE49-F238E27FC236}">
                <a16:creationId xmlns:a16="http://schemas.microsoft.com/office/drawing/2014/main" id="{6FD766F6-44C5-C080-BF72-D4DC4A031D07}"/>
              </a:ext>
            </a:extLst>
          </p:cNvPr>
          <p:cNvSpPr txBox="1">
            <a:spLocks/>
          </p:cNvSpPr>
          <p:nvPr/>
        </p:nvSpPr>
        <p:spPr>
          <a:xfrm>
            <a:off x="10547760" y="4351614"/>
            <a:ext cx="3127297" cy="1883489"/>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ea typeface="+mn-lt"/>
                <a:cs typeface="+mn-lt"/>
              </a:rPr>
              <a:t>Pajamų augimas</a:t>
            </a:r>
          </a:p>
          <a:p>
            <a:pPr algn="ctr"/>
            <a:r>
              <a:rPr lang="lt-LT" sz="1400" dirty="0">
                <a:ea typeface="+mn-lt"/>
                <a:cs typeface="+mn-lt"/>
              </a:rPr>
              <a:t>Prieiga prie naujų ir besivystančių rinkų gali lemti reikšmingą pajamų augimą, nes įmonės naudojasi augančia vartotojų paklausa besivystančiose šalyse.</a:t>
            </a:r>
            <a:endParaRPr lang="lt-LT" sz="1400" dirty="0"/>
          </a:p>
          <a:p>
            <a:pPr algn="ctr"/>
            <a:endParaRPr lang="lt-LT" b="1" dirty="0"/>
          </a:p>
        </p:txBody>
      </p:sp>
      <p:sp>
        <p:nvSpPr>
          <p:cNvPr id="12" name="Text Placeholder 3">
            <a:extLst>
              <a:ext uri="{FF2B5EF4-FFF2-40B4-BE49-F238E27FC236}">
                <a16:creationId xmlns:a16="http://schemas.microsoft.com/office/drawing/2014/main" id="{1E4FB273-EDBE-AB63-CEE3-5AD8F63D6B2C}"/>
              </a:ext>
            </a:extLst>
          </p:cNvPr>
          <p:cNvSpPr txBox="1">
            <a:spLocks/>
          </p:cNvSpPr>
          <p:nvPr/>
        </p:nvSpPr>
        <p:spPr>
          <a:xfrm>
            <a:off x="4042454" y="6399311"/>
            <a:ext cx="3037394" cy="1883489"/>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Regular"/>
              </a:rPr>
              <a:t>Ekonomikos augimas</a:t>
            </a:r>
          </a:p>
          <a:p>
            <a:pPr algn="ctr"/>
            <a:r>
              <a:rPr lang="lt-LT" sz="1400" dirty="0">
                <a:latin typeface="Inter Regular"/>
              </a:rPr>
              <a:t>Įėjimas į besivystančias rinkas gali paskatinti ekonomikos augimą tiek šalies viduje, tiek užsienyje. Ji kuria darbo vietas, skatina inovacijas ir prisideda prie bendro ekonomikos vystymosi.</a:t>
            </a:r>
            <a:endParaRPr lang="lt-LT" sz="1400" dirty="0"/>
          </a:p>
          <a:p>
            <a:pPr algn="ctr"/>
            <a:endParaRPr lang="lt-LT" b="1" dirty="0"/>
          </a:p>
        </p:txBody>
      </p:sp>
      <p:sp>
        <p:nvSpPr>
          <p:cNvPr id="13" name="Text Placeholder 3">
            <a:extLst>
              <a:ext uri="{FF2B5EF4-FFF2-40B4-BE49-F238E27FC236}">
                <a16:creationId xmlns:a16="http://schemas.microsoft.com/office/drawing/2014/main" id="{6843397F-0CE2-0FD7-7F52-12408B009484}"/>
              </a:ext>
            </a:extLst>
          </p:cNvPr>
          <p:cNvSpPr txBox="1">
            <a:spLocks/>
          </p:cNvSpPr>
          <p:nvPr/>
        </p:nvSpPr>
        <p:spPr>
          <a:xfrm>
            <a:off x="622481" y="6411568"/>
            <a:ext cx="3253483" cy="1883489"/>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ea typeface="+mn-lt"/>
                <a:cs typeface="+mn-lt"/>
              </a:rPr>
              <a:t>Sustiprintas buvimas pasaulyje</a:t>
            </a:r>
          </a:p>
          <a:p>
            <a:pPr algn="ctr"/>
            <a:r>
              <a:rPr lang="lt-LT" sz="1400" dirty="0">
                <a:ea typeface="+mn-lt"/>
                <a:cs typeface="+mn-lt"/>
              </a:rPr>
              <a:t>Eksporto plėtra </a:t>
            </a:r>
            <a:r>
              <a:rPr lang="lt-LT" sz="1400" dirty="0">
                <a:latin typeface="Inter Regular"/>
                <a:ea typeface="+mn-lt"/>
                <a:cs typeface="+mn-lt"/>
              </a:rPr>
              <a:t>padeda įmonėms įsitvirtinti </a:t>
            </a:r>
            <a:r>
              <a:rPr lang="lt-LT" sz="1400" dirty="0">
                <a:latin typeface="Inter Regular"/>
              </a:rPr>
              <a:t>pasaulyje, sustiprinti savo reputaciją ir patikimumą tarptautinėje arenoje. </a:t>
            </a:r>
            <a:endParaRPr lang="lt-LT" sz="1400" dirty="0">
              <a:latin typeface="Helvetica"/>
            </a:endParaRPr>
          </a:p>
          <a:p>
            <a:pPr algn="ctr"/>
            <a:endParaRPr lang="lt-LT" b="1" dirty="0"/>
          </a:p>
        </p:txBody>
      </p:sp>
      <p:sp>
        <p:nvSpPr>
          <p:cNvPr id="14" name="Text Placeholder 3">
            <a:extLst>
              <a:ext uri="{FF2B5EF4-FFF2-40B4-BE49-F238E27FC236}">
                <a16:creationId xmlns:a16="http://schemas.microsoft.com/office/drawing/2014/main" id="{C3B584C0-6573-CFC4-A4D9-5ABAD1350150}"/>
              </a:ext>
            </a:extLst>
          </p:cNvPr>
          <p:cNvSpPr txBox="1">
            <a:spLocks/>
          </p:cNvSpPr>
          <p:nvPr/>
        </p:nvSpPr>
        <p:spPr>
          <a:xfrm>
            <a:off x="7342639" y="6399310"/>
            <a:ext cx="3037394" cy="1883489"/>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Regular"/>
              </a:rPr>
              <a:t>Partnerystės galimybės</a:t>
            </a:r>
          </a:p>
          <a:p>
            <a:pPr algn="ctr"/>
            <a:r>
              <a:rPr lang="lt-LT" sz="1400" dirty="0">
                <a:latin typeface="Inter Regular"/>
              </a:rPr>
              <a:t>Besivystančios šalys dažnai siekia užsienio investicijų ir bendradarbiavimo, suteikdamos daug galimybių kurti strategines partnerystes ir bendras įmones. </a:t>
            </a:r>
            <a:endParaRPr lang="lt-LT" sz="1400" dirty="0">
              <a:latin typeface="Helvetica"/>
            </a:endParaRPr>
          </a:p>
          <a:p>
            <a:pPr algn="ctr"/>
            <a:endParaRPr lang="lt-LT" b="1" dirty="0"/>
          </a:p>
        </p:txBody>
      </p:sp>
      <p:sp>
        <p:nvSpPr>
          <p:cNvPr id="15" name="Text Placeholder 3">
            <a:extLst>
              <a:ext uri="{FF2B5EF4-FFF2-40B4-BE49-F238E27FC236}">
                <a16:creationId xmlns:a16="http://schemas.microsoft.com/office/drawing/2014/main" id="{C7EB0EE8-9E69-A6E2-450A-1FF1A52B289E}"/>
              </a:ext>
            </a:extLst>
          </p:cNvPr>
          <p:cNvSpPr txBox="1">
            <a:spLocks/>
          </p:cNvSpPr>
          <p:nvPr/>
        </p:nvSpPr>
        <p:spPr>
          <a:xfrm>
            <a:off x="10669823" y="6411568"/>
            <a:ext cx="3037394" cy="1883489"/>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Regular"/>
              </a:rPr>
              <a:t>Ekonominė diplomatija</a:t>
            </a:r>
          </a:p>
          <a:p>
            <a:pPr algn="ctr"/>
            <a:r>
              <a:rPr lang="lt-LT" b="1" dirty="0">
                <a:latin typeface="Inter Regular"/>
              </a:rPr>
              <a:t> </a:t>
            </a:r>
            <a:r>
              <a:rPr lang="lt-LT" sz="1400" dirty="0">
                <a:latin typeface="Inter Regular"/>
              </a:rPr>
              <a:t>Eksporto plėtra gali sustiprinti diplomatinius ir ekonominius ryšius tarp šalių, skatindama stabilesnę ir bendradarbiavimu grindžiamą tarptautinę aplinką.</a:t>
            </a:r>
            <a:endParaRPr lang="lt-LT" sz="1400" dirty="0">
              <a:latin typeface="Helvetica"/>
            </a:endParaRPr>
          </a:p>
          <a:p>
            <a:pPr algn="ctr"/>
            <a:endParaRPr lang="lt-LT" b="1" dirty="0"/>
          </a:p>
        </p:txBody>
      </p:sp>
      <p:sp>
        <p:nvSpPr>
          <p:cNvPr id="16" name="Text Placeholder 3">
            <a:extLst>
              <a:ext uri="{FF2B5EF4-FFF2-40B4-BE49-F238E27FC236}">
                <a16:creationId xmlns:a16="http://schemas.microsoft.com/office/drawing/2014/main" id="{D4137E74-F92C-05DD-F45C-C6B0082D1181}"/>
              </a:ext>
            </a:extLst>
          </p:cNvPr>
          <p:cNvSpPr txBox="1">
            <a:spLocks/>
          </p:cNvSpPr>
          <p:nvPr/>
        </p:nvSpPr>
        <p:spPr>
          <a:xfrm>
            <a:off x="13997006" y="6411568"/>
            <a:ext cx="3485775" cy="1883489"/>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ea typeface="+mn-lt"/>
                <a:cs typeface="+mn-lt"/>
              </a:rPr>
              <a:t>Darnus vystymasis</a:t>
            </a:r>
          </a:p>
          <a:p>
            <a:pPr algn="ctr"/>
            <a:r>
              <a:rPr lang="lt-LT" sz="1400" dirty="0">
                <a:ea typeface="+mn-lt"/>
                <a:cs typeface="+mn-lt"/>
              </a:rPr>
              <a:t>Investuodamos į besivystančias šalis ir prekiaudamos su jomis, įmonės gali prisidėti prie darnaus vystymosi tikslų, skatindamos ekonominį </a:t>
            </a:r>
            <a:r>
              <a:rPr lang="lt-LT" sz="1400" dirty="0" err="1">
                <a:ea typeface="+mn-lt"/>
                <a:cs typeface="+mn-lt"/>
              </a:rPr>
              <a:t>įtraukumą</a:t>
            </a:r>
            <a:r>
              <a:rPr lang="lt-LT" sz="1400" dirty="0">
                <a:ea typeface="+mn-lt"/>
                <a:cs typeface="+mn-lt"/>
              </a:rPr>
              <a:t> ir aplinkos tvarumą.</a:t>
            </a:r>
            <a:endParaRPr lang="lt-LT" sz="1400" dirty="0">
              <a:latin typeface="Inter Regular"/>
            </a:endParaRPr>
          </a:p>
          <a:p>
            <a:pPr algn="ctr"/>
            <a:endParaRPr lang="lt-LT" b="1" dirty="0"/>
          </a:p>
        </p:txBody>
      </p:sp>
    </p:spTree>
    <p:extLst>
      <p:ext uri="{BB962C8B-B14F-4D97-AF65-F5344CB8AC3E}">
        <p14:creationId xmlns:p14="http://schemas.microsoft.com/office/powerpoint/2010/main" val="3156694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Vokietija. Suomija. Estija. Tematinės kryptys</a:t>
            </a:r>
          </a:p>
        </p:txBody>
      </p:sp>
      <p:graphicFrame>
        <p:nvGraphicFramePr>
          <p:cNvPr id="35" name="Diagram 34">
            <a:extLst>
              <a:ext uri="{FF2B5EF4-FFF2-40B4-BE49-F238E27FC236}">
                <a16:creationId xmlns:a16="http://schemas.microsoft.com/office/drawing/2014/main" id="{061BBE7C-4485-B938-D28A-71044EA10054}"/>
              </a:ext>
            </a:extLst>
          </p:cNvPr>
          <p:cNvGraphicFramePr/>
          <p:nvPr>
            <p:extLst>
              <p:ext uri="{D42A27DB-BD31-4B8C-83A1-F6EECF244321}">
                <p14:modId xmlns:p14="http://schemas.microsoft.com/office/powerpoint/2010/main" val="3425858823"/>
              </p:ext>
            </p:extLst>
          </p:nvPr>
        </p:nvGraphicFramePr>
        <p:xfrm>
          <a:off x="1361649" y="1198336"/>
          <a:ext cx="13307121" cy="8529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 name="Picture 2" descr="Flag Of Germany Free Stock Photo - Public Domain Pictures">
            <a:extLst>
              <a:ext uri="{FF2B5EF4-FFF2-40B4-BE49-F238E27FC236}">
                <a16:creationId xmlns:a16="http://schemas.microsoft.com/office/drawing/2014/main" id="{DE3D770C-0C6D-07ED-BBD8-DF8981C182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3133" y="2084120"/>
            <a:ext cx="799786" cy="55649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inland Flag Free Stock Photo - Public Domain Pictures">
            <a:extLst>
              <a:ext uri="{FF2B5EF4-FFF2-40B4-BE49-F238E27FC236}">
                <a16:creationId xmlns:a16="http://schemas.microsoft.com/office/drawing/2014/main" id="{4E4BF5AA-774F-48C0-BB2D-73A5C4D6B9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34958" y="2084120"/>
            <a:ext cx="858888" cy="59761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Estonia Flag | American Flags Express">
            <a:extLst>
              <a:ext uri="{FF2B5EF4-FFF2-40B4-BE49-F238E27FC236}">
                <a16:creationId xmlns:a16="http://schemas.microsoft.com/office/drawing/2014/main" id="{6ABC5A0C-B2C8-DAB4-953D-6832B85D80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25356" y="1992955"/>
            <a:ext cx="743414" cy="74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18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Vokietija. Suomija. Estija. Finansavimo apimtys</a:t>
            </a:r>
          </a:p>
        </p:txBody>
      </p:sp>
      <p:pic>
        <p:nvPicPr>
          <p:cNvPr id="2" name="Picture 1" descr="Development_Cooperation_Budgets_Comparison_2023_Lithuanian.png">
            <a:extLst>
              <a:ext uri="{FF2B5EF4-FFF2-40B4-BE49-F238E27FC236}">
                <a16:creationId xmlns:a16="http://schemas.microsoft.com/office/drawing/2014/main" id="{252861DE-D3A2-8C14-6AB2-DAAB8D30FD9D}"/>
              </a:ext>
            </a:extLst>
          </p:cNvPr>
          <p:cNvPicPr>
            <a:picLocks noChangeAspect="1"/>
          </p:cNvPicPr>
          <p:nvPr/>
        </p:nvPicPr>
        <p:blipFill>
          <a:blip r:embed="rId3"/>
          <a:stretch>
            <a:fillRect/>
          </a:stretch>
        </p:blipFill>
        <p:spPr>
          <a:xfrm>
            <a:off x="1054321" y="1318863"/>
            <a:ext cx="13511379" cy="8106827"/>
          </a:xfrm>
          <a:prstGeom prst="rect">
            <a:avLst/>
          </a:prstGeom>
        </p:spPr>
      </p:pic>
    </p:spTree>
    <p:extLst>
      <p:ext uri="{BB962C8B-B14F-4D97-AF65-F5344CB8AC3E}">
        <p14:creationId xmlns:p14="http://schemas.microsoft.com/office/powerpoint/2010/main" val="4225959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Suomija. Priemonės</a:t>
            </a:r>
          </a:p>
        </p:txBody>
      </p:sp>
      <p:pic>
        <p:nvPicPr>
          <p:cNvPr id="4" name="Paveikslėlis 4">
            <a:extLst>
              <a:ext uri="{FF2B5EF4-FFF2-40B4-BE49-F238E27FC236}">
                <a16:creationId xmlns:a16="http://schemas.microsoft.com/office/drawing/2014/main" id="{1AE3DB65-D563-E1B9-C20C-544A6C3F48C5}"/>
              </a:ext>
            </a:extLst>
          </p:cNvPr>
          <p:cNvPicPr>
            <a:picLocks noChangeAspect="1"/>
          </p:cNvPicPr>
          <p:nvPr/>
        </p:nvPicPr>
        <p:blipFill>
          <a:blip r:embed="rId3"/>
          <a:stretch>
            <a:fillRect/>
          </a:stretch>
        </p:blipFill>
        <p:spPr>
          <a:xfrm>
            <a:off x="1149079" y="683103"/>
            <a:ext cx="14670518" cy="9048749"/>
          </a:xfrm>
          <a:prstGeom prst="rect">
            <a:avLst/>
          </a:prstGeom>
        </p:spPr>
      </p:pic>
    </p:spTree>
    <p:extLst>
      <p:ext uri="{BB962C8B-B14F-4D97-AF65-F5344CB8AC3E}">
        <p14:creationId xmlns:p14="http://schemas.microsoft.com/office/powerpoint/2010/main" val="4087454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Vokietija. Priemonės</a:t>
            </a:r>
          </a:p>
        </p:txBody>
      </p:sp>
      <p:pic>
        <p:nvPicPr>
          <p:cNvPr id="2" name="Paveikslėlis 4" descr="Paveikslėlis, kuriame yra tekstas, elektronika, ekrano kopija, kompaktinis diskas&#10;&#10;Automatiškai sugeneruotas aprašymas">
            <a:extLst>
              <a:ext uri="{FF2B5EF4-FFF2-40B4-BE49-F238E27FC236}">
                <a16:creationId xmlns:a16="http://schemas.microsoft.com/office/drawing/2014/main" id="{10C4C48D-87B8-8118-71E3-20C993ACBCCE}"/>
              </a:ext>
            </a:extLst>
          </p:cNvPr>
          <p:cNvPicPr>
            <a:picLocks noChangeAspect="1"/>
          </p:cNvPicPr>
          <p:nvPr/>
        </p:nvPicPr>
        <p:blipFill>
          <a:blip r:embed="rId3"/>
          <a:stretch>
            <a:fillRect/>
          </a:stretch>
        </p:blipFill>
        <p:spPr>
          <a:xfrm>
            <a:off x="1255182" y="1242264"/>
            <a:ext cx="17029242" cy="7810229"/>
          </a:xfrm>
          <a:prstGeom prst="rect">
            <a:avLst/>
          </a:prstGeom>
        </p:spPr>
      </p:pic>
    </p:spTree>
    <p:extLst>
      <p:ext uri="{BB962C8B-B14F-4D97-AF65-F5344CB8AC3E}">
        <p14:creationId xmlns:p14="http://schemas.microsoft.com/office/powerpoint/2010/main" val="3629257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Estija. Priemonės</a:t>
            </a:r>
          </a:p>
        </p:txBody>
      </p:sp>
    </p:spTree>
    <p:extLst>
      <p:ext uri="{BB962C8B-B14F-4D97-AF65-F5344CB8AC3E}">
        <p14:creationId xmlns:p14="http://schemas.microsoft.com/office/powerpoint/2010/main" val="2803514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Vokietija. Suomija. Estija. Projektai</a:t>
            </a:r>
          </a:p>
        </p:txBody>
      </p:sp>
      <p:sp>
        <p:nvSpPr>
          <p:cNvPr id="2" name="Stačiakampis: suapvalinti kampai 26">
            <a:extLst>
              <a:ext uri="{FF2B5EF4-FFF2-40B4-BE49-F238E27FC236}">
                <a16:creationId xmlns:a16="http://schemas.microsoft.com/office/drawing/2014/main" id="{024C56E1-AA8B-4AE9-81C3-B8DE7406D09E}"/>
              </a:ext>
            </a:extLst>
          </p:cNvPr>
          <p:cNvSpPr/>
          <p:nvPr/>
        </p:nvSpPr>
        <p:spPr>
          <a:xfrm>
            <a:off x="726486" y="1635199"/>
            <a:ext cx="17158010" cy="442670"/>
          </a:xfrm>
          <a:prstGeom prst="roundRect">
            <a:avLst/>
          </a:prstGeom>
          <a:solidFill>
            <a:srgbClr val="FFFFFF"/>
          </a:solidFill>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8" tIns="45718" rIns="45718" bIns="45718" numCol="1" spcCol="38100" rtlCol="0" anchor="ctr">
            <a:spAutoFit/>
          </a:bodyPr>
          <a:lstStyle/>
          <a:p>
            <a:r>
              <a:rPr lang="lt-LT" sz="2000" dirty="0">
                <a:solidFill>
                  <a:srgbClr val="0070C0"/>
                </a:solidFill>
                <a:hlinkClick r:id="rId3">
                  <a:extLst>
                    <a:ext uri="{A12FA001-AC4F-418D-AE19-62706E023703}">
                      <ahyp:hlinkClr xmlns:ahyp="http://schemas.microsoft.com/office/drawing/2018/hyperlinkcolor" val="tx"/>
                    </a:ext>
                  </a:extLst>
                </a:hlinkClick>
              </a:rPr>
              <a:t>https://www.marketopportunities.fi</a:t>
            </a:r>
            <a:r>
              <a:rPr lang="lt-LT" sz="2000" dirty="0">
                <a:solidFill>
                  <a:srgbClr val="0070C0"/>
                </a:solidFill>
              </a:rPr>
              <a:t> </a:t>
            </a:r>
            <a:r>
              <a:rPr lang="lt-LT" sz="2000" dirty="0">
                <a:solidFill>
                  <a:schemeClr val="bg1"/>
                </a:solidFill>
              </a:rPr>
              <a:t>Informacija apie </a:t>
            </a:r>
            <a:r>
              <a:rPr lang="en-IE" sz="2000" dirty="0">
                <a:solidFill>
                  <a:schemeClr val="bg1"/>
                </a:solidFill>
              </a:rPr>
              <a:t>Team Finland</a:t>
            </a:r>
            <a:r>
              <a:rPr lang="lt-LT" sz="2000" dirty="0">
                <a:solidFill>
                  <a:schemeClr val="bg1"/>
                </a:solidFill>
              </a:rPr>
              <a:t>  tarptautinės plėtros galimybes</a:t>
            </a:r>
            <a:r>
              <a:rPr lang="lt-LT" sz="2000" dirty="0">
                <a:solidFill>
                  <a:srgbClr val="FFFFFF"/>
                </a:solidFill>
              </a:rPr>
              <a:t> </a:t>
            </a:r>
            <a:r>
              <a:rPr lang="lt-LT" sz="2000" dirty="0">
                <a:solidFill>
                  <a:schemeClr val="bg1"/>
                </a:solidFill>
              </a:rPr>
              <a:t> (Suomijos verslui)</a:t>
            </a:r>
          </a:p>
        </p:txBody>
      </p:sp>
      <p:sp>
        <p:nvSpPr>
          <p:cNvPr id="4" name="Stačiakampis: suapvalinti kampai 29">
            <a:extLst>
              <a:ext uri="{FF2B5EF4-FFF2-40B4-BE49-F238E27FC236}">
                <a16:creationId xmlns:a16="http://schemas.microsoft.com/office/drawing/2014/main" id="{2B9CB06F-992D-B02E-2BC0-66665A341F9E}"/>
              </a:ext>
            </a:extLst>
          </p:cNvPr>
          <p:cNvSpPr/>
          <p:nvPr/>
        </p:nvSpPr>
        <p:spPr>
          <a:xfrm>
            <a:off x="735979" y="2229852"/>
            <a:ext cx="17158010" cy="442670"/>
          </a:xfrm>
          <a:prstGeom prst="roundRect">
            <a:avLst/>
          </a:prstGeom>
          <a:solidFill>
            <a:srgbClr val="FFFFFF"/>
          </a:solidFill>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8" tIns="45718" rIns="45718" bIns="45718" numCol="1" spcCol="38100" rtlCol="0" anchor="ctr">
            <a:spAutoFit/>
          </a:bodyPr>
          <a:lstStyle/>
          <a:p>
            <a:r>
              <a:rPr lang="en-US" sz="2000" dirty="0">
                <a:solidFill>
                  <a:schemeClr val="accent3"/>
                </a:solidFill>
                <a:hlinkClick r:id="rId4">
                  <a:extLst>
                    <a:ext uri="{A12FA001-AC4F-418D-AE19-62706E023703}">
                      <ahyp:hlinkClr xmlns:ahyp="http://schemas.microsoft.com/office/drawing/2018/hyperlinkcolor" val="tx"/>
                    </a:ext>
                  </a:extLst>
                </a:hlinkClick>
              </a:rPr>
              <a:t>https://www.tutkihallintoa.fi/</a:t>
            </a:r>
            <a:r>
              <a:rPr lang="lt-LT" sz="2000" dirty="0">
                <a:solidFill>
                  <a:schemeClr val="accent3"/>
                </a:solidFill>
              </a:rPr>
              <a:t> </a:t>
            </a:r>
            <a:r>
              <a:rPr lang="lt-LT" sz="2000" dirty="0">
                <a:solidFill>
                  <a:schemeClr val="bg1"/>
                </a:solidFill>
              </a:rPr>
              <a:t>Vyriausybės sprendimai dėl dotacijų skelbiami</a:t>
            </a:r>
            <a:r>
              <a:rPr lang="lt-LT" sz="2000" dirty="0">
                <a:solidFill>
                  <a:schemeClr val="accent6">
                    <a:lumMod val="60000"/>
                    <a:lumOff val="40000"/>
                  </a:schemeClr>
                </a:solidFill>
              </a:rPr>
              <a:t> </a:t>
            </a:r>
            <a:r>
              <a:rPr lang="lt-LT" sz="2000" dirty="0">
                <a:solidFill>
                  <a:schemeClr val="bg1"/>
                </a:solidFill>
              </a:rPr>
              <a:t> (suomių kalba) </a:t>
            </a:r>
          </a:p>
        </p:txBody>
      </p:sp>
      <p:sp>
        <p:nvSpPr>
          <p:cNvPr id="5" name="Stačiakampis: suapvalinti kampai 30">
            <a:extLst>
              <a:ext uri="{FF2B5EF4-FFF2-40B4-BE49-F238E27FC236}">
                <a16:creationId xmlns:a16="http://schemas.microsoft.com/office/drawing/2014/main" id="{3717C534-7833-1A1B-EFC6-186ECB7C61BB}"/>
              </a:ext>
            </a:extLst>
          </p:cNvPr>
          <p:cNvSpPr/>
          <p:nvPr/>
        </p:nvSpPr>
        <p:spPr>
          <a:xfrm>
            <a:off x="735979" y="2837219"/>
            <a:ext cx="17224917" cy="442670"/>
          </a:xfrm>
          <a:prstGeom prst="roundRect">
            <a:avLst/>
          </a:prstGeom>
          <a:solidFill>
            <a:srgbClr val="FFFFFF"/>
          </a:solidFill>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8" tIns="45718" rIns="45718" bIns="45718" numCol="1" spcCol="38100" rtlCol="0" anchor="ctr">
            <a:spAutoFit/>
          </a:bodyPr>
          <a:lstStyle/>
          <a:p>
            <a:r>
              <a:rPr lang="en-US" sz="2000" dirty="0">
                <a:solidFill>
                  <a:srgbClr val="0070C0"/>
                </a:solidFill>
                <a:hlinkClick r:id="rId5"/>
              </a:rPr>
              <a:t>https://www.nefco.int/procurements/</a:t>
            </a:r>
            <a:r>
              <a:rPr lang="en-US" sz="2000" dirty="0">
                <a:solidFill>
                  <a:srgbClr val="0070C0"/>
                </a:solidFill>
              </a:rPr>
              <a:t> </a:t>
            </a:r>
            <a:r>
              <a:rPr lang="lt-LT" sz="2000" dirty="0">
                <a:solidFill>
                  <a:srgbClr val="0070C0"/>
                </a:solidFill>
              </a:rPr>
              <a:t> </a:t>
            </a:r>
            <a:r>
              <a:rPr lang="lt-LT" sz="2000" dirty="0">
                <a:solidFill>
                  <a:schemeClr val="bg1"/>
                </a:solidFill>
                <a:ea typeface="+mn-lt"/>
                <a:cs typeface="+mn-lt"/>
              </a:rPr>
              <a:t>Nefco  žaliojo atsigavimo programa. </a:t>
            </a:r>
            <a:r>
              <a:rPr lang="lt-LT" sz="2000" dirty="0">
                <a:solidFill>
                  <a:schemeClr val="bg1"/>
                </a:solidFill>
                <a:latin typeface="Helvetica"/>
                <a:ea typeface="+mn-lt"/>
                <a:cs typeface="Times New Roman"/>
              </a:rPr>
              <a:t>Viešieji pirkimai atviri visų šalių verslams, tame tarpe Lietuvos įmonėms</a:t>
            </a:r>
            <a:endParaRPr lang="lt-LT" sz="2000" dirty="0">
              <a:solidFill>
                <a:schemeClr val="bg1"/>
              </a:solidFill>
            </a:endParaRPr>
          </a:p>
        </p:txBody>
      </p:sp>
      <p:sp>
        <p:nvSpPr>
          <p:cNvPr id="6" name="Stačiakampis: suapvalinti kampai 31">
            <a:extLst>
              <a:ext uri="{FF2B5EF4-FFF2-40B4-BE49-F238E27FC236}">
                <a16:creationId xmlns:a16="http://schemas.microsoft.com/office/drawing/2014/main" id="{F023F67C-3FE7-1E40-04B6-6244C85401F6}"/>
              </a:ext>
            </a:extLst>
          </p:cNvPr>
          <p:cNvSpPr/>
          <p:nvPr/>
        </p:nvSpPr>
        <p:spPr>
          <a:xfrm>
            <a:off x="735979" y="3335722"/>
            <a:ext cx="17224917" cy="783189"/>
          </a:xfrm>
          <a:prstGeom prst="roundRect">
            <a:avLst/>
          </a:prstGeom>
          <a:solidFill>
            <a:srgbClr val="FFFFFF"/>
          </a:solidFill>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8" tIns="45718" rIns="45718" bIns="45718" numCol="1" spcCol="38100" rtlCol="0" anchor="ctr">
            <a:spAutoFit/>
          </a:bodyPr>
          <a:lstStyle/>
          <a:p>
            <a:r>
              <a:rPr lang="en-US" sz="2000" dirty="0">
                <a:solidFill>
                  <a:srgbClr val="0070C0"/>
                </a:solidFill>
                <a:ea typeface="+mn-lt"/>
                <a:cs typeface="+mn-lt"/>
                <a:hlinkClick r:id="rId6"/>
              </a:rPr>
              <a:t>https://www.businessfinland.fi/en/for-finnish-customers/services/programs/developing-markets-platform</a:t>
            </a:r>
            <a:r>
              <a:rPr lang="en-US" sz="2000" dirty="0">
                <a:solidFill>
                  <a:srgbClr val="0070C0"/>
                </a:solidFill>
              </a:rPr>
              <a:t>  </a:t>
            </a:r>
            <a:r>
              <a:rPr lang="lt-LT" sz="2000" dirty="0">
                <a:solidFill>
                  <a:schemeClr val="bg1"/>
                </a:solidFill>
                <a:ea typeface="+mn-lt"/>
                <a:cs typeface="+mn-lt"/>
              </a:rPr>
              <a:t>besivystančių rinkų platforma padeda Suomijos įmonėms ir jų partneriams plėtoti tvarų verslą ir naudotis rinkos galimybėmis augančiose besivystančiose rinkose</a:t>
            </a:r>
            <a:endParaRPr lang="lt-LT" sz="2000" dirty="0">
              <a:solidFill>
                <a:schemeClr val="bg1"/>
              </a:solidFill>
            </a:endParaRPr>
          </a:p>
        </p:txBody>
      </p:sp>
      <p:sp>
        <p:nvSpPr>
          <p:cNvPr id="7" name="Stačiakampis: suapvalinti kampai 33">
            <a:extLst>
              <a:ext uri="{FF2B5EF4-FFF2-40B4-BE49-F238E27FC236}">
                <a16:creationId xmlns:a16="http://schemas.microsoft.com/office/drawing/2014/main" id="{4433013A-7E7B-C046-5566-9046CF71F301}"/>
              </a:ext>
            </a:extLst>
          </p:cNvPr>
          <p:cNvSpPr/>
          <p:nvPr/>
        </p:nvSpPr>
        <p:spPr>
          <a:xfrm>
            <a:off x="834481" y="4270894"/>
            <a:ext cx="17126415" cy="783189"/>
          </a:xfrm>
          <a:prstGeom prst="roundRect">
            <a:avLst/>
          </a:prstGeom>
          <a:solidFill>
            <a:srgbClr val="FFFFFF"/>
          </a:solidFill>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8" tIns="45718" rIns="45718" bIns="45718" numCol="1" spcCol="38100" rtlCol="0" anchor="ctr">
            <a:spAutoFit/>
          </a:bodyPr>
          <a:lstStyle/>
          <a:p>
            <a:r>
              <a:rPr lang="lt-LT" sz="2000" dirty="0">
                <a:solidFill>
                  <a:srgbClr val="0070C0"/>
                </a:solidFill>
                <a:ea typeface="+mn-lt"/>
                <a:cs typeface="+mn-lt"/>
                <a:hlinkClick r:id="rId7"/>
              </a:rPr>
              <a:t>https://finnpartnership.fi/en/find-a-business-partner/matchmaking-companies/?page_num=1</a:t>
            </a:r>
            <a:r>
              <a:rPr lang="lt-LT" sz="2000" dirty="0">
                <a:solidFill>
                  <a:srgbClr val="0070C0"/>
                </a:solidFill>
                <a:ea typeface="+mn-lt"/>
                <a:cs typeface="+mn-lt"/>
              </a:rPr>
              <a:t> </a:t>
            </a:r>
            <a:r>
              <a:rPr lang="lt-LT" sz="2000" dirty="0"/>
              <a:t>Finnpartnership B2B kontaktų duomenų bazė, kurioje įmonės iš besivystančių rinkų, ieškančios Suomijos partnerių</a:t>
            </a:r>
            <a:endParaRPr lang="lt-LT" sz="2000" dirty="0">
              <a:solidFill>
                <a:schemeClr val="bg1"/>
              </a:solidFill>
            </a:endParaRPr>
          </a:p>
        </p:txBody>
      </p:sp>
      <p:pic>
        <p:nvPicPr>
          <p:cNvPr id="8" name="Picture 4" descr="Finland Flag Free Stock Photo - Public Domain Pictures">
            <a:extLst>
              <a:ext uri="{FF2B5EF4-FFF2-40B4-BE49-F238E27FC236}">
                <a16:creationId xmlns:a16="http://schemas.microsoft.com/office/drawing/2014/main" id="{0202CF83-0CF0-65BA-BD6E-46443496DC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481" y="1064091"/>
            <a:ext cx="439559" cy="3058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lag Of Germany Free Stock Photo - Public Domain Pictures">
            <a:extLst>
              <a:ext uri="{FF2B5EF4-FFF2-40B4-BE49-F238E27FC236}">
                <a16:creationId xmlns:a16="http://schemas.microsoft.com/office/drawing/2014/main" id="{28CBAD82-425B-1FD2-A60A-DCAFB49A14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4481" y="5314062"/>
            <a:ext cx="468482" cy="325971"/>
          </a:xfrm>
          <a:prstGeom prst="rect">
            <a:avLst/>
          </a:prstGeom>
          <a:noFill/>
          <a:extLst>
            <a:ext uri="{909E8E84-426E-40DD-AFC4-6F175D3DCCD1}">
              <a14:hiddenFill xmlns:a14="http://schemas.microsoft.com/office/drawing/2010/main">
                <a:solidFill>
                  <a:srgbClr val="FFFFFF"/>
                </a:solidFill>
              </a14:hiddenFill>
            </a:ext>
          </a:extLst>
        </p:spPr>
      </p:pic>
      <p:sp>
        <p:nvSpPr>
          <p:cNvPr id="10" name="Stačiakampis: suapvalinti kampai 33">
            <a:extLst>
              <a:ext uri="{FF2B5EF4-FFF2-40B4-BE49-F238E27FC236}">
                <a16:creationId xmlns:a16="http://schemas.microsoft.com/office/drawing/2014/main" id="{62E00707-0F03-9ABC-D157-6461E0C51928}"/>
              </a:ext>
            </a:extLst>
          </p:cNvPr>
          <p:cNvSpPr/>
          <p:nvPr/>
        </p:nvSpPr>
        <p:spPr>
          <a:xfrm>
            <a:off x="726486" y="5815203"/>
            <a:ext cx="17126415" cy="783189"/>
          </a:xfrm>
          <a:prstGeom prst="roundRect">
            <a:avLst/>
          </a:prstGeom>
          <a:solidFill>
            <a:srgbClr val="FFFFFF"/>
          </a:solidFill>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8" tIns="45718" rIns="45718" bIns="45718" numCol="1" spcCol="38100" rtlCol="0" anchor="ctr">
            <a:spAutoFit/>
          </a:bodyPr>
          <a:lstStyle/>
          <a:p>
            <a:r>
              <a:rPr lang="en-US" sz="2000" dirty="0">
                <a:hlinkClick r:id="rId10"/>
              </a:rPr>
              <a:t>https://www.bmz.de/en/issues/climate-change-and-development/climate-and-development-partnerships</a:t>
            </a:r>
            <a:r>
              <a:rPr lang="lt-LT" sz="2000" dirty="0"/>
              <a:t> </a:t>
            </a:r>
          </a:p>
          <a:p>
            <a:r>
              <a:rPr lang="lt-LT" sz="2000" dirty="0"/>
              <a:t>bendradarbiavimo galimybės su įvairiomis tarptautinėmis ir nevyriausybinėmis organizacijomis, akademinėmis institucijomis ir privačiu sektoriumi</a:t>
            </a:r>
            <a:endParaRPr lang="lt-LT" sz="2000" dirty="0">
              <a:solidFill>
                <a:schemeClr val="bg1"/>
              </a:solidFill>
            </a:endParaRPr>
          </a:p>
        </p:txBody>
      </p:sp>
      <p:sp>
        <p:nvSpPr>
          <p:cNvPr id="11" name="Stačiakampis: suapvalinti kampai 33">
            <a:extLst>
              <a:ext uri="{FF2B5EF4-FFF2-40B4-BE49-F238E27FC236}">
                <a16:creationId xmlns:a16="http://schemas.microsoft.com/office/drawing/2014/main" id="{0CC54762-0EB2-4623-0CE6-56A8D57C37B7}"/>
              </a:ext>
            </a:extLst>
          </p:cNvPr>
          <p:cNvSpPr/>
          <p:nvPr/>
        </p:nvSpPr>
        <p:spPr>
          <a:xfrm>
            <a:off x="767574" y="6700946"/>
            <a:ext cx="17126415" cy="442670"/>
          </a:xfrm>
          <a:prstGeom prst="roundRect">
            <a:avLst/>
          </a:prstGeom>
          <a:solidFill>
            <a:srgbClr val="FFFFFF"/>
          </a:solidFill>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8" tIns="45718" rIns="45718" bIns="45718" numCol="1" spcCol="38100" rtlCol="0" anchor="ctr">
            <a:spAutoFit/>
          </a:bodyPr>
          <a:lstStyle/>
          <a:p>
            <a:r>
              <a:rPr lang="lt-LT" sz="2000" dirty="0">
                <a:solidFill>
                  <a:schemeClr val="bg1"/>
                </a:solidFill>
                <a:hlinkClick r:id="rId11"/>
              </a:rPr>
              <a:t>https://www.giz.de/en/worldwide/119229.html</a:t>
            </a:r>
            <a:r>
              <a:rPr lang="lt-LT" sz="2000" dirty="0">
                <a:solidFill>
                  <a:schemeClr val="bg1"/>
                </a:solidFill>
              </a:rPr>
              <a:t> </a:t>
            </a:r>
            <a:r>
              <a:rPr lang="lt-LT" sz="2000" dirty="0"/>
              <a:t>BMZ kvietimai teikti paraiškas įvairiems vystomojo bendradarbiavimo projektams ir programoms</a:t>
            </a:r>
            <a:endParaRPr lang="lt-LT" sz="2000" dirty="0">
              <a:solidFill>
                <a:schemeClr val="bg1"/>
              </a:solidFill>
            </a:endParaRPr>
          </a:p>
        </p:txBody>
      </p:sp>
      <p:sp>
        <p:nvSpPr>
          <p:cNvPr id="12" name="Stačiakampis: suapvalinti kampai 33">
            <a:extLst>
              <a:ext uri="{FF2B5EF4-FFF2-40B4-BE49-F238E27FC236}">
                <a16:creationId xmlns:a16="http://schemas.microsoft.com/office/drawing/2014/main" id="{51D47EE4-E2A8-CF0A-8AEC-43BF3BE9EEA2}"/>
              </a:ext>
            </a:extLst>
          </p:cNvPr>
          <p:cNvSpPr/>
          <p:nvPr/>
        </p:nvSpPr>
        <p:spPr>
          <a:xfrm>
            <a:off x="742283" y="7359512"/>
            <a:ext cx="17126415" cy="442670"/>
          </a:xfrm>
          <a:prstGeom prst="roundRect">
            <a:avLst/>
          </a:prstGeom>
          <a:solidFill>
            <a:srgbClr val="FFFFFF"/>
          </a:solidFill>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8" tIns="45718" rIns="45718" bIns="45718" numCol="1" spcCol="38100" rtlCol="0" anchor="ctr">
            <a:spAutoFit/>
          </a:bodyPr>
          <a:lstStyle/>
          <a:p>
            <a:r>
              <a:rPr lang="en-US" sz="2000" dirty="0">
                <a:solidFill>
                  <a:srgbClr val="003C3A"/>
                </a:solidFill>
                <a:hlinkClick r:id="rId12"/>
              </a:rPr>
              <a:t>https://www.transparenzportal.bund.de/de/detailsuche</a:t>
            </a:r>
            <a:r>
              <a:rPr lang="en-US" sz="2000" dirty="0">
                <a:solidFill>
                  <a:srgbClr val="003C3A"/>
                </a:solidFill>
              </a:rPr>
              <a:t> </a:t>
            </a:r>
            <a:r>
              <a:rPr lang="lt-LT" sz="2000" dirty="0">
                <a:solidFill>
                  <a:srgbClr val="003C3A"/>
                </a:solidFill>
              </a:rPr>
              <a:t> </a:t>
            </a:r>
            <a:r>
              <a:rPr lang="lt-LT" sz="2000" dirty="0">
                <a:solidFill>
                  <a:schemeClr val="bg1"/>
                </a:solidFill>
              </a:rPr>
              <a:t>Informacija apie </a:t>
            </a:r>
            <a:r>
              <a:rPr lang="en-IE" sz="2000" dirty="0">
                <a:solidFill>
                  <a:schemeClr val="bg1"/>
                </a:solidFill>
              </a:rPr>
              <a:t>Vokietijos</a:t>
            </a:r>
            <a:r>
              <a:rPr lang="lt-LT" sz="2000" dirty="0">
                <a:solidFill>
                  <a:schemeClr val="bg1"/>
                </a:solidFill>
              </a:rPr>
              <a:t> tarptautinės plėtros galimybes</a:t>
            </a:r>
            <a:r>
              <a:rPr lang="lt-LT" sz="2000" dirty="0">
                <a:solidFill>
                  <a:srgbClr val="FFFFFF"/>
                </a:solidFill>
              </a:rPr>
              <a:t> </a:t>
            </a:r>
            <a:r>
              <a:rPr lang="lt-LT" sz="2000" dirty="0">
                <a:solidFill>
                  <a:schemeClr val="bg1"/>
                </a:solidFill>
              </a:rPr>
              <a:t> (Vokietijos verslui)</a:t>
            </a:r>
          </a:p>
        </p:txBody>
      </p:sp>
      <p:pic>
        <p:nvPicPr>
          <p:cNvPr id="13" name="Picture 6" descr="Estonia Flag | American Flags Express">
            <a:extLst>
              <a:ext uri="{FF2B5EF4-FFF2-40B4-BE49-F238E27FC236}">
                <a16:creationId xmlns:a16="http://schemas.microsoft.com/office/drawing/2014/main" id="{B135A47A-EBC2-5066-3942-75A49F58FC5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7660" y="8043574"/>
            <a:ext cx="442670" cy="442670"/>
          </a:xfrm>
          <a:prstGeom prst="rect">
            <a:avLst/>
          </a:prstGeom>
          <a:noFill/>
          <a:extLst>
            <a:ext uri="{909E8E84-426E-40DD-AFC4-6F175D3DCCD1}">
              <a14:hiddenFill xmlns:a14="http://schemas.microsoft.com/office/drawing/2010/main">
                <a:solidFill>
                  <a:srgbClr val="FFFFFF"/>
                </a:solidFill>
              </a14:hiddenFill>
            </a:ext>
          </a:extLst>
        </p:spPr>
      </p:pic>
      <p:sp>
        <p:nvSpPr>
          <p:cNvPr id="14" name="Stačiakampis: suapvalinti kampai 33">
            <a:extLst>
              <a:ext uri="{FF2B5EF4-FFF2-40B4-BE49-F238E27FC236}">
                <a16:creationId xmlns:a16="http://schemas.microsoft.com/office/drawing/2014/main" id="{65A2E85A-1EAA-6E9C-1CB2-F26128A47675}"/>
              </a:ext>
            </a:extLst>
          </p:cNvPr>
          <p:cNvSpPr/>
          <p:nvPr/>
        </p:nvSpPr>
        <p:spPr>
          <a:xfrm>
            <a:off x="726485" y="8780239"/>
            <a:ext cx="17126415" cy="442670"/>
          </a:xfrm>
          <a:prstGeom prst="roundRect">
            <a:avLst/>
          </a:prstGeom>
          <a:solidFill>
            <a:srgbClr val="FFFFFF"/>
          </a:solidFill>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8" tIns="45718" rIns="45718" bIns="45718" numCol="1" spcCol="38100" rtlCol="0" anchor="ctr">
            <a:spAutoFit/>
          </a:bodyPr>
          <a:lstStyle/>
          <a:p>
            <a:r>
              <a:rPr lang="lt-LT" sz="2000" dirty="0">
                <a:hlinkClick r:id="rId14"/>
              </a:rPr>
              <a:t>https://estdev.ee/en/funding-and-procurements</a:t>
            </a:r>
            <a:r>
              <a:rPr lang="lt-LT" sz="2000" dirty="0"/>
              <a:t> kvietimai teikti paraiškas vystomojo bendradarbiavimo projektams (Estijos verslui)</a:t>
            </a:r>
          </a:p>
        </p:txBody>
      </p:sp>
    </p:spTree>
    <p:extLst>
      <p:ext uri="{BB962C8B-B14F-4D97-AF65-F5344CB8AC3E}">
        <p14:creationId xmlns:p14="http://schemas.microsoft.com/office/powerpoint/2010/main" val="2912191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6" y="366121"/>
            <a:ext cx="8085153" cy="431285"/>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t>Vystomasis bendradarbiavimas. TOP rinkos</a:t>
            </a:r>
            <a:endParaRPr lang="en-US" dirty="0">
              <a:latin typeface="Inter"/>
            </a:endParaRPr>
          </a:p>
        </p:txBody>
      </p:sp>
      <p:sp>
        <p:nvSpPr>
          <p:cNvPr id="2" name="Text Placeholder 3">
            <a:extLst>
              <a:ext uri="{FF2B5EF4-FFF2-40B4-BE49-F238E27FC236}">
                <a16:creationId xmlns:a16="http://schemas.microsoft.com/office/drawing/2014/main" id="{423D8D6D-9963-B62A-CAE0-C51F5D0002BF}"/>
              </a:ext>
            </a:extLst>
          </p:cNvPr>
          <p:cNvSpPr txBox="1">
            <a:spLocks/>
          </p:cNvSpPr>
          <p:nvPr/>
        </p:nvSpPr>
        <p:spPr>
          <a:xfrm>
            <a:off x="680292" y="2281720"/>
            <a:ext cx="4090039" cy="1115767"/>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a:rPr>
              <a:t>Ukraina </a:t>
            </a:r>
          </a:p>
          <a:p>
            <a:pPr algn="ctr"/>
            <a:r>
              <a:rPr lang="lt-LT" b="1" dirty="0">
                <a:latin typeface="Inter"/>
              </a:rPr>
              <a:t>Turkija</a:t>
            </a:r>
          </a:p>
        </p:txBody>
      </p:sp>
      <p:sp>
        <p:nvSpPr>
          <p:cNvPr id="5" name="Text Placeholder 3">
            <a:extLst>
              <a:ext uri="{FF2B5EF4-FFF2-40B4-BE49-F238E27FC236}">
                <a16:creationId xmlns:a16="http://schemas.microsoft.com/office/drawing/2014/main" id="{69E09476-4156-8719-7B2A-3D997DF441C2}"/>
              </a:ext>
            </a:extLst>
          </p:cNvPr>
          <p:cNvSpPr txBox="1">
            <a:spLocks/>
          </p:cNvSpPr>
          <p:nvPr/>
        </p:nvSpPr>
        <p:spPr>
          <a:xfrm>
            <a:off x="5107512" y="2289339"/>
            <a:ext cx="4021459" cy="2701761"/>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a:rPr>
              <a:t>PAR</a:t>
            </a:r>
          </a:p>
          <a:p>
            <a:pPr algn="ctr"/>
            <a:r>
              <a:rPr lang="lt-LT" b="1" dirty="0">
                <a:latin typeface="Inter"/>
              </a:rPr>
              <a:t>Kenija </a:t>
            </a:r>
            <a:r>
              <a:rPr lang="lt-LT" b="1" dirty="0">
                <a:solidFill>
                  <a:srgbClr val="FF0000"/>
                </a:solidFill>
                <a:latin typeface="Inter"/>
              </a:rPr>
              <a:t>(paslaugos)</a:t>
            </a:r>
          </a:p>
          <a:p>
            <a:pPr algn="ctr"/>
            <a:r>
              <a:rPr lang="lt-LT" b="1" dirty="0">
                <a:latin typeface="Inter"/>
              </a:rPr>
              <a:t>Nigerija </a:t>
            </a:r>
            <a:r>
              <a:rPr lang="lt-LT" b="1" dirty="0">
                <a:solidFill>
                  <a:srgbClr val="FF0000"/>
                </a:solidFill>
                <a:latin typeface="Inter"/>
              </a:rPr>
              <a:t>(paslaugos)</a:t>
            </a:r>
          </a:p>
          <a:p>
            <a:pPr algn="ctr"/>
            <a:r>
              <a:rPr lang="lt-LT" b="1" dirty="0">
                <a:solidFill>
                  <a:srgbClr val="0A173B"/>
                </a:solidFill>
                <a:latin typeface="Inter"/>
              </a:rPr>
              <a:t>Egiptas</a:t>
            </a:r>
            <a:r>
              <a:rPr lang="lt-LT" b="1" dirty="0">
                <a:solidFill>
                  <a:srgbClr val="FF0000"/>
                </a:solidFill>
                <a:latin typeface="Inter"/>
              </a:rPr>
              <a:t> (paslaugos)</a:t>
            </a:r>
          </a:p>
          <a:p>
            <a:pPr algn="ctr"/>
            <a:r>
              <a:rPr lang="lt-LT" b="1" dirty="0">
                <a:solidFill>
                  <a:srgbClr val="003C3A"/>
                </a:solidFill>
                <a:latin typeface="Inter"/>
              </a:rPr>
              <a:t>Marokas </a:t>
            </a:r>
            <a:r>
              <a:rPr lang="lt-LT" b="1" dirty="0">
                <a:solidFill>
                  <a:srgbClr val="FF0000"/>
                </a:solidFill>
                <a:latin typeface="Inter"/>
              </a:rPr>
              <a:t>(prekės)</a:t>
            </a:r>
          </a:p>
        </p:txBody>
      </p:sp>
      <p:sp>
        <p:nvSpPr>
          <p:cNvPr id="6" name="Text Placeholder 3">
            <a:extLst>
              <a:ext uri="{FF2B5EF4-FFF2-40B4-BE49-F238E27FC236}">
                <a16:creationId xmlns:a16="http://schemas.microsoft.com/office/drawing/2014/main" id="{A2D931F8-79D9-14F1-741F-2720FCBE5711}"/>
              </a:ext>
            </a:extLst>
          </p:cNvPr>
          <p:cNvSpPr txBox="1">
            <a:spLocks/>
          </p:cNvSpPr>
          <p:nvPr/>
        </p:nvSpPr>
        <p:spPr>
          <a:xfrm>
            <a:off x="13375212" y="1458759"/>
            <a:ext cx="3648079" cy="49092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P.AMERIKA</a:t>
            </a:r>
            <a:endParaRPr lang="en-US"/>
          </a:p>
        </p:txBody>
      </p:sp>
      <p:sp>
        <p:nvSpPr>
          <p:cNvPr id="7" name="Text Placeholder 3">
            <a:extLst>
              <a:ext uri="{FF2B5EF4-FFF2-40B4-BE49-F238E27FC236}">
                <a16:creationId xmlns:a16="http://schemas.microsoft.com/office/drawing/2014/main" id="{78200B0E-2B64-4967-BEB6-ECB8A90AF948}"/>
              </a:ext>
            </a:extLst>
          </p:cNvPr>
          <p:cNvSpPr txBox="1">
            <a:spLocks/>
          </p:cNvSpPr>
          <p:nvPr/>
        </p:nvSpPr>
        <p:spPr>
          <a:xfrm>
            <a:off x="13413312" y="2312199"/>
            <a:ext cx="3609979" cy="108528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a:rPr>
              <a:t>Brazilija </a:t>
            </a:r>
            <a:r>
              <a:rPr lang="lt-LT" b="1" dirty="0">
                <a:solidFill>
                  <a:srgbClr val="FF0000"/>
                </a:solidFill>
                <a:latin typeface="Inter"/>
              </a:rPr>
              <a:t>(prekės)</a:t>
            </a:r>
          </a:p>
          <a:p>
            <a:pPr algn="ctr"/>
            <a:r>
              <a:rPr lang="lt-LT" b="1" dirty="0">
                <a:solidFill>
                  <a:srgbClr val="000000"/>
                </a:solidFill>
                <a:latin typeface="Inter"/>
              </a:rPr>
              <a:t>Meksika </a:t>
            </a:r>
            <a:r>
              <a:rPr lang="lt-LT" b="1" dirty="0">
                <a:solidFill>
                  <a:srgbClr val="FF0000"/>
                </a:solidFill>
                <a:latin typeface="Inter"/>
              </a:rPr>
              <a:t>(prekės)</a:t>
            </a:r>
            <a:endParaRPr lang="lt-LT" dirty="0">
              <a:solidFill>
                <a:srgbClr val="FF0000"/>
              </a:solidFill>
              <a:latin typeface="Inter"/>
            </a:endParaRPr>
          </a:p>
          <a:p>
            <a:pPr algn="ctr"/>
            <a:endParaRPr lang="lt-LT" b="1" dirty="0">
              <a:latin typeface="Inter"/>
            </a:endParaRPr>
          </a:p>
        </p:txBody>
      </p:sp>
      <p:sp>
        <p:nvSpPr>
          <p:cNvPr id="8" name="Text Placeholder 3">
            <a:extLst>
              <a:ext uri="{FF2B5EF4-FFF2-40B4-BE49-F238E27FC236}">
                <a16:creationId xmlns:a16="http://schemas.microsoft.com/office/drawing/2014/main" id="{97CDBFE8-E761-5593-B387-4D6CA08F1D0E}"/>
              </a:ext>
            </a:extLst>
          </p:cNvPr>
          <p:cNvSpPr txBox="1">
            <a:spLocks/>
          </p:cNvSpPr>
          <p:nvPr/>
        </p:nvSpPr>
        <p:spPr>
          <a:xfrm>
            <a:off x="710772" y="1451139"/>
            <a:ext cx="4029079" cy="46806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EUROPA</a:t>
            </a:r>
          </a:p>
        </p:txBody>
      </p:sp>
      <p:sp>
        <p:nvSpPr>
          <p:cNvPr id="9" name="Text Placeholder 3">
            <a:extLst>
              <a:ext uri="{FF2B5EF4-FFF2-40B4-BE49-F238E27FC236}">
                <a16:creationId xmlns:a16="http://schemas.microsoft.com/office/drawing/2014/main" id="{88ECECCC-5478-F767-86F4-CAAD063148BE}"/>
              </a:ext>
            </a:extLst>
          </p:cNvPr>
          <p:cNvSpPr txBox="1">
            <a:spLocks/>
          </p:cNvSpPr>
          <p:nvPr/>
        </p:nvSpPr>
        <p:spPr>
          <a:xfrm>
            <a:off x="9664272" y="1451139"/>
            <a:ext cx="3228979" cy="49854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AZIJA</a:t>
            </a:r>
            <a:endParaRPr lang="en-US"/>
          </a:p>
        </p:txBody>
      </p:sp>
      <p:sp>
        <p:nvSpPr>
          <p:cNvPr id="10" name="Text Placeholder 3">
            <a:extLst>
              <a:ext uri="{FF2B5EF4-FFF2-40B4-BE49-F238E27FC236}">
                <a16:creationId xmlns:a16="http://schemas.microsoft.com/office/drawing/2014/main" id="{D2F82437-996D-4171-9683-C22534D791CF}"/>
              </a:ext>
            </a:extLst>
          </p:cNvPr>
          <p:cNvSpPr txBox="1">
            <a:spLocks/>
          </p:cNvSpPr>
          <p:nvPr/>
        </p:nvSpPr>
        <p:spPr>
          <a:xfrm>
            <a:off x="5115132" y="1451139"/>
            <a:ext cx="4029079" cy="46806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a:t>AFRIKA</a:t>
            </a:r>
            <a:endParaRPr lang="en-US"/>
          </a:p>
        </p:txBody>
      </p:sp>
      <p:sp>
        <p:nvSpPr>
          <p:cNvPr id="12" name="Text Placeholder 3">
            <a:extLst>
              <a:ext uri="{FF2B5EF4-FFF2-40B4-BE49-F238E27FC236}">
                <a16:creationId xmlns:a16="http://schemas.microsoft.com/office/drawing/2014/main" id="{8D41FF52-4D3F-4A13-B4FE-460DA9E5475C}"/>
              </a:ext>
            </a:extLst>
          </p:cNvPr>
          <p:cNvSpPr txBox="1">
            <a:spLocks/>
          </p:cNvSpPr>
          <p:nvPr/>
        </p:nvSpPr>
        <p:spPr>
          <a:xfrm>
            <a:off x="9774000" y="2217711"/>
            <a:ext cx="3358519" cy="2081493"/>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r>
              <a:rPr lang="lt-LT" b="1" dirty="0">
                <a:latin typeface="Inter"/>
              </a:rPr>
              <a:t>Indija </a:t>
            </a:r>
          </a:p>
          <a:p>
            <a:pPr algn="ctr"/>
            <a:r>
              <a:rPr lang="lt-LT" b="1" dirty="0">
                <a:latin typeface="Inter"/>
              </a:rPr>
              <a:t>Malaizija </a:t>
            </a:r>
            <a:r>
              <a:rPr lang="lt-LT" b="1" dirty="0">
                <a:solidFill>
                  <a:srgbClr val="FF0000"/>
                </a:solidFill>
                <a:latin typeface="Inter"/>
              </a:rPr>
              <a:t>(prekės)</a:t>
            </a:r>
          </a:p>
          <a:p>
            <a:pPr algn="ctr"/>
            <a:r>
              <a:rPr lang="lt-LT" b="1" dirty="0">
                <a:latin typeface="Inter"/>
              </a:rPr>
              <a:t>Indonezija </a:t>
            </a:r>
            <a:r>
              <a:rPr lang="lt-LT" b="1" dirty="0">
                <a:solidFill>
                  <a:srgbClr val="FF0000"/>
                </a:solidFill>
                <a:latin typeface="Inter"/>
              </a:rPr>
              <a:t>(prekės)</a:t>
            </a:r>
          </a:p>
          <a:p>
            <a:pPr algn="ctr"/>
            <a:endParaRPr lang="lt-LT" b="1" dirty="0">
              <a:latin typeface="Inter"/>
            </a:endParaRPr>
          </a:p>
          <a:p>
            <a:pPr algn="ctr"/>
            <a:endParaRPr lang="lt-LT" b="1" dirty="0">
              <a:latin typeface="Inter"/>
            </a:endParaRPr>
          </a:p>
        </p:txBody>
      </p:sp>
    </p:spTree>
    <p:extLst>
      <p:ext uri="{BB962C8B-B14F-4D97-AF65-F5344CB8AC3E}">
        <p14:creationId xmlns:p14="http://schemas.microsoft.com/office/powerpoint/2010/main" val="2186852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a:t>
            </a:r>
            <a:r>
              <a:rPr lang="en-US" b="1" dirty="0"/>
              <a:t>PRIORITET</a:t>
            </a:r>
            <a:r>
              <a:rPr lang="lt-LT" b="1" dirty="0"/>
              <a:t>INĖS RINKOS. TOP</a:t>
            </a:r>
          </a:p>
        </p:txBody>
      </p:sp>
      <p:graphicFrame>
        <p:nvGraphicFramePr>
          <p:cNvPr id="12" name="Table 11">
            <a:extLst>
              <a:ext uri="{FF2B5EF4-FFF2-40B4-BE49-F238E27FC236}">
                <a16:creationId xmlns:a16="http://schemas.microsoft.com/office/drawing/2014/main" id="{9DBF9E12-099E-E617-8CD5-04D005BF88CF}"/>
              </a:ext>
            </a:extLst>
          </p:cNvPr>
          <p:cNvGraphicFramePr>
            <a:graphicFrameLocks noGrp="1"/>
          </p:cNvGraphicFramePr>
          <p:nvPr/>
        </p:nvGraphicFramePr>
        <p:xfrm>
          <a:off x="713465" y="1109552"/>
          <a:ext cx="16628237" cy="8437297"/>
        </p:xfrm>
        <a:graphic>
          <a:graphicData uri="http://schemas.openxmlformats.org/drawingml/2006/table">
            <a:tbl>
              <a:tblPr firstRow="1" bandRow="1">
                <a:tableStyleId>{72833802-FEF1-4C79-8D5D-14CF1EAF98D9}</a:tableStyleId>
              </a:tblPr>
              <a:tblGrid>
                <a:gridCol w="955848">
                  <a:extLst>
                    <a:ext uri="{9D8B030D-6E8A-4147-A177-3AD203B41FA5}">
                      <a16:colId xmlns:a16="http://schemas.microsoft.com/office/drawing/2014/main" val="2544170341"/>
                    </a:ext>
                  </a:extLst>
                </a:gridCol>
                <a:gridCol w="1528059">
                  <a:extLst>
                    <a:ext uri="{9D8B030D-6E8A-4147-A177-3AD203B41FA5}">
                      <a16:colId xmlns:a16="http://schemas.microsoft.com/office/drawing/2014/main" val="2181073779"/>
                    </a:ext>
                  </a:extLst>
                </a:gridCol>
                <a:gridCol w="2046803">
                  <a:extLst>
                    <a:ext uri="{9D8B030D-6E8A-4147-A177-3AD203B41FA5}">
                      <a16:colId xmlns:a16="http://schemas.microsoft.com/office/drawing/2014/main" val="1584149001"/>
                    </a:ext>
                  </a:extLst>
                </a:gridCol>
                <a:gridCol w="12097527">
                  <a:extLst>
                    <a:ext uri="{9D8B030D-6E8A-4147-A177-3AD203B41FA5}">
                      <a16:colId xmlns:a16="http://schemas.microsoft.com/office/drawing/2014/main" val="495805496"/>
                    </a:ext>
                  </a:extLst>
                </a:gridCol>
              </a:tblGrid>
              <a:tr h="573457">
                <a:tc>
                  <a:txBody>
                    <a:bodyPr/>
                    <a:lstStyle/>
                    <a:p>
                      <a:pPr algn="ctr"/>
                      <a:r>
                        <a:rPr lang="lt-LT" sz="1800" dirty="0">
                          <a:latin typeface="+mj-lt"/>
                        </a:rPr>
                        <a:t>Eil. Nr.</a:t>
                      </a:r>
                    </a:p>
                  </a:txBody>
                  <a:tcPr/>
                </a:tc>
                <a:tc>
                  <a:txBody>
                    <a:bodyPr/>
                    <a:lstStyle/>
                    <a:p>
                      <a:pPr algn="ctr"/>
                      <a:r>
                        <a:rPr lang="lt-LT" sz="1800" dirty="0">
                          <a:latin typeface="+mj-lt"/>
                        </a:rPr>
                        <a:t>Regionas</a:t>
                      </a:r>
                    </a:p>
                  </a:txBody>
                  <a:tcPr/>
                </a:tc>
                <a:tc>
                  <a:txBody>
                    <a:bodyPr/>
                    <a:lstStyle/>
                    <a:p>
                      <a:pPr algn="ctr"/>
                      <a:r>
                        <a:rPr lang="lt-LT" sz="1800" dirty="0">
                          <a:latin typeface="+mj-lt"/>
                        </a:rPr>
                        <a:t>Šalis</a:t>
                      </a:r>
                    </a:p>
                  </a:txBody>
                  <a:tcPr/>
                </a:tc>
                <a:tc>
                  <a:txBody>
                    <a:bodyPr/>
                    <a:lstStyle/>
                    <a:p>
                      <a:pPr algn="ctr"/>
                      <a:r>
                        <a:rPr lang="lt-LT" sz="1800" dirty="0">
                          <a:latin typeface="+mj-lt"/>
                        </a:rPr>
                        <a:t>Argumentai</a:t>
                      </a:r>
                    </a:p>
                  </a:txBody>
                  <a:tcPr/>
                </a:tc>
                <a:extLst>
                  <a:ext uri="{0D108BD9-81ED-4DB2-BD59-A6C34878D82A}">
                    <a16:rowId xmlns:a16="http://schemas.microsoft.com/office/drawing/2014/main" val="3072118535"/>
                  </a:ext>
                </a:extLst>
              </a:tr>
              <a:tr h="573457">
                <a:tc>
                  <a:txBody>
                    <a:bodyPr/>
                    <a:lstStyle/>
                    <a:p>
                      <a:pPr algn="ctr"/>
                      <a:r>
                        <a:rPr lang="lt-LT" sz="1800" dirty="0">
                          <a:latin typeface="+mj-lt"/>
                        </a:rPr>
                        <a:t>1</a:t>
                      </a:r>
                    </a:p>
                  </a:txBody>
                  <a:tcPr/>
                </a:tc>
                <a:tc>
                  <a:txBody>
                    <a:bodyPr/>
                    <a:lstStyle/>
                    <a:p>
                      <a:pPr algn="ctr"/>
                      <a:r>
                        <a:rPr lang="lt-LT" sz="2000" dirty="0">
                          <a:latin typeface="+mj-lt"/>
                        </a:rPr>
                        <a:t>Europa</a:t>
                      </a:r>
                    </a:p>
                  </a:txBody>
                  <a:tcPr/>
                </a:tc>
                <a:tc>
                  <a:txBody>
                    <a:bodyPr/>
                    <a:lstStyle/>
                    <a:p>
                      <a:pPr algn="ctr"/>
                      <a:r>
                        <a:rPr lang="lt-LT" sz="2000" b="1" dirty="0">
                          <a:latin typeface="+mj-lt"/>
                        </a:rPr>
                        <a:t>Ukraina</a:t>
                      </a:r>
                    </a:p>
                  </a:txBody>
                  <a:tcPr/>
                </a:tc>
                <a:tc>
                  <a:txBody>
                    <a:bodyPr/>
                    <a:lstStyle/>
                    <a:p>
                      <a:pPr marL="342900" indent="-342900" algn="l">
                        <a:buFont typeface="Arial" panose="020B0604020202020204" pitchFamily="34" charset="0"/>
                        <a:buChar char="•"/>
                      </a:pPr>
                      <a:r>
                        <a:rPr lang="lt-LT" sz="1800" dirty="0">
                          <a:latin typeface="+mj-lt"/>
                        </a:rPr>
                        <a:t>Didžiausia VB eksporto rinka (lietuviškos kilmės eksportas 2023 m. siekė daugiau nei </a:t>
                      </a:r>
                      <a:r>
                        <a:rPr lang="lt-LT" sz="1800" dirty="0">
                          <a:highlight>
                            <a:srgbClr val="FFFF00"/>
                          </a:highlight>
                          <a:latin typeface="+mj-lt"/>
                        </a:rPr>
                        <a:t>987 mln. EUR</a:t>
                      </a:r>
                      <a:r>
                        <a:rPr lang="lt-LT" sz="1800" dirty="0">
                          <a:latin typeface="+mj-lt"/>
                        </a:rPr>
                        <a:t>, </a:t>
                      </a:r>
                      <a:r>
                        <a:rPr lang="lt-LT" sz="1800" dirty="0" err="1">
                          <a:latin typeface="+mj-lt"/>
                        </a:rPr>
                        <a:t>HT+MediumTech</a:t>
                      </a:r>
                      <a:r>
                        <a:rPr lang="lt-LT" sz="1800" dirty="0">
                          <a:latin typeface="+mj-lt"/>
                        </a:rPr>
                        <a:t> eksportas – </a:t>
                      </a:r>
                      <a:r>
                        <a:rPr lang="lt-LT" sz="1800" b="1" dirty="0">
                          <a:highlight>
                            <a:srgbClr val="FFFF00"/>
                          </a:highlight>
                          <a:latin typeface="+mj-lt"/>
                        </a:rPr>
                        <a:t>165 </a:t>
                      </a:r>
                      <a:r>
                        <a:rPr lang="lt-LT" sz="1800" dirty="0">
                          <a:highlight>
                            <a:srgbClr val="FFFF00"/>
                          </a:highlight>
                          <a:latin typeface="+mj-lt"/>
                        </a:rPr>
                        <a:t>mln. EUR </a:t>
                      </a:r>
                      <a:r>
                        <a:rPr lang="lt-LT" sz="1800" dirty="0">
                          <a:latin typeface="+mj-lt"/>
                        </a:rPr>
                        <a:t>(iki karo siekė daugiau nei </a:t>
                      </a:r>
                      <a:r>
                        <a:rPr lang="lt-LT" sz="1800" dirty="0">
                          <a:highlight>
                            <a:srgbClr val="FFFF00"/>
                          </a:highlight>
                          <a:latin typeface="+mj-lt"/>
                        </a:rPr>
                        <a:t>290 mln. EUR</a:t>
                      </a:r>
                      <a:r>
                        <a:rPr lang="lt-LT" sz="1800" dirty="0">
                          <a:latin typeface="+mj-lt"/>
                        </a:rPr>
                        <a:t>).</a:t>
                      </a:r>
                    </a:p>
                    <a:p>
                      <a:pPr marL="342900" indent="-342900" algn="l">
                        <a:buFont typeface="Arial" panose="020B0604020202020204" pitchFamily="34" charset="0"/>
                        <a:buChar char="•"/>
                      </a:pPr>
                      <a:r>
                        <a:rPr lang="lt-LT" sz="1800" dirty="0">
                          <a:latin typeface="+mj-lt"/>
                        </a:rPr>
                        <a:t>Viena didžiausių VB eksporto galimybių rinka: 1084 eksporto galimybės, </a:t>
                      </a:r>
                      <a:r>
                        <a:rPr lang="lt-LT" sz="1800" b="1" dirty="0">
                          <a:latin typeface="+mj-lt"/>
                        </a:rPr>
                        <a:t>382</a:t>
                      </a:r>
                      <a:r>
                        <a:rPr lang="lt-LT" sz="1800" dirty="0">
                          <a:latin typeface="+mj-lt"/>
                        </a:rPr>
                        <a:t> eksporto galimybės </a:t>
                      </a:r>
                      <a:r>
                        <a:rPr lang="lt-LT" sz="1800" dirty="0" err="1">
                          <a:latin typeface="+mj-lt"/>
                        </a:rPr>
                        <a:t>HT+MediumTech</a:t>
                      </a:r>
                      <a:r>
                        <a:rPr lang="lt-LT" sz="1800" dirty="0">
                          <a:latin typeface="+mj-lt"/>
                        </a:rPr>
                        <a:t> sektoriams.</a:t>
                      </a:r>
                    </a:p>
                    <a:p>
                      <a:pPr marL="342900" indent="-342900" algn="l">
                        <a:buFont typeface="Arial" panose="020B0604020202020204" pitchFamily="34" charset="0"/>
                        <a:buChar char="•"/>
                      </a:pPr>
                      <a:r>
                        <a:rPr lang="lt-LT" sz="1800" dirty="0">
                          <a:latin typeface="+mj-lt"/>
                        </a:rPr>
                        <a:t>Nuo 2022 m. didžiausia Vystomojo bendradarbiavimo investicijų rinka Europoje, pritraukianti daugiau nei </a:t>
                      </a:r>
                      <a:r>
                        <a:rPr lang="lt-LT" sz="1800" b="1" dirty="0">
                          <a:latin typeface="+mj-lt"/>
                        </a:rPr>
                        <a:t>30</a:t>
                      </a:r>
                      <a:r>
                        <a:rPr lang="lt-LT" sz="1800" dirty="0">
                          <a:latin typeface="+mj-lt"/>
                        </a:rPr>
                        <a:t> mlrd. EUR investicijų. Iki karo vidutiniškai </a:t>
                      </a:r>
                      <a:r>
                        <a:rPr lang="lt-LT" sz="1800" b="1" dirty="0">
                          <a:latin typeface="+mj-lt"/>
                        </a:rPr>
                        <a:t>2 mlrd. EUR</a:t>
                      </a:r>
                      <a:r>
                        <a:rPr lang="lt-LT" sz="1800" dirty="0">
                          <a:latin typeface="+mj-lt"/>
                        </a:rPr>
                        <a:t>.</a:t>
                      </a:r>
                    </a:p>
                    <a:p>
                      <a:pPr marL="342900" indent="-342900" algn="l">
                        <a:buFont typeface="Arial" panose="020B0604020202020204" pitchFamily="34" charset="0"/>
                        <a:buChar char="•"/>
                      </a:pPr>
                      <a:r>
                        <a:rPr lang="lt-LT" sz="1800" dirty="0">
                          <a:latin typeface="+mj-lt"/>
                        </a:rPr>
                        <a:t>Didžiausia eksporto interesų rinka iš VB rinkų sąrašo B2Lithuania įmonių tarpe (175 įmonėms B2Lithuania).</a:t>
                      </a:r>
                    </a:p>
                    <a:p>
                      <a:pPr marL="342900" indent="-342900" algn="l">
                        <a:buFont typeface="Arial" panose="020B0604020202020204" pitchFamily="34" charset="0"/>
                        <a:buChar char="•"/>
                      </a:pPr>
                      <a:r>
                        <a:rPr lang="lt-LT" sz="1800" dirty="0">
                          <a:latin typeface="+mj-lt"/>
                        </a:rPr>
                        <a:t>Esama diplomatinė atstovybė šalyje + komercijos atašė.</a:t>
                      </a:r>
                    </a:p>
                    <a:p>
                      <a:pPr marL="342900" indent="-342900" algn="l">
                        <a:buFont typeface="Arial" panose="020B0604020202020204" pitchFamily="34" charset="0"/>
                        <a:buChar char="•"/>
                      </a:pPr>
                      <a:r>
                        <a:rPr lang="lt-LT" sz="1800" dirty="0">
                          <a:latin typeface="+mj-lt"/>
                        </a:rPr>
                        <a:t>Didžiausios galimybės šiems </a:t>
                      </a:r>
                      <a:r>
                        <a:rPr lang="lt-LT" sz="1800" dirty="0" err="1">
                          <a:latin typeface="+mj-lt"/>
                        </a:rPr>
                        <a:t>HT+MediumTech</a:t>
                      </a:r>
                      <a:r>
                        <a:rPr lang="lt-LT" sz="1800" dirty="0">
                          <a:latin typeface="+mj-lt"/>
                        </a:rPr>
                        <a:t> sektoriams:</a:t>
                      </a:r>
                    </a:p>
                    <a:p>
                      <a:pPr marL="342900" indent="-342900" algn="l">
                        <a:buFontTx/>
                        <a:buChar char="-"/>
                      </a:pPr>
                      <a:r>
                        <a:rPr lang="lt-LT" sz="1800" i="1" dirty="0">
                          <a:latin typeface="+mj-lt"/>
                        </a:rPr>
                        <a:t>Niekur kitur nepriskirtų mašinų ir įrangos gamyba (90 eksporto galimybių);</a:t>
                      </a:r>
                    </a:p>
                    <a:p>
                      <a:pPr marL="342900" indent="-342900" algn="l">
                        <a:buFontTx/>
                        <a:buChar char="-"/>
                      </a:pPr>
                      <a:r>
                        <a:rPr lang="lt-LT" sz="1800" i="1" dirty="0">
                          <a:latin typeface="+mj-lt"/>
                        </a:rPr>
                        <a:t>Chemikalų ir chemijos produktų gamyba (60 eksporto galimybių);</a:t>
                      </a:r>
                    </a:p>
                    <a:p>
                      <a:pPr marL="342900" indent="-342900" algn="l">
                        <a:buFontTx/>
                        <a:buChar char="-"/>
                      </a:pPr>
                      <a:r>
                        <a:rPr lang="lt-LT" sz="1800" i="1" dirty="0">
                          <a:latin typeface="+mj-lt"/>
                        </a:rPr>
                        <a:t>Elektros įrangos gamyba (54 eksporto galimybės)</a:t>
                      </a:r>
                    </a:p>
                    <a:p>
                      <a:pPr marL="342900" indent="-342900" algn="l">
                        <a:buFontTx/>
                        <a:buChar char="-"/>
                      </a:pPr>
                      <a:r>
                        <a:rPr lang="lt-LT" sz="1800" i="1" dirty="0">
                          <a:latin typeface="+mj-lt"/>
                        </a:rPr>
                        <a:t>Kompiuterinių, elektroninių ir optinių gaminių gamyba (34 eksporto galimybės)</a:t>
                      </a:r>
                    </a:p>
                    <a:p>
                      <a:pPr marL="342900" indent="-342900" algn="l">
                        <a:buFontTx/>
                        <a:buChar char="-"/>
                      </a:pPr>
                      <a:r>
                        <a:rPr lang="lt-LT" sz="1800" i="1" dirty="0">
                          <a:latin typeface="+mj-lt"/>
                        </a:rPr>
                        <a:t>Variklinių transporto priemonių, priekabų ir puspriekabių gamyba (21 eksporto galimybė).</a:t>
                      </a:r>
                    </a:p>
                  </a:txBody>
                  <a:tcPr/>
                </a:tc>
                <a:extLst>
                  <a:ext uri="{0D108BD9-81ED-4DB2-BD59-A6C34878D82A}">
                    <a16:rowId xmlns:a16="http://schemas.microsoft.com/office/drawing/2014/main" val="501754538"/>
                  </a:ext>
                </a:extLst>
              </a:tr>
              <a:tr h="573457">
                <a:tc>
                  <a:txBody>
                    <a:bodyPr/>
                    <a:lstStyle/>
                    <a:p>
                      <a:pPr algn="ctr"/>
                      <a:r>
                        <a:rPr lang="lt-LT" sz="1800" dirty="0">
                          <a:latin typeface="+mj-lt"/>
                        </a:rPr>
                        <a:t>2</a:t>
                      </a:r>
                    </a:p>
                  </a:txBody>
                  <a:tcPr/>
                </a:tc>
                <a:tc>
                  <a:txBody>
                    <a:bodyPr/>
                    <a:lstStyle/>
                    <a:p>
                      <a:pPr algn="ctr"/>
                      <a:r>
                        <a:rPr lang="lt-LT" sz="2000" dirty="0">
                          <a:latin typeface="+mj-lt"/>
                        </a:rPr>
                        <a:t>Europa</a:t>
                      </a:r>
                    </a:p>
                  </a:txBody>
                  <a:tcPr/>
                </a:tc>
                <a:tc>
                  <a:txBody>
                    <a:bodyPr/>
                    <a:lstStyle/>
                    <a:p>
                      <a:pPr algn="ctr"/>
                      <a:r>
                        <a:rPr lang="lt-LT" sz="2000" b="1" dirty="0">
                          <a:latin typeface="+mj-lt"/>
                        </a:rPr>
                        <a:t>Turkija</a:t>
                      </a:r>
                    </a:p>
                  </a:txBody>
                  <a:tcPr/>
                </a:tc>
                <a:tc>
                  <a:txBody>
                    <a:bodyPr/>
                    <a:lstStyle/>
                    <a:p>
                      <a:pPr marL="342900" indent="-342900" algn="l">
                        <a:buFont typeface="Arial" panose="020B0604020202020204" pitchFamily="34" charset="0"/>
                        <a:buChar char="•"/>
                      </a:pPr>
                      <a:r>
                        <a:rPr lang="lt-LT" sz="1800" b="0" i="0" u="none" strike="noStrike" cap="none" spc="0" baseline="0" dirty="0">
                          <a:solidFill>
                            <a:schemeClr val="tx1"/>
                          </a:solidFill>
                          <a:uFillTx/>
                          <a:latin typeface="+mj-lt"/>
                          <a:ea typeface="+mn-ea"/>
                          <a:cs typeface="+mn-cs"/>
                          <a:sym typeface="Inter Regular"/>
                        </a:rPr>
                        <a:t>Antra didžiausia VB eksporto rinka (lietuviškos kilmės eksportas 2023 m. siekė daugiau nei </a:t>
                      </a:r>
                      <a:r>
                        <a:rPr lang="lt-LT" sz="1800" b="0" i="0" u="none" strike="noStrike" cap="none" spc="0" baseline="0" dirty="0">
                          <a:solidFill>
                            <a:schemeClr val="tx1"/>
                          </a:solidFill>
                          <a:highlight>
                            <a:srgbClr val="FFFF00"/>
                          </a:highlight>
                          <a:uFillTx/>
                          <a:latin typeface="+mj-lt"/>
                          <a:ea typeface="+mn-ea"/>
                          <a:cs typeface="+mn-cs"/>
                          <a:sym typeface="Inter Regular"/>
                        </a:rPr>
                        <a:t>455 mln. EUR</a:t>
                      </a:r>
                      <a:r>
                        <a:rPr lang="lt-LT" sz="1800" b="0" i="0" u="none" strike="noStrike" cap="none" spc="0" baseline="0" dirty="0">
                          <a:solidFill>
                            <a:schemeClr val="tx1"/>
                          </a:solidFill>
                          <a:uFillTx/>
                          <a:latin typeface="+mj-lt"/>
                          <a:ea typeface="+mn-ea"/>
                          <a:cs typeface="+mn-cs"/>
                          <a:sym typeface="Inter Regular"/>
                        </a:rPr>
                        <a:t>, </a:t>
                      </a:r>
                      <a:r>
                        <a:rPr lang="lt-LT" sz="1800" b="0" i="0" u="none" strike="noStrike" cap="none" spc="0" baseline="0" dirty="0" err="1">
                          <a:solidFill>
                            <a:schemeClr val="tx1"/>
                          </a:solidFill>
                          <a:uFillTx/>
                          <a:latin typeface="+mj-lt"/>
                          <a:ea typeface="+mn-ea"/>
                          <a:cs typeface="+mn-cs"/>
                          <a:sym typeface="Inter Regular"/>
                        </a:rPr>
                        <a:t>HT+MediumTech</a:t>
                      </a:r>
                      <a:r>
                        <a:rPr lang="lt-LT" sz="1800" b="0" i="0" u="none" strike="noStrike" cap="none" spc="0" baseline="0" dirty="0">
                          <a:solidFill>
                            <a:schemeClr val="tx1"/>
                          </a:solidFill>
                          <a:uFillTx/>
                          <a:latin typeface="+mj-lt"/>
                          <a:ea typeface="+mn-ea"/>
                          <a:cs typeface="+mn-cs"/>
                          <a:sym typeface="Inter Regular"/>
                        </a:rPr>
                        <a:t> eksportas – </a:t>
                      </a:r>
                      <a:r>
                        <a:rPr lang="lt-LT" sz="1800" b="1" i="0" u="none" strike="noStrike" cap="none" spc="0" baseline="0" dirty="0">
                          <a:solidFill>
                            <a:schemeClr val="tx1"/>
                          </a:solidFill>
                          <a:highlight>
                            <a:srgbClr val="FFFF00"/>
                          </a:highlight>
                          <a:uFillTx/>
                          <a:latin typeface="+mj-lt"/>
                          <a:ea typeface="+mn-ea"/>
                          <a:cs typeface="+mn-cs"/>
                          <a:sym typeface="Inter Regular"/>
                        </a:rPr>
                        <a:t>126</a:t>
                      </a:r>
                      <a:r>
                        <a:rPr lang="lt-LT" sz="1800" b="0" i="0" u="none" strike="noStrike" cap="none" spc="0" baseline="0" dirty="0">
                          <a:solidFill>
                            <a:schemeClr val="tx1"/>
                          </a:solidFill>
                          <a:highlight>
                            <a:srgbClr val="FFFF00"/>
                          </a:highlight>
                          <a:uFillTx/>
                          <a:latin typeface="+mj-lt"/>
                          <a:ea typeface="+mn-ea"/>
                          <a:cs typeface="+mn-cs"/>
                          <a:sym typeface="Inter Regular"/>
                        </a:rPr>
                        <a:t> mln. EUR</a:t>
                      </a:r>
                      <a:r>
                        <a:rPr lang="lt-LT" sz="1800" b="0" i="0" u="none" strike="noStrike" cap="none" spc="0" baseline="0" dirty="0">
                          <a:solidFill>
                            <a:schemeClr val="tx1"/>
                          </a:solidFill>
                          <a:uFillTx/>
                          <a:latin typeface="+mj-lt"/>
                          <a:ea typeface="+mn-ea"/>
                          <a:cs typeface="+mn-cs"/>
                          <a:sym typeface="Inter Regular"/>
                        </a:rPr>
                        <a:t>.)</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j-lt"/>
                          <a:ea typeface="+mn-ea"/>
                          <a:cs typeface="+mn-cs"/>
                          <a:sym typeface="Inter Regular"/>
                        </a:rPr>
                        <a:t>Viena didžiausių VB eksporto galimybių rinka: 715 eksporto galimybės, </a:t>
                      </a:r>
                      <a:r>
                        <a:rPr lang="lt-LT" sz="1800" b="1" i="0" u="none" strike="noStrike" cap="none" spc="0" baseline="0" dirty="0">
                          <a:solidFill>
                            <a:schemeClr val="tx1"/>
                          </a:solidFill>
                          <a:uFillTx/>
                          <a:latin typeface="+mj-lt"/>
                          <a:ea typeface="+mn-ea"/>
                          <a:cs typeface="+mn-cs"/>
                          <a:sym typeface="Inter Regular"/>
                        </a:rPr>
                        <a:t>269</a:t>
                      </a:r>
                      <a:r>
                        <a:rPr lang="lt-LT" sz="1800" b="0" i="0" u="none" strike="noStrike" cap="none" spc="0" baseline="0" dirty="0">
                          <a:solidFill>
                            <a:schemeClr val="tx1"/>
                          </a:solidFill>
                          <a:uFillTx/>
                          <a:latin typeface="+mj-lt"/>
                          <a:ea typeface="+mn-ea"/>
                          <a:cs typeface="+mn-cs"/>
                          <a:sym typeface="Inter Regular"/>
                        </a:rPr>
                        <a:t> eksporto galimybės </a:t>
                      </a:r>
                      <a:r>
                        <a:rPr lang="lt-LT" sz="1800" b="0" i="0" u="none" strike="noStrike" cap="none" spc="0" baseline="0" dirty="0" err="1">
                          <a:solidFill>
                            <a:schemeClr val="tx1"/>
                          </a:solidFill>
                          <a:uFillTx/>
                          <a:latin typeface="+mj-lt"/>
                          <a:ea typeface="+mn-ea"/>
                          <a:cs typeface="+mn-cs"/>
                          <a:sym typeface="Inter Regular"/>
                        </a:rPr>
                        <a:t>HT+MediumTech</a:t>
                      </a:r>
                      <a:r>
                        <a:rPr lang="lt-LT" sz="1800" b="0" i="0" u="none" strike="noStrike" cap="none" spc="0" baseline="0" dirty="0">
                          <a:solidFill>
                            <a:schemeClr val="tx1"/>
                          </a:solidFill>
                          <a:uFillTx/>
                          <a:latin typeface="+mj-lt"/>
                          <a:ea typeface="+mn-ea"/>
                          <a:cs typeface="+mn-cs"/>
                          <a:sym typeface="Inter Regular"/>
                        </a:rPr>
                        <a:t> sektoriams.</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j-lt"/>
                          <a:ea typeface="+mn-ea"/>
                          <a:cs typeface="+mn-cs"/>
                          <a:sym typeface="Inter Regular"/>
                        </a:rPr>
                        <a:t>Iki 2021 m. didžiausia Vystomojo bendradarbiavimo investicijų rinka Europoje, pritraukianti daugiau nei </a:t>
                      </a:r>
                      <a:r>
                        <a:rPr lang="lt-LT" sz="1800" b="1" i="0" u="none" strike="noStrike" cap="none" spc="0" baseline="0" dirty="0">
                          <a:solidFill>
                            <a:schemeClr val="tx1"/>
                          </a:solidFill>
                          <a:uFillTx/>
                          <a:latin typeface="+mj-lt"/>
                          <a:ea typeface="+mn-ea"/>
                          <a:cs typeface="+mn-cs"/>
                          <a:sym typeface="Inter Regular"/>
                        </a:rPr>
                        <a:t>2 mlrd. EUR</a:t>
                      </a:r>
                      <a:r>
                        <a:rPr lang="lt-LT" sz="1800" b="0" i="0" u="none" strike="noStrike" cap="none" spc="0" baseline="0" dirty="0">
                          <a:solidFill>
                            <a:schemeClr val="tx1"/>
                          </a:solidFill>
                          <a:uFillTx/>
                          <a:latin typeface="+mj-lt"/>
                          <a:ea typeface="+mn-ea"/>
                          <a:cs typeface="+mn-cs"/>
                          <a:sym typeface="Inter Regular"/>
                        </a:rPr>
                        <a:t> investicijų.</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j-lt"/>
                          <a:ea typeface="+mn-ea"/>
                          <a:cs typeface="+mn-cs"/>
                          <a:sym typeface="Inter Regular"/>
                        </a:rPr>
                        <a:t>Viena didžiausių eksporto interesų rinka iš VB rinkų sąrašo B2Lithuania įmonių tarpe (45 įmonėms B2Lithuania).</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j-lt"/>
                          <a:ea typeface="+mn-ea"/>
                          <a:cs typeface="+mn-cs"/>
                          <a:sym typeface="Inter Regular"/>
                        </a:rPr>
                        <a:t>Esama diplomatinė atstovybė šalyje.</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j-lt"/>
                          <a:ea typeface="+mn-ea"/>
                          <a:cs typeface="+mn-cs"/>
                          <a:sym typeface="Inter Regular"/>
                        </a:rPr>
                        <a:t>Didžiausios galimybės šiems </a:t>
                      </a:r>
                      <a:r>
                        <a:rPr lang="lt-LT" sz="1800" b="0" i="0" u="none" strike="noStrike" cap="none" spc="0" baseline="0" dirty="0" err="1">
                          <a:solidFill>
                            <a:schemeClr val="tx1"/>
                          </a:solidFill>
                          <a:uFillTx/>
                          <a:latin typeface="+mj-lt"/>
                          <a:ea typeface="+mn-ea"/>
                          <a:cs typeface="+mn-cs"/>
                          <a:sym typeface="Inter Regular"/>
                        </a:rPr>
                        <a:t>HT+MediumTech</a:t>
                      </a:r>
                      <a:r>
                        <a:rPr lang="lt-LT" sz="1800" b="0" i="0" u="none" strike="noStrike" cap="none" spc="0" baseline="0" dirty="0">
                          <a:solidFill>
                            <a:schemeClr val="tx1"/>
                          </a:solidFill>
                          <a:uFillTx/>
                          <a:latin typeface="+mj-lt"/>
                          <a:ea typeface="+mn-ea"/>
                          <a:cs typeface="+mn-cs"/>
                          <a:sym typeface="Inter Regular"/>
                        </a:rPr>
                        <a:t> sektoriams:</a:t>
                      </a:r>
                    </a:p>
                    <a:p>
                      <a:pPr marL="342900" indent="-342900" algn="l">
                        <a:buFontTx/>
                        <a:buChar char="-"/>
                      </a:pPr>
                      <a:r>
                        <a:rPr lang="lt-LT" sz="1800" b="0" i="1" u="none" strike="noStrike" cap="none" spc="0" baseline="0" dirty="0">
                          <a:solidFill>
                            <a:schemeClr val="tx1"/>
                          </a:solidFill>
                          <a:uFillTx/>
                          <a:latin typeface="+mj-lt"/>
                          <a:ea typeface="+mn-ea"/>
                          <a:cs typeface="+mn-cs"/>
                          <a:sym typeface="Inter Regular"/>
                        </a:rPr>
                        <a:t>Niekur kitur nepriskirtų mašinų ir įrangos gamyba (82 eksporto galimybės);</a:t>
                      </a:r>
                    </a:p>
                    <a:p>
                      <a:pPr marL="342900" indent="-342900" algn="l">
                        <a:buFontTx/>
                        <a:buChar char="-"/>
                      </a:pPr>
                      <a:r>
                        <a:rPr lang="lt-LT" sz="1800" b="0" i="1" u="none" strike="noStrike" cap="none" spc="0" baseline="0" dirty="0">
                          <a:solidFill>
                            <a:schemeClr val="tx1"/>
                          </a:solidFill>
                          <a:uFillTx/>
                          <a:latin typeface="+mj-lt"/>
                          <a:ea typeface="+mn-ea"/>
                          <a:cs typeface="+mn-cs"/>
                          <a:sym typeface="Inter Regular"/>
                        </a:rPr>
                        <a:t>Chemikalų ir chemijos produktų gamyba (74 eksporto galimybės);</a:t>
                      </a:r>
                    </a:p>
                    <a:p>
                      <a:pPr marL="342900" indent="-342900" algn="l">
                        <a:buFontTx/>
                        <a:buChar char="-"/>
                      </a:pPr>
                      <a:r>
                        <a:rPr lang="lt-LT" sz="1800" b="0" i="1" u="none" strike="noStrike" cap="none" spc="0" baseline="0" dirty="0">
                          <a:solidFill>
                            <a:schemeClr val="tx1"/>
                          </a:solidFill>
                          <a:uFillTx/>
                          <a:latin typeface="+mj-lt"/>
                          <a:ea typeface="+mn-ea"/>
                          <a:cs typeface="+mn-cs"/>
                          <a:sym typeface="Inter Regular"/>
                        </a:rPr>
                        <a:t>Elektros įrangos gamyba (30 eksporto galimybių)</a:t>
                      </a:r>
                    </a:p>
                    <a:p>
                      <a:pPr marL="342900" indent="-342900" algn="l">
                        <a:buFontTx/>
                        <a:buChar char="-"/>
                      </a:pPr>
                      <a:r>
                        <a:rPr lang="lt-LT" sz="1800" b="0" i="1" u="none" strike="noStrike" cap="none" spc="0" baseline="0" dirty="0">
                          <a:solidFill>
                            <a:schemeClr val="tx1"/>
                          </a:solidFill>
                          <a:uFillTx/>
                          <a:latin typeface="+mj-lt"/>
                          <a:ea typeface="+mn-ea"/>
                          <a:cs typeface="+mn-cs"/>
                          <a:sym typeface="Inter Regular"/>
                        </a:rPr>
                        <a:t>Kompiuterinių, elektroninių ir optinių gaminių gamyba (19 eksporto galimybių)</a:t>
                      </a:r>
                    </a:p>
                    <a:p>
                      <a:pPr marL="342900" indent="-342900" algn="l">
                        <a:buFontTx/>
                        <a:buChar char="-"/>
                      </a:pPr>
                      <a:r>
                        <a:rPr lang="lt-LT" sz="1800" b="0" i="1" u="none" strike="noStrike" cap="none" spc="0" baseline="0" dirty="0">
                          <a:solidFill>
                            <a:schemeClr val="tx1"/>
                          </a:solidFill>
                          <a:uFillTx/>
                          <a:latin typeface="+mj-lt"/>
                          <a:ea typeface="+mn-ea"/>
                          <a:cs typeface="+mn-cs"/>
                          <a:sym typeface="Inter Regular"/>
                        </a:rPr>
                        <a:t>Variklinių transporto priemonių, priekabų ir puspriekabių gamyba (10 eksporto galimybių)</a:t>
                      </a:r>
                      <a:endParaRPr lang="lt-LT" sz="1800" dirty="0">
                        <a:latin typeface="+mj-lt"/>
                      </a:endParaRPr>
                    </a:p>
                  </a:txBody>
                  <a:tcPr/>
                </a:tc>
                <a:extLst>
                  <a:ext uri="{0D108BD9-81ED-4DB2-BD59-A6C34878D82A}">
                    <a16:rowId xmlns:a16="http://schemas.microsoft.com/office/drawing/2014/main" val="3237773410"/>
                  </a:ext>
                </a:extLst>
              </a:tr>
            </a:tbl>
          </a:graphicData>
        </a:graphic>
      </p:graphicFrame>
    </p:spTree>
    <p:extLst>
      <p:ext uri="{BB962C8B-B14F-4D97-AF65-F5344CB8AC3E}">
        <p14:creationId xmlns:p14="http://schemas.microsoft.com/office/powerpoint/2010/main" val="1568969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a:t>
            </a:r>
            <a:r>
              <a:rPr lang="en-US" b="1" dirty="0"/>
              <a:t>PRIORITET</a:t>
            </a:r>
            <a:r>
              <a:rPr lang="lt-LT" b="1" dirty="0"/>
              <a:t>INĖS RINKOS. TOP10</a:t>
            </a:r>
          </a:p>
        </p:txBody>
      </p:sp>
      <p:graphicFrame>
        <p:nvGraphicFramePr>
          <p:cNvPr id="12" name="Table 11">
            <a:extLst>
              <a:ext uri="{FF2B5EF4-FFF2-40B4-BE49-F238E27FC236}">
                <a16:creationId xmlns:a16="http://schemas.microsoft.com/office/drawing/2014/main" id="{9DBF9E12-099E-E617-8CD5-04D005BF88CF}"/>
              </a:ext>
            </a:extLst>
          </p:cNvPr>
          <p:cNvGraphicFramePr>
            <a:graphicFrameLocks noGrp="1"/>
          </p:cNvGraphicFramePr>
          <p:nvPr>
            <p:extLst>
              <p:ext uri="{D42A27DB-BD31-4B8C-83A1-F6EECF244321}">
                <p14:modId xmlns:p14="http://schemas.microsoft.com/office/powerpoint/2010/main" val="770296197"/>
              </p:ext>
            </p:extLst>
          </p:nvPr>
        </p:nvGraphicFramePr>
        <p:xfrm>
          <a:off x="713465" y="935303"/>
          <a:ext cx="16628237" cy="8419009"/>
        </p:xfrm>
        <a:graphic>
          <a:graphicData uri="http://schemas.openxmlformats.org/drawingml/2006/table">
            <a:tbl>
              <a:tblPr firstRow="1" bandRow="1">
                <a:tableStyleId>{72833802-FEF1-4C79-8D5D-14CF1EAF98D9}</a:tableStyleId>
              </a:tblPr>
              <a:tblGrid>
                <a:gridCol w="955848">
                  <a:extLst>
                    <a:ext uri="{9D8B030D-6E8A-4147-A177-3AD203B41FA5}">
                      <a16:colId xmlns:a16="http://schemas.microsoft.com/office/drawing/2014/main" val="2544170341"/>
                    </a:ext>
                  </a:extLst>
                </a:gridCol>
                <a:gridCol w="1279778">
                  <a:extLst>
                    <a:ext uri="{9D8B030D-6E8A-4147-A177-3AD203B41FA5}">
                      <a16:colId xmlns:a16="http://schemas.microsoft.com/office/drawing/2014/main" val="2181073779"/>
                    </a:ext>
                  </a:extLst>
                </a:gridCol>
                <a:gridCol w="1901468">
                  <a:extLst>
                    <a:ext uri="{9D8B030D-6E8A-4147-A177-3AD203B41FA5}">
                      <a16:colId xmlns:a16="http://schemas.microsoft.com/office/drawing/2014/main" val="1584149001"/>
                    </a:ext>
                  </a:extLst>
                </a:gridCol>
                <a:gridCol w="12491143">
                  <a:extLst>
                    <a:ext uri="{9D8B030D-6E8A-4147-A177-3AD203B41FA5}">
                      <a16:colId xmlns:a16="http://schemas.microsoft.com/office/drawing/2014/main" val="495805496"/>
                    </a:ext>
                  </a:extLst>
                </a:gridCol>
              </a:tblGrid>
              <a:tr h="434894">
                <a:tc>
                  <a:txBody>
                    <a:bodyPr/>
                    <a:lstStyle/>
                    <a:p>
                      <a:pPr algn="ctr"/>
                      <a:r>
                        <a:rPr lang="lt-LT" sz="1800" dirty="0">
                          <a:latin typeface="+mj-lt"/>
                        </a:rPr>
                        <a:t>Eil. Nr.</a:t>
                      </a:r>
                    </a:p>
                  </a:txBody>
                  <a:tcPr/>
                </a:tc>
                <a:tc>
                  <a:txBody>
                    <a:bodyPr/>
                    <a:lstStyle/>
                    <a:p>
                      <a:pPr algn="ctr"/>
                      <a:r>
                        <a:rPr lang="lt-LT" sz="1800" dirty="0">
                          <a:latin typeface="+mj-lt"/>
                        </a:rPr>
                        <a:t>Regionas</a:t>
                      </a:r>
                    </a:p>
                  </a:txBody>
                  <a:tcPr/>
                </a:tc>
                <a:tc>
                  <a:txBody>
                    <a:bodyPr/>
                    <a:lstStyle/>
                    <a:p>
                      <a:pPr algn="ctr"/>
                      <a:r>
                        <a:rPr lang="lt-LT" sz="1800" dirty="0">
                          <a:latin typeface="+mj-lt"/>
                        </a:rPr>
                        <a:t>Šalis</a:t>
                      </a:r>
                    </a:p>
                  </a:txBody>
                  <a:tcPr/>
                </a:tc>
                <a:tc>
                  <a:txBody>
                    <a:bodyPr/>
                    <a:lstStyle/>
                    <a:p>
                      <a:pPr algn="ctr"/>
                      <a:r>
                        <a:rPr lang="lt-LT" sz="1800" dirty="0">
                          <a:latin typeface="+mj-lt"/>
                        </a:rPr>
                        <a:t>Argumentai</a:t>
                      </a:r>
                    </a:p>
                  </a:txBody>
                  <a:tcPr/>
                </a:tc>
                <a:extLst>
                  <a:ext uri="{0D108BD9-81ED-4DB2-BD59-A6C34878D82A}">
                    <a16:rowId xmlns:a16="http://schemas.microsoft.com/office/drawing/2014/main" val="3072118535"/>
                  </a:ext>
                </a:extLst>
              </a:tr>
              <a:tr h="2773825">
                <a:tc>
                  <a:txBody>
                    <a:bodyPr/>
                    <a:lstStyle/>
                    <a:p>
                      <a:pPr algn="ctr"/>
                      <a:r>
                        <a:rPr lang="lt-LT" sz="1800" dirty="0">
                          <a:latin typeface="+mj-lt"/>
                        </a:rPr>
                        <a:t>3</a:t>
                      </a:r>
                    </a:p>
                  </a:txBody>
                  <a:tcPr/>
                </a:tc>
                <a:tc>
                  <a:txBody>
                    <a:bodyPr/>
                    <a:lstStyle/>
                    <a:p>
                      <a:pPr algn="ctr"/>
                      <a:r>
                        <a:rPr lang="lt-LT" sz="2000" dirty="0">
                          <a:latin typeface="+mj-lt"/>
                        </a:rPr>
                        <a:t>Afrika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lt-LT" sz="2000" b="1" dirty="0">
                          <a:latin typeface="+mj-lt"/>
                        </a:rPr>
                        <a:t>Kenija</a:t>
                      </a:r>
                    </a:p>
                  </a:txBody>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cap="none" spc="0" baseline="0" dirty="0">
                          <a:solidFill>
                            <a:schemeClr val="tx1"/>
                          </a:solidFill>
                          <a:uFillTx/>
                          <a:latin typeface="+mn-lt"/>
                          <a:ea typeface="+mn-ea"/>
                          <a:cs typeface="+mn-cs"/>
                          <a:sym typeface="Inter Regular"/>
                        </a:rPr>
                        <a:t>Viena did</a:t>
                      </a:r>
                      <a:r>
                        <a:rPr lang="lt-LT" sz="1800" b="0" i="0" u="none" strike="noStrike" cap="none" spc="0" baseline="0" dirty="0" err="1">
                          <a:solidFill>
                            <a:schemeClr val="tx1"/>
                          </a:solidFill>
                          <a:uFillTx/>
                          <a:latin typeface="+mn-lt"/>
                          <a:ea typeface="+mn-ea"/>
                          <a:cs typeface="+mn-cs"/>
                          <a:sym typeface="Inter Regular"/>
                        </a:rPr>
                        <a:t>žiausių</a:t>
                      </a:r>
                      <a:r>
                        <a:rPr lang="lt-LT" sz="1800" b="0" i="0" u="none" strike="noStrike" cap="none" spc="0" baseline="0" dirty="0">
                          <a:solidFill>
                            <a:schemeClr val="tx1"/>
                          </a:solidFill>
                          <a:uFillTx/>
                          <a:latin typeface="+mn-lt"/>
                          <a:ea typeface="+mn-ea"/>
                          <a:cs typeface="+mn-cs"/>
                          <a:sym typeface="Inter Regular"/>
                        </a:rPr>
                        <a:t> Vystomojo bendradarbiavimo investicijų rinka Afrikos regione, pritraukianti daugiau nei 3 mlrd. EUR investicijų kasmet.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800" b="0" i="0" u="none" strike="noStrike" cap="none" spc="0" baseline="0" dirty="0">
                          <a:solidFill>
                            <a:schemeClr val="tx1"/>
                          </a:solidFill>
                          <a:uFillTx/>
                          <a:latin typeface="+mn-lt"/>
                          <a:ea typeface="+mn-ea"/>
                          <a:cs typeface="+mn-cs"/>
                          <a:sym typeface="Inter Regular"/>
                        </a:rPr>
                        <a:t>VB eksporto galimybių rinka: </a:t>
                      </a:r>
                      <a:r>
                        <a:rPr lang="lt-LT" sz="1800" b="0" i="0" u="none" strike="noStrike" cap="none" spc="0" baseline="0" dirty="0">
                          <a:solidFill>
                            <a:schemeClr val="tx1"/>
                          </a:solidFill>
                          <a:highlight>
                            <a:srgbClr val="FFFF00"/>
                          </a:highlight>
                          <a:uFillTx/>
                          <a:latin typeface="+mn-lt"/>
                          <a:ea typeface="+mn-ea"/>
                          <a:cs typeface="+mn-cs"/>
                          <a:sym typeface="Inter Regular"/>
                        </a:rPr>
                        <a:t>197</a:t>
                      </a:r>
                      <a:r>
                        <a:rPr lang="lt-LT" sz="1800" b="0" i="0" u="none" strike="noStrike" cap="none" spc="0" baseline="0" dirty="0">
                          <a:solidFill>
                            <a:schemeClr val="tx1"/>
                          </a:solidFill>
                          <a:uFillTx/>
                          <a:latin typeface="+mn-lt"/>
                          <a:ea typeface="+mn-ea"/>
                          <a:cs typeface="+mn-cs"/>
                          <a:sym typeface="Inter Regular"/>
                        </a:rPr>
                        <a:t> eksporto galimybės, </a:t>
                      </a:r>
                      <a:r>
                        <a:rPr lang="lt-LT" sz="1800" b="0" i="0" u="none" strike="noStrike" cap="none" spc="0" baseline="0" dirty="0">
                          <a:solidFill>
                            <a:schemeClr val="tx1"/>
                          </a:solidFill>
                          <a:highlight>
                            <a:srgbClr val="FFFF00"/>
                          </a:highlight>
                          <a:uFillTx/>
                          <a:latin typeface="+mn-lt"/>
                          <a:ea typeface="+mn-ea"/>
                          <a:cs typeface="+mn-cs"/>
                          <a:sym typeface="Inter Regular"/>
                        </a:rPr>
                        <a:t>112 </a:t>
                      </a:r>
                      <a:r>
                        <a:rPr lang="lt-LT" sz="1800" b="0" i="0" u="none" strike="noStrike" cap="none" spc="0" baseline="0" dirty="0">
                          <a:solidFill>
                            <a:schemeClr val="tx1"/>
                          </a:solidFill>
                          <a:uFillTx/>
                          <a:latin typeface="+mn-lt"/>
                          <a:ea typeface="+mn-ea"/>
                          <a:cs typeface="+mn-cs"/>
                          <a:sym typeface="Inter Regular"/>
                        </a:rPr>
                        <a:t>eksporto galimybės </a:t>
                      </a:r>
                      <a:r>
                        <a:rPr lang="lt-LT" sz="1800" b="0" i="0" u="none" strike="noStrike" cap="none" spc="0" baseline="0" dirty="0" err="1">
                          <a:solidFill>
                            <a:schemeClr val="tx1"/>
                          </a:solidFill>
                          <a:uFillTx/>
                          <a:latin typeface="+mn-lt"/>
                          <a:ea typeface="+mn-ea"/>
                          <a:cs typeface="+mn-cs"/>
                          <a:sym typeface="Inter Regular"/>
                        </a:rPr>
                        <a:t>HT+MediumTech</a:t>
                      </a:r>
                      <a:r>
                        <a:rPr lang="lt-LT" sz="1800" b="0" i="0" u="none" strike="noStrike" cap="none" spc="0" baseline="0" dirty="0">
                          <a:solidFill>
                            <a:schemeClr val="tx1"/>
                          </a:solidFill>
                          <a:uFillTx/>
                          <a:latin typeface="+mn-lt"/>
                          <a:ea typeface="+mn-ea"/>
                          <a:cs typeface="+mn-cs"/>
                          <a:sym typeface="Inter Regular"/>
                        </a:rPr>
                        <a:t> sektoriams.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800" b="0" i="0" u="none" strike="noStrike" cap="none" spc="0" baseline="0" dirty="0">
                          <a:solidFill>
                            <a:schemeClr val="tx1"/>
                          </a:solidFill>
                          <a:uFillTx/>
                          <a:latin typeface="+mn-lt"/>
                          <a:ea typeface="+mn-ea"/>
                          <a:cs typeface="+mn-cs"/>
                          <a:sym typeface="Inter Regular"/>
                        </a:rPr>
                        <a:t>VB eksporto rinka (lietuviškos kilmės eksportas 2023 m. siekė daugiau nei </a:t>
                      </a:r>
                      <a:r>
                        <a:rPr lang="lt-LT" sz="1800" b="0" i="0" u="none" strike="noStrike" cap="none" spc="0" baseline="0" dirty="0">
                          <a:solidFill>
                            <a:schemeClr val="tx1"/>
                          </a:solidFill>
                          <a:highlight>
                            <a:srgbClr val="FFFF00"/>
                          </a:highlight>
                          <a:uFillTx/>
                          <a:latin typeface="+mn-lt"/>
                          <a:ea typeface="+mn-ea"/>
                          <a:cs typeface="+mn-cs"/>
                          <a:sym typeface="Inter Regular"/>
                        </a:rPr>
                        <a:t>21 mln. EUR</a:t>
                      </a:r>
                      <a:r>
                        <a:rPr lang="lt-LT" sz="1800" b="0" i="0" u="none" strike="noStrike" cap="none" spc="0" baseline="0" dirty="0">
                          <a:solidFill>
                            <a:schemeClr val="tx1"/>
                          </a:solidFill>
                          <a:uFillTx/>
                          <a:latin typeface="+mn-lt"/>
                          <a:ea typeface="+mn-ea"/>
                          <a:cs typeface="+mn-cs"/>
                          <a:sym typeface="Inter Regular"/>
                        </a:rPr>
                        <a:t>, </a:t>
                      </a:r>
                      <a:r>
                        <a:rPr lang="lt-LT" sz="1800" b="0" i="0" u="none" strike="noStrike" cap="none" spc="0" baseline="0" dirty="0" err="1">
                          <a:solidFill>
                            <a:schemeClr val="tx1"/>
                          </a:solidFill>
                          <a:uFillTx/>
                          <a:latin typeface="+mn-lt"/>
                          <a:ea typeface="+mn-ea"/>
                          <a:cs typeface="+mn-cs"/>
                          <a:sym typeface="Inter Regular"/>
                        </a:rPr>
                        <a:t>HT+MediumTech</a:t>
                      </a:r>
                      <a:r>
                        <a:rPr lang="lt-LT" sz="1800" b="0" i="0" u="none" strike="noStrike" cap="none" spc="0" baseline="0" dirty="0">
                          <a:solidFill>
                            <a:schemeClr val="tx1"/>
                          </a:solidFill>
                          <a:uFillTx/>
                          <a:latin typeface="+mn-lt"/>
                          <a:ea typeface="+mn-ea"/>
                          <a:cs typeface="+mn-cs"/>
                          <a:sym typeface="Inter Regular"/>
                        </a:rPr>
                        <a:t> eksportas – </a:t>
                      </a:r>
                      <a:r>
                        <a:rPr lang="lt-LT" sz="1800" b="0" i="0" u="none" strike="noStrike" cap="none" spc="0" baseline="0" dirty="0">
                          <a:solidFill>
                            <a:schemeClr val="tx1"/>
                          </a:solidFill>
                          <a:highlight>
                            <a:srgbClr val="FFFF00"/>
                          </a:highlight>
                          <a:uFillTx/>
                          <a:latin typeface="+mn-lt"/>
                          <a:ea typeface="+mn-ea"/>
                          <a:cs typeface="+mn-cs"/>
                          <a:sym typeface="Inter Regular"/>
                        </a:rPr>
                        <a:t>7,4</a:t>
                      </a:r>
                      <a:r>
                        <a:rPr lang="lt-LT" sz="1800" b="0" i="0" u="none" strike="noStrike" cap="none" spc="0" baseline="0" dirty="0">
                          <a:solidFill>
                            <a:schemeClr val="tx1"/>
                          </a:solidFill>
                          <a:uFillTx/>
                          <a:latin typeface="+mn-lt"/>
                          <a:ea typeface="+mn-ea"/>
                          <a:cs typeface="+mn-cs"/>
                          <a:sym typeface="Inter Regular"/>
                        </a:rPr>
                        <a:t> </a:t>
                      </a:r>
                      <a:r>
                        <a:rPr lang="lt-LT" sz="1800" b="0" i="0" u="none" strike="noStrike" cap="none" spc="0" baseline="0" dirty="0">
                          <a:solidFill>
                            <a:schemeClr val="tx1"/>
                          </a:solidFill>
                          <a:highlight>
                            <a:srgbClr val="FFFF00"/>
                          </a:highlight>
                          <a:uFillTx/>
                          <a:latin typeface="+mn-lt"/>
                          <a:ea typeface="+mn-ea"/>
                          <a:cs typeface="+mn-cs"/>
                          <a:sym typeface="Inter Regular"/>
                        </a:rPr>
                        <a:t>mln. EUR </a:t>
                      </a:r>
                      <a:r>
                        <a:rPr lang="lt-LT" sz="1800" b="0" i="0" u="none" strike="noStrike" cap="none" spc="0" baseline="0" dirty="0">
                          <a:solidFill>
                            <a:schemeClr val="tx1"/>
                          </a:solidFill>
                          <a:uFillTx/>
                          <a:latin typeface="+mn-lt"/>
                          <a:ea typeface="+mn-ea"/>
                          <a:cs typeface="+mn-cs"/>
                          <a:sym typeface="Inter Regular"/>
                        </a:rPr>
                        <a:t>(iš jų </a:t>
                      </a:r>
                      <a:r>
                        <a:rPr lang="lt-LT" sz="1800" b="0" i="0" u="sng" strike="noStrike" cap="none" spc="0" baseline="0" dirty="0">
                          <a:solidFill>
                            <a:schemeClr val="tx1"/>
                          </a:solidFill>
                          <a:uFillTx/>
                          <a:latin typeface="+mn-lt"/>
                          <a:ea typeface="+mn-ea"/>
                          <a:cs typeface="+mn-cs"/>
                          <a:sym typeface="Inter Regular"/>
                        </a:rPr>
                        <a:t>paslaugų eksportas </a:t>
                      </a:r>
                      <a:r>
                        <a:rPr lang="lt-LT" sz="1800" b="0" i="0" u="none" strike="noStrike" cap="none" spc="0" baseline="0" dirty="0">
                          <a:solidFill>
                            <a:schemeClr val="tx1"/>
                          </a:solidFill>
                          <a:uFillTx/>
                          <a:latin typeface="+mn-lt"/>
                          <a:ea typeface="+mn-ea"/>
                          <a:cs typeface="+mn-cs"/>
                          <a:sym typeface="Inter Regular"/>
                        </a:rPr>
                        <a:t>– 5,5 mln. EUR).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800" b="0" i="0" u="none" strike="noStrike" cap="none" spc="0" baseline="0" dirty="0">
                          <a:solidFill>
                            <a:schemeClr val="tx1"/>
                          </a:solidFill>
                          <a:uFillTx/>
                          <a:latin typeface="+mn-lt"/>
                          <a:ea typeface="+mn-ea"/>
                          <a:cs typeface="+mn-cs"/>
                          <a:sym typeface="Inter Regular"/>
                        </a:rPr>
                        <a:t>Eksportuojančių įmonių į Keniją skaičius – </a:t>
                      </a:r>
                      <a:r>
                        <a:rPr lang="lt-LT" sz="1800" b="0" i="0" u="none" strike="noStrike" cap="none" spc="0" baseline="0" dirty="0">
                          <a:solidFill>
                            <a:schemeClr val="tx1"/>
                          </a:solidFill>
                          <a:highlight>
                            <a:srgbClr val="FFFF00"/>
                          </a:highlight>
                          <a:uFillTx/>
                          <a:latin typeface="+mn-lt"/>
                          <a:ea typeface="+mn-ea"/>
                          <a:cs typeface="+mn-cs"/>
                          <a:sym typeface="Inter Regular"/>
                        </a:rPr>
                        <a:t>??</a:t>
                      </a:r>
                      <a:r>
                        <a:rPr lang="lt-LT" sz="1800" b="0" i="0" u="none" strike="noStrike" cap="none" spc="0" baseline="0" dirty="0">
                          <a:solidFill>
                            <a:schemeClr val="tx1"/>
                          </a:solidFill>
                          <a:uFillTx/>
                          <a:latin typeface="+mn-lt"/>
                          <a:ea typeface="+mn-ea"/>
                          <a:cs typeface="+mn-cs"/>
                          <a:sym typeface="Inter Regular"/>
                        </a:rPr>
                        <a:t>, ?? iš jų veikiančių </a:t>
                      </a:r>
                      <a:r>
                        <a:rPr lang="lt-LT" sz="1800" b="0" i="0" u="none" strike="noStrike" cap="none" spc="0" baseline="0" dirty="0" err="1">
                          <a:solidFill>
                            <a:schemeClr val="tx1"/>
                          </a:solidFill>
                          <a:uFillTx/>
                          <a:latin typeface="+mn-lt"/>
                          <a:ea typeface="+mn-ea"/>
                          <a:cs typeface="+mn-cs"/>
                          <a:sym typeface="Inter Regular"/>
                        </a:rPr>
                        <a:t>HT+MediumTech</a:t>
                      </a:r>
                      <a:r>
                        <a:rPr lang="lt-LT" sz="1800" b="0" i="0" u="none" strike="noStrike" cap="none" spc="0" baseline="0" dirty="0">
                          <a:solidFill>
                            <a:schemeClr val="tx1"/>
                          </a:solidFill>
                          <a:uFillTx/>
                          <a:latin typeface="+mn-lt"/>
                          <a:ea typeface="+mn-ea"/>
                          <a:cs typeface="+mn-cs"/>
                          <a:sym typeface="Inter Regular"/>
                        </a:rPr>
                        <a:t> srityse.</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n-lt"/>
                          <a:ea typeface="+mn-ea"/>
                          <a:cs typeface="+mn-cs"/>
                          <a:sym typeface="Inter Regular"/>
                        </a:rPr>
                        <a:t>Didžiausios galimybės šiems </a:t>
                      </a:r>
                      <a:r>
                        <a:rPr lang="lt-LT" sz="1800" b="0" i="0" u="none" strike="noStrike" cap="none" spc="0" baseline="0" dirty="0" err="1">
                          <a:solidFill>
                            <a:schemeClr val="tx1"/>
                          </a:solidFill>
                          <a:uFillTx/>
                          <a:latin typeface="+mn-lt"/>
                          <a:ea typeface="+mn-ea"/>
                          <a:cs typeface="+mn-cs"/>
                          <a:sym typeface="Inter Regular"/>
                        </a:rPr>
                        <a:t>HT+MediumTech</a:t>
                      </a:r>
                      <a:r>
                        <a:rPr lang="lt-LT" sz="1800" b="0" i="0" u="none" strike="noStrike" cap="none" spc="0" baseline="0" dirty="0">
                          <a:solidFill>
                            <a:schemeClr val="tx1"/>
                          </a:solidFill>
                          <a:uFillTx/>
                          <a:latin typeface="+mn-lt"/>
                          <a:ea typeface="+mn-ea"/>
                          <a:cs typeface="+mn-cs"/>
                          <a:sym typeface="Inter Regular"/>
                        </a:rPr>
                        <a:t> sektoriams:</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lt-LT" sz="1800" b="0" i="1" u="none" strike="noStrike" cap="none" spc="0" baseline="0" dirty="0">
                          <a:solidFill>
                            <a:schemeClr val="tx1"/>
                          </a:solidFill>
                          <a:uFillTx/>
                          <a:latin typeface="+mn-lt"/>
                          <a:ea typeface="+mn-ea"/>
                          <a:cs typeface="+mn-cs"/>
                          <a:sym typeface="Inter Regular"/>
                        </a:rPr>
                        <a:t>Chemikalų ir chemijos produktų gamyba (34 eksporto galimybių);</a:t>
                      </a:r>
                    </a:p>
                    <a:p>
                      <a:pPr marL="342900" indent="-342900" algn="l">
                        <a:buFontTx/>
                        <a:buChar char="-"/>
                      </a:pPr>
                      <a:r>
                        <a:rPr lang="lt-LT" sz="1800" b="0" i="1" u="none" strike="noStrike" cap="none" spc="0" baseline="0" dirty="0">
                          <a:solidFill>
                            <a:schemeClr val="tx1"/>
                          </a:solidFill>
                          <a:uFillTx/>
                          <a:latin typeface="+mn-lt"/>
                          <a:ea typeface="+mn-ea"/>
                          <a:cs typeface="+mn-cs"/>
                          <a:sym typeface="Inter Regular"/>
                        </a:rPr>
                        <a:t>Niekur kitur nepriskirtų mašinų ir įrangos gamyba (30 eksporto galimybių);</a:t>
                      </a:r>
                    </a:p>
                    <a:p>
                      <a:pPr marL="342900" indent="-342900" algn="l">
                        <a:buFontTx/>
                        <a:buChar char="-"/>
                      </a:pPr>
                      <a:r>
                        <a:rPr lang="lt-LT" sz="1800" b="0" i="1" u="none" strike="noStrike" cap="none" spc="0" baseline="0" dirty="0">
                          <a:solidFill>
                            <a:schemeClr val="tx1"/>
                          </a:solidFill>
                          <a:uFillTx/>
                          <a:latin typeface="+mn-lt"/>
                          <a:ea typeface="+mn-ea"/>
                          <a:cs typeface="+mn-cs"/>
                          <a:sym typeface="Inter Regular"/>
                        </a:rPr>
                        <a:t>Kompiuterinių, elektroninių ir optinių gaminių gamyba (17 eksporto galimybių)</a:t>
                      </a:r>
                    </a:p>
                    <a:p>
                      <a:pPr marL="342900" indent="-342900" algn="l">
                        <a:buFontTx/>
                        <a:buChar char="-"/>
                      </a:pPr>
                      <a:r>
                        <a:rPr lang="lt-LT" sz="1800" b="0" i="1" u="none" strike="noStrike" cap="none" spc="0" baseline="0" dirty="0">
                          <a:solidFill>
                            <a:schemeClr val="tx1"/>
                          </a:solidFill>
                          <a:uFillTx/>
                          <a:latin typeface="+mn-lt"/>
                          <a:ea typeface="+mn-ea"/>
                          <a:cs typeface="+mn-cs"/>
                          <a:sym typeface="Inter Regular"/>
                        </a:rPr>
                        <a:t>Elektros įrangos gamyba (7 eksporto galimybės)</a:t>
                      </a:r>
                    </a:p>
                    <a:p>
                      <a:pPr marL="342900" indent="-342900" algn="l">
                        <a:buFontTx/>
                        <a:buChar char="-"/>
                      </a:pPr>
                      <a:r>
                        <a:rPr lang="lt-LT" sz="1800" b="0" i="1" u="none" strike="noStrike" cap="none" spc="0" baseline="0" dirty="0">
                          <a:solidFill>
                            <a:schemeClr val="tx1"/>
                          </a:solidFill>
                          <a:uFillTx/>
                          <a:latin typeface="+mn-lt"/>
                          <a:ea typeface="+mn-ea"/>
                          <a:cs typeface="+mn-cs"/>
                          <a:sym typeface="Inter Regular"/>
                        </a:rPr>
                        <a:t>Variklinių transporto priemonių, priekabų ir puspriekabių gamyba (9 eksporto galimybės).</a:t>
                      </a:r>
                      <a:endParaRPr lang="lt-LT" sz="1800" b="0" i="0" u="none" strike="noStrike" cap="none" spc="0" baseline="0" dirty="0">
                        <a:solidFill>
                          <a:schemeClr val="tx1"/>
                        </a:solidFill>
                        <a:uFillTx/>
                        <a:latin typeface="+mn-lt"/>
                        <a:ea typeface="+mn-ea"/>
                        <a:cs typeface="+mn-cs"/>
                        <a:sym typeface="Inter Regular"/>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t-LT" sz="1800" b="0" i="0" u="none" strike="noStrike" cap="none" spc="0" baseline="0" dirty="0">
                        <a:solidFill>
                          <a:schemeClr val="tx1"/>
                        </a:solidFill>
                        <a:uFillTx/>
                        <a:latin typeface="+mn-lt"/>
                        <a:ea typeface="+mn-ea"/>
                        <a:cs typeface="+mn-cs"/>
                        <a:sym typeface="Inter Regular"/>
                      </a:endParaRPr>
                    </a:p>
                  </a:txBody>
                  <a:tcPr/>
                </a:tc>
                <a:extLst>
                  <a:ext uri="{0D108BD9-81ED-4DB2-BD59-A6C34878D82A}">
                    <a16:rowId xmlns:a16="http://schemas.microsoft.com/office/drawing/2014/main" val="501754538"/>
                  </a:ext>
                </a:extLst>
              </a:tr>
              <a:tr h="2565788">
                <a:tc>
                  <a:txBody>
                    <a:bodyPr/>
                    <a:lstStyle/>
                    <a:p>
                      <a:pPr algn="ctr"/>
                      <a:r>
                        <a:rPr lang="lt-LT" sz="1800" dirty="0">
                          <a:latin typeface="+mj-lt"/>
                        </a:rPr>
                        <a:t>4</a:t>
                      </a:r>
                    </a:p>
                  </a:txBody>
                  <a:tcPr/>
                </a:tc>
                <a:tc>
                  <a:txBody>
                    <a:bodyPr/>
                    <a:lstStyle/>
                    <a:p>
                      <a:pPr algn="ctr"/>
                      <a:r>
                        <a:rPr lang="lt-LT" sz="2000" dirty="0">
                          <a:latin typeface="+mj-lt"/>
                        </a:rPr>
                        <a:t>Afrika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lt-LT" sz="2000" b="1" dirty="0">
                          <a:latin typeface="+mj-lt"/>
                        </a:rPr>
                        <a:t>Nigerija</a:t>
                      </a:r>
                    </a:p>
                  </a:txBody>
                  <a:tcPr/>
                </a:tc>
                <a:tc>
                  <a:txBody>
                    <a:bodyPr/>
                    <a:lstStyle/>
                    <a:p>
                      <a:pPr marL="342900" indent="-342900" algn="l">
                        <a:buFont typeface="Arial" panose="020B0604020202020204" pitchFamily="34" charset="0"/>
                        <a:buChar char="•"/>
                      </a:pPr>
                      <a:r>
                        <a:rPr lang="lt-LT" sz="1800" b="0" i="0" u="none" strike="noStrike" cap="none" spc="0" baseline="0" dirty="0">
                          <a:solidFill>
                            <a:schemeClr val="tx1"/>
                          </a:solidFill>
                          <a:uFillTx/>
                          <a:latin typeface="+mn-lt"/>
                          <a:ea typeface="+mn-ea"/>
                          <a:cs typeface="+mn-cs"/>
                          <a:sym typeface="Inter Regular"/>
                        </a:rPr>
                        <a:t>VB eksporto rinka (lietuviškos kilmės eksportas 2023 m. siekė daugiau nei </a:t>
                      </a:r>
                      <a:r>
                        <a:rPr lang="lt-LT" sz="1800" b="0" i="0" u="none" strike="noStrike" cap="none" spc="0" baseline="0" dirty="0">
                          <a:solidFill>
                            <a:schemeClr val="tx1"/>
                          </a:solidFill>
                          <a:highlight>
                            <a:srgbClr val="FFFF00"/>
                          </a:highlight>
                          <a:uFillTx/>
                          <a:latin typeface="+mn-lt"/>
                          <a:ea typeface="+mn-ea"/>
                          <a:cs typeface="+mn-cs"/>
                          <a:sym typeface="Inter Regular"/>
                        </a:rPr>
                        <a:t>298 mln. EUR</a:t>
                      </a:r>
                      <a:r>
                        <a:rPr lang="lt-LT" sz="1800" b="0" i="0" u="none" strike="noStrike" cap="none" spc="0" baseline="0" dirty="0">
                          <a:solidFill>
                            <a:schemeClr val="tx1"/>
                          </a:solidFill>
                          <a:uFillTx/>
                          <a:latin typeface="+mn-lt"/>
                          <a:ea typeface="+mn-ea"/>
                          <a:cs typeface="+mn-cs"/>
                          <a:sym typeface="Inter Regular"/>
                        </a:rPr>
                        <a:t>, </a:t>
                      </a:r>
                      <a:r>
                        <a:rPr lang="lt-LT" sz="1800" b="0" i="0" u="none" strike="noStrike" cap="none" spc="0" baseline="0" dirty="0" err="1">
                          <a:solidFill>
                            <a:schemeClr val="tx1"/>
                          </a:solidFill>
                          <a:uFillTx/>
                          <a:latin typeface="+mn-lt"/>
                          <a:ea typeface="+mn-ea"/>
                          <a:cs typeface="+mn-cs"/>
                          <a:sym typeface="Inter Regular"/>
                        </a:rPr>
                        <a:t>HT+MediumTech</a:t>
                      </a:r>
                      <a:r>
                        <a:rPr lang="lt-LT" sz="1800" b="0" i="0" u="none" strike="noStrike" cap="none" spc="0" baseline="0" dirty="0">
                          <a:solidFill>
                            <a:schemeClr val="tx1"/>
                          </a:solidFill>
                          <a:uFillTx/>
                          <a:latin typeface="+mn-lt"/>
                          <a:ea typeface="+mn-ea"/>
                          <a:cs typeface="+mn-cs"/>
                          <a:sym typeface="Inter Regular"/>
                        </a:rPr>
                        <a:t> eksportas – </a:t>
                      </a:r>
                      <a:r>
                        <a:rPr lang="lt-LT" sz="1800" b="0" i="0" u="none" strike="noStrike" cap="none" spc="0" baseline="0" dirty="0">
                          <a:solidFill>
                            <a:schemeClr val="tx1"/>
                          </a:solidFill>
                          <a:highlight>
                            <a:srgbClr val="FFFF00"/>
                          </a:highlight>
                          <a:uFillTx/>
                          <a:latin typeface="+mn-lt"/>
                          <a:ea typeface="+mn-ea"/>
                          <a:cs typeface="+mn-cs"/>
                          <a:sym typeface="Inter Regular"/>
                        </a:rPr>
                        <a:t>19 mln. EUR </a:t>
                      </a:r>
                      <a:r>
                        <a:rPr lang="lt-LT" sz="1800" b="0" i="0" u="none" strike="noStrike" cap="none" spc="0" baseline="0" dirty="0">
                          <a:solidFill>
                            <a:schemeClr val="tx1"/>
                          </a:solidFill>
                          <a:uFillTx/>
                          <a:latin typeface="+mn-lt"/>
                          <a:ea typeface="+mn-ea"/>
                          <a:cs typeface="+mn-cs"/>
                          <a:sym typeface="Inter Regular"/>
                        </a:rPr>
                        <a:t>(iš jų paslaugų eksportas – 18 mln. EUR).</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n-lt"/>
                          <a:ea typeface="+mn-ea"/>
                          <a:cs typeface="+mn-cs"/>
                          <a:sym typeface="Inter Regular"/>
                        </a:rPr>
                        <a:t>Eksportuojančių įmonių į Nigeriją skaičius – </a:t>
                      </a:r>
                      <a:r>
                        <a:rPr lang="lt-LT" sz="1800" b="0" i="0" u="none" strike="noStrike" cap="none" spc="0" baseline="0" dirty="0">
                          <a:solidFill>
                            <a:schemeClr val="tx1"/>
                          </a:solidFill>
                          <a:highlight>
                            <a:srgbClr val="FFFF00"/>
                          </a:highlight>
                          <a:uFillTx/>
                          <a:latin typeface="+mn-lt"/>
                          <a:ea typeface="+mn-ea"/>
                          <a:cs typeface="+mn-cs"/>
                          <a:sym typeface="Inter Regular"/>
                        </a:rPr>
                        <a:t>38</a:t>
                      </a:r>
                      <a:r>
                        <a:rPr lang="lt-LT" sz="1800" b="0" i="0" u="none" strike="noStrike" cap="none" spc="0" baseline="0" dirty="0">
                          <a:solidFill>
                            <a:schemeClr val="tx1"/>
                          </a:solidFill>
                          <a:uFillTx/>
                          <a:latin typeface="+mn-lt"/>
                          <a:ea typeface="+mn-ea"/>
                          <a:cs typeface="+mn-cs"/>
                          <a:sym typeface="Inter Regular"/>
                        </a:rPr>
                        <a:t>, 12 iš jų veikiančių </a:t>
                      </a:r>
                      <a:r>
                        <a:rPr lang="lt-LT" sz="1800" b="0" i="0" u="none" strike="noStrike" cap="none" spc="0" baseline="0" dirty="0" err="1">
                          <a:solidFill>
                            <a:schemeClr val="tx1"/>
                          </a:solidFill>
                          <a:uFillTx/>
                          <a:latin typeface="+mn-lt"/>
                          <a:ea typeface="+mn-ea"/>
                          <a:cs typeface="+mn-cs"/>
                          <a:sym typeface="Inter Regular"/>
                        </a:rPr>
                        <a:t>HT+MediumTech</a:t>
                      </a:r>
                      <a:r>
                        <a:rPr lang="lt-LT" sz="1800" b="0" i="0" u="none" strike="noStrike" cap="none" spc="0" baseline="0" dirty="0">
                          <a:solidFill>
                            <a:schemeClr val="tx1"/>
                          </a:solidFill>
                          <a:uFillTx/>
                          <a:latin typeface="+mn-lt"/>
                          <a:ea typeface="+mn-ea"/>
                          <a:cs typeface="+mn-cs"/>
                          <a:sym typeface="Inter Regular"/>
                        </a:rPr>
                        <a:t> srityse.</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n-lt"/>
                          <a:ea typeface="+mn-ea"/>
                          <a:cs typeface="+mn-cs"/>
                          <a:sym typeface="Inter Regular"/>
                        </a:rPr>
                        <a:t>VB eksporto galimybių rinka: 129 eksporto galimybės, 49 eksporto galimybės </a:t>
                      </a:r>
                      <a:r>
                        <a:rPr lang="lt-LT" sz="1800" b="0" i="0" u="none" strike="noStrike" cap="none" spc="0" baseline="0" dirty="0" err="1">
                          <a:solidFill>
                            <a:schemeClr val="tx1"/>
                          </a:solidFill>
                          <a:uFillTx/>
                          <a:latin typeface="+mn-lt"/>
                          <a:ea typeface="+mn-ea"/>
                          <a:cs typeface="+mn-cs"/>
                          <a:sym typeface="Inter Regular"/>
                        </a:rPr>
                        <a:t>HT+MediumTech</a:t>
                      </a:r>
                      <a:r>
                        <a:rPr lang="lt-LT" sz="1800" b="0" i="0" u="none" strike="noStrike" cap="none" spc="0" baseline="0" dirty="0">
                          <a:solidFill>
                            <a:schemeClr val="tx1"/>
                          </a:solidFill>
                          <a:uFillTx/>
                          <a:latin typeface="+mn-lt"/>
                          <a:ea typeface="+mn-ea"/>
                          <a:cs typeface="+mn-cs"/>
                          <a:sym typeface="Inter Regular"/>
                        </a:rPr>
                        <a:t> sektoriams.</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n-lt"/>
                          <a:ea typeface="+mn-ea"/>
                          <a:cs typeface="+mn-cs"/>
                          <a:sym typeface="Inter Regular"/>
                        </a:rPr>
                        <a:t>Viena didžiausių Vystomojo bendradarbiavimo investicijų rinka Afrikos regione, pritraukianti daugiau nei </a:t>
                      </a:r>
                      <a:r>
                        <a:rPr lang="lt-LT" sz="1800" b="0" i="0" u="none" strike="noStrike" cap="none" spc="0" baseline="0" dirty="0">
                          <a:solidFill>
                            <a:schemeClr val="tx1"/>
                          </a:solidFill>
                          <a:highlight>
                            <a:srgbClr val="FFFF00"/>
                          </a:highlight>
                          <a:uFillTx/>
                          <a:latin typeface="+mn-lt"/>
                          <a:ea typeface="+mn-ea"/>
                          <a:cs typeface="+mn-cs"/>
                          <a:sym typeface="Inter Regular"/>
                        </a:rPr>
                        <a:t>3,6 mlrd. </a:t>
                      </a:r>
                      <a:r>
                        <a:rPr lang="lt-LT" sz="1800" b="0" i="0" u="none" strike="noStrike" cap="none" spc="0" baseline="0" dirty="0">
                          <a:solidFill>
                            <a:schemeClr val="tx1"/>
                          </a:solidFill>
                          <a:uFillTx/>
                          <a:latin typeface="+mn-lt"/>
                          <a:ea typeface="+mn-ea"/>
                          <a:cs typeface="+mn-cs"/>
                          <a:sym typeface="Inter Regular"/>
                        </a:rPr>
                        <a:t>EUR investicijų.</a:t>
                      </a:r>
                    </a:p>
                    <a:p>
                      <a:pPr marL="342900" indent="-342900" algn="l">
                        <a:buFont typeface="Arial" panose="020B0604020202020204" pitchFamily="34" charset="0"/>
                        <a:buChar char="•"/>
                      </a:pPr>
                      <a:r>
                        <a:rPr lang="lt-LT" sz="1800" b="0" i="0" u="none" strike="noStrike" cap="none" spc="0" baseline="0" dirty="0">
                          <a:solidFill>
                            <a:schemeClr val="tx1"/>
                          </a:solidFill>
                          <a:uFillTx/>
                          <a:latin typeface="+mn-lt"/>
                          <a:ea typeface="+mn-ea"/>
                          <a:cs typeface="+mn-cs"/>
                          <a:sym typeface="Inter Regular"/>
                        </a:rPr>
                        <a:t>Didžiausios galimybės šiems </a:t>
                      </a:r>
                      <a:r>
                        <a:rPr lang="lt-LT" sz="1800" b="0" i="0" u="none" strike="noStrike" cap="none" spc="0" baseline="0" dirty="0" err="1">
                          <a:solidFill>
                            <a:schemeClr val="tx1"/>
                          </a:solidFill>
                          <a:uFillTx/>
                          <a:latin typeface="+mn-lt"/>
                          <a:ea typeface="+mn-ea"/>
                          <a:cs typeface="+mn-cs"/>
                          <a:sym typeface="Inter Regular"/>
                        </a:rPr>
                        <a:t>HT+MediumTech</a:t>
                      </a:r>
                      <a:r>
                        <a:rPr lang="lt-LT" sz="1800" b="0" i="0" u="none" strike="noStrike" cap="none" spc="0" baseline="0" dirty="0">
                          <a:solidFill>
                            <a:schemeClr val="tx1"/>
                          </a:solidFill>
                          <a:uFillTx/>
                          <a:latin typeface="+mn-lt"/>
                          <a:ea typeface="+mn-ea"/>
                          <a:cs typeface="+mn-cs"/>
                          <a:sym typeface="Inter Regular"/>
                        </a:rPr>
                        <a:t> sektoriams:</a:t>
                      </a:r>
                    </a:p>
                    <a:p>
                      <a:pPr marL="342900" indent="-342900" algn="l">
                        <a:buFontTx/>
                        <a:buChar char="-"/>
                      </a:pPr>
                      <a:r>
                        <a:rPr lang="lt-LT" sz="1800" b="0" i="1" u="none" strike="noStrike" cap="none" spc="0" baseline="0" dirty="0">
                          <a:solidFill>
                            <a:schemeClr val="tx1"/>
                          </a:solidFill>
                          <a:uFillTx/>
                          <a:latin typeface="+mn-lt"/>
                          <a:ea typeface="+mn-ea"/>
                          <a:cs typeface="+mn-cs"/>
                          <a:sym typeface="Inter Regular"/>
                        </a:rPr>
                        <a:t>Niekur kitur nepriskirtų mašinų ir įrangos gamyba (13 eksporto galimybių);</a:t>
                      </a:r>
                    </a:p>
                    <a:p>
                      <a:pPr marL="342900" indent="-342900" algn="l">
                        <a:buFontTx/>
                        <a:buChar char="-"/>
                      </a:pPr>
                      <a:r>
                        <a:rPr lang="lt-LT" sz="1800" b="0" i="1" u="none" strike="noStrike" cap="none" spc="0" baseline="0" dirty="0">
                          <a:solidFill>
                            <a:schemeClr val="tx1"/>
                          </a:solidFill>
                          <a:uFillTx/>
                          <a:latin typeface="+mn-lt"/>
                          <a:ea typeface="+mn-ea"/>
                          <a:cs typeface="+mn-cs"/>
                          <a:sym typeface="Inter Regular"/>
                        </a:rPr>
                        <a:t>Chemikalų ir chemijos produktų gamyba (5 eksporto galimybių);</a:t>
                      </a:r>
                    </a:p>
                    <a:p>
                      <a:pPr marL="342900" indent="-342900" algn="l">
                        <a:buFontTx/>
                        <a:buChar char="-"/>
                      </a:pPr>
                      <a:r>
                        <a:rPr lang="lt-LT" sz="1800" b="0" i="1" u="none" strike="noStrike" cap="none" spc="0" baseline="0" dirty="0">
                          <a:solidFill>
                            <a:schemeClr val="tx1"/>
                          </a:solidFill>
                          <a:uFillTx/>
                          <a:latin typeface="+mn-lt"/>
                          <a:ea typeface="+mn-ea"/>
                          <a:cs typeface="+mn-cs"/>
                          <a:sym typeface="Inter Regular"/>
                        </a:rPr>
                        <a:t>Elektros įrangos gamyba (7 eksporto galimybės)</a:t>
                      </a:r>
                    </a:p>
                    <a:p>
                      <a:pPr marL="342900" indent="-342900" algn="l">
                        <a:buFontTx/>
                        <a:buChar char="-"/>
                      </a:pPr>
                      <a:r>
                        <a:rPr lang="lt-LT" sz="1800" b="0" i="1" u="none" strike="noStrike" cap="none" spc="0" baseline="0" dirty="0">
                          <a:solidFill>
                            <a:schemeClr val="tx1"/>
                          </a:solidFill>
                          <a:uFillTx/>
                          <a:latin typeface="+mn-lt"/>
                          <a:ea typeface="+mn-ea"/>
                          <a:cs typeface="+mn-cs"/>
                          <a:sym typeface="Inter Regular"/>
                        </a:rPr>
                        <a:t>Pagrindinių vaistų pramonės gaminių ir farmacinių preparatų gamyba (6 eksporto galimybės)</a:t>
                      </a:r>
                    </a:p>
                    <a:p>
                      <a:pPr marL="342900" indent="-342900" algn="l">
                        <a:buFontTx/>
                        <a:buChar char="-"/>
                      </a:pPr>
                      <a:r>
                        <a:rPr lang="lt-LT" sz="1800" b="0" i="1" u="none" strike="noStrike" cap="none" spc="0" baseline="0" dirty="0">
                          <a:solidFill>
                            <a:schemeClr val="tx1"/>
                          </a:solidFill>
                          <a:uFillTx/>
                          <a:latin typeface="+mn-lt"/>
                          <a:ea typeface="+mn-ea"/>
                          <a:cs typeface="+mn-cs"/>
                          <a:sym typeface="Inter Regular"/>
                        </a:rPr>
                        <a:t>Variklinių transporto priemonių, priekabų ir puspriekabių gamyba (11 eksporto galimybė).</a:t>
                      </a:r>
                      <a:endParaRPr lang="lt-LT" sz="1800" dirty="0">
                        <a:latin typeface="+mj-lt"/>
                      </a:endParaRPr>
                    </a:p>
                  </a:txBody>
                  <a:tcPr/>
                </a:tc>
                <a:extLst>
                  <a:ext uri="{0D108BD9-81ED-4DB2-BD59-A6C34878D82A}">
                    <a16:rowId xmlns:a16="http://schemas.microsoft.com/office/drawing/2014/main" val="3237773410"/>
                  </a:ext>
                </a:extLst>
              </a:tr>
              <a:tr h="668915">
                <a:tc>
                  <a:txBody>
                    <a:bodyPr/>
                    <a:lstStyle/>
                    <a:p>
                      <a:pPr algn="ctr"/>
                      <a:endParaRPr lang="lt-LT" sz="1800" dirty="0">
                        <a:latin typeface="+mj-lt"/>
                      </a:endParaRPr>
                    </a:p>
                  </a:txBody>
                  <a:tcPr/>
                </a:tc>
                <a:tc>
                  <a:txBody>
                    <a:bodyPr/>
                    <a:lstStyle/>
                    <a:p>
                      <a:pPr algn="ctr"/>
                      <a:endParaRPr lang="lt-LT" sz="2000" dirty="0">
                        <a:latin typeface="+mj-lt"/>
                      </a:endParaRPr>
                    </a:p>
                  </a:txBody>
                  <a:tcPr/>
                </a:tc>
                <a:tc>
                  <a:txBody>
                    <a:bodyPr/>
                    <a:lstStyle/>
                    <a:p>
                      <a:pPr algn="ctr"/>
                      <a:endParaRPr lang="lt-LT" sz="2000" b="1" dirty="0">
                        <a:latin typeface="+mj-lt"/>
                      </a:endParaRPr>
                    </a:p>
                  </a:txBody>
                  <a:tcPr/>
                </a:tc>
                <a:tc>
                  <a:txBody>
                    <a:bodyPr/>
                    <a:lstStyle/>
                    <a:p>
                      <a:pPr marL="342900" indent="-342900" algn="l">
                        <a:buFont typeface="Arial" panose="020B0604020202020204" pitchFamily="34" charset="0"/>
                        <a:buChar char="•"/>
                      </a:pPr>
                      <a:endParaRPr lang="lt-LT" sz="1800" b="0" i="0" u="none" strike="noStrike" cap="none" spc="0" baseline="0" dirty="0">
                        <a:solidFill>
                          <a:schemeClr val="tx1"/>
                        </a:solidFill>
                        <a:highlight>
                          <a:srgbClr val="FFFF00"/>
                        </a:highlight>
                        <a:uFillTx/>
                        <a:latin typeface="+mn-lt"/>
                        <a:ea typeface="+mn-ea"/>
                        <a:cs typeface="+mn-cs"/>
                        <a:sym typeface="Inter Regular"/>
                      </a:endParaRPr>
                    </a:p>
                  </a:txBody>
                  <a:tcPr/>
                </a:tc>
                <a:extLst>
                  <a:ext uri="{0D108BD9-81ED-4DB2-BD59-A6C34878D82A}">
                    <a16:rowId xmlns:a16="http://schemas.microsoft.com/office/drawing/2014/main" val="268284511"/>
                  </a:ext>
                </a:extLst>
              </a:tr>
              <a:tr h="217448">
                <a:tc>
                  <a:txBody>
                    <a:bodyPr/>
                    <a:lstStyle/>
                    <a:p>
                      <a:endParaRPr lang="lt-LT"/>
                    </a:p>
                  </a:txBody>
                  <a:tcPr/>
                </a:tc>
                <a:tc>
                  <a:txBody>
                    <a:bodyPr/>
                    <a:lstStyle/>
                    <a:p>
                      <a:endParaRPr lang="lt-LT"/>
                    </a:p>
                  </a:txBody>
                  <a:tcPr/>
                </a:tc>
                <a:tc>
                  <a:txBody>
                    <a:bodyPr/>
                    <a:lstStyle/>
                    <a:p>
                      <a:endParaRPr lang="lt-LT"/>
                    </a:p>
                  </a:txBody>
                  <a:tcPr/>
                </a:tc>
                <a:tc>
                  <a:txBody>
                    <a:bodyPr/>
                    <a:lstStyle/>
                    <a:p>
                      <a:endParaRPr lang="lt-LT" dirty="0"/>
                    </a:p>
                  </a:txBody>
                  <a:tcPr/>
                </a:tc>
                <a:extLst>
                  <a:ext uri="{0D108BD9-81ED-4DB2-BD59-A6C34878D82A}">
                    <a16:rowId xmlns:a16="http://schemas.microsoft.com/office/drawing/2014/main" val="2850162659"/>
                  </a:ext>
                </a:extLst>
              </a:tr>
            </a:tbl>
          </a:graphicData>
        </a:graphic>
      </p:graphicFrame>
    </p:spTree>
    <p:extLst>
      <p:ext uri="{BB962C8B-B14F-4D97-AF65-F5344CB8AC3E}">
        <p14:creationId xmlns:p14="http://schemas.microsoft.com/office/powerpoint/2010/main" val="651039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TIKSLINIAI SEKTORIAI IR KOMUNIKACIJA.</a:t>
            </a:r>
          </a:p>
        </p:txBody>
      </p:sp>
      <p:sp>
        <p:nvSpPr>
          <p:cNvPr id="6" name="Text Placeholder 3">
            <a:extLst>
              <a:ext uri="{FF2B5EF4-FFF2-40B4-BE49-F238E27FC236}">
                <a16:creationId xmlns:a16="http://schemas.microsoft.com/office/drawing/2014/main" id="{E6E6277D-C47B-CB06-D828-0B830329FCB3}"/>
              </a:ext>
            </a:extLst>
          </p:cNvPr>
          <p:cNvSpPr txBox="1">
            <a:spLocks/>
          </p:cNvSpPr>
          <p:nvPr/>
        </p:nvSpPr>
        <p:spPr>
          <a:xfrm>
            <a:off x="829289" y="1426464"/>
            <a:ext cx="4245631" cy="484632"/>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sz="3200" b="1" dirty="0" err="1">
                <a:solidFill>
                  <a:srgbClr val="FFFFFF"/>
                </a:solidFill>
              </a:rPr>
              <a:t>Open</a:t>
            </a:r>
            <a:r>
              <a:rPr lang="lt-LT" sz="3200" b="1" dirty="0">
                <a:solidFill>
                  <a:srgbClr val="FFFFFF"/>
                </a:solidFill>
              </a:rPr>
              <a:t> </a:t>
            </a:r>
            <a:r>
              <a:rPr lang="lt-LT" sz="3200" b="1" dirty="0" err="1">
                <a:solidFill>
                  <a:srgbClr val="FFFFFF"/>
                </a:solidFill>
              </a:rPr>
              <a:t>for</a:t>
            </a:r>
            <a:r>
              <a:rPr lang="lt-LT" sz="3200" b="1" dirty="0">
                <a:solidFill>
                  <a:srgbClr val="FFFFFF"/>
                </a:solidFill>
              </a:rPr>
              <a:t> </a:t>
            </a:r>
            <a:r>
              <a:rPr lang="lt-LT" sz="3200" b="1" dirty="0" err="1">
                <a:solidFill>
                  <a:srgbClr val="FFFFFF"/>
                </a:solidFill>
              </a:rPr>
              <a:t>co-creation</a:t>
            </a:r>
            <a:endParaRPr lang="lt-LT" sz="3200" b="1" dirty="0">
              <a:solidFill>
                <a:srgbClr val="FFFFFF"/>
              </a:solidFill>
            </a:endParaRPr>
          </a:p>
        </p:txBody>
      </p:sp>
      <p:sp>
        <p:nvSpPr>
          <p:cNvPr id="7" name="Text Placeholder 3">
            <a:extLst>
              <a:ext uri="{FF2B5EF4-FFF2-40B4-BE49-F238E27FC236}">
                <a16:creationId xmlns:a16="http://schemas.microsoft.com/office/drawing/2014/main" id="{5C33C068-58EC-273B-977E-A95F0E194BF2}"/>
              </a:ext>
            </a:extLst>
          </p:cNvPr>
          <p:cNvSpPr txBox="1">
            <a:spLocks/>
          </p:cNvSpPr>
          <p:nvPr/>
        </p:nvSpPr>
        <p:spPr>
          <a:xfrm>
            <a:off x="6020033" y="1426463"/>
            <a:ext cx="4693687" cy="550725"/>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sz="3200" b="1" dirty="0" err="1">
                <a:solidFill>
                  <a:srgbClr val="FFFFFF"/>
                </a:solidFill>
              </a:rPr>
              <a:t>Co-create</a:t>
            </a:r>
            <a:r>
              <a:rPr lang="lt-LT" sz="3200" b="1" dirty="0">
                <a:solidFill>
                  <a:srgbClr val="FFFFFF"/>
                </a:solidFill>
              </a:rPr>
              <a:t> </a:t>
            </a:r>
            <a:r>
              <a:rPr lang="lt-LT" sz="3200" b="1" dirty="0" err="1">
                <a:solidFill>
                  <a:srgbClr val="FFFFFF"/>
                </a:solidFill>
              </a:rPr>
              <a:t>solutions</a:t>
            </a:r>
            <a:endParaRPr lang="lt-LT" sz="3200" b="1" dirty="0">
              <a:solidFill>
                <a:srgbClr val="FFFFFF"/>
              </a:solidFill>
            </a:endParaRPr>
          </a:p>
        </p:txBody>
      </p:sp>
      <p:pic>
        <p:nvPicPr>
          <p:cNvPr id="9" name="Picture 8">
            <a:extLst>
              <a:ext uri="{FF2B5EF4-FFF2-40B4-BE49-F238E27FC236}">
                <a16:creationId xmlns:a16="http://schemas.microsoft.com/office/drawing/2014/main" id="{E73702BE-C1F2-3278-01E1-99AB38C8BC32}"/>
              </a:ext>
            </a:extLst>
          </p:cNvPr>
          <p:cNvPicPr>
            <a:picLocks noChangeAspect="1"/>
          </p:cNvPicPr>
          <p:nvPr/>
        </p:nvPicPr>
        <p:blipFill>
          <a:blip r:embed="rId3"/>
          <a:stretch>
            <a:fillRect/>
          </a:stretch>
        </p:blipFill>
        <p:spPr>
          <a:xfrm>
            <a:off x="829289" y="2304668"/>
            <a:ext cx="10665331" cy="6911194"/>
          </a:xfrm>
          <a:prstGeom prst="rect">
            <a:avLst/>
          </a:prstGeom>
        </p:spPr>
      </p:pic>
      <p:sp>
        <p:nvSpPr>
          <p:cNvPr id="10" name="TextBox 9">
            <a:extLst>
              <a:ext uri="{FF2B5EF4-FFF2-40B4-BE49-F238E27FC236}">
                <a16:creationId xmlns:a16="http://schemas.microsoft.com/office/drawing/2014/main" id="{220AD501-A41B-5318-F212-6B10A32BA390}"/>
              </a:ext>
            </a:extLst>
          </p:cNvPr>
          <p:cNvSpPr txBox="1"/>
          <p:nvPr/>
        </p:nvSpPr>
        <p:spPr>
          <a:xfrm>
            <a:off x="12106656" y="2395728"/>
            <a:ext cx="4571046" cy="6400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lt-LT" sz="3200" b="1" i="0" u="none" strike="noStrike" cap="none" spc="0" normalizeH="0" baseline="0" dirty="0">
                <a:ln>
                  <a:noFill/>
                </a:ln>
                <a:solidFill>
                  <a:srgbClr val="0A173B"/>
                </a:solidFill>
                <a:effectLst/>
                <a:uFillTx/>
                <a:latin typeface="+mj-lt"/>
                <a:ea typeface="+mn-ea"/>
                <a:cs typeface="+mn-cs"/>
                <a:sym typeface="Helvetica"/>
              </a:rPr>
              <a:t>Informacinės ir ryšių technologijos</a:t>
            </a:r>
          </a:p>
          <a:p>
            <a:pPr marL="0" marR="0" indent="0" algn="l" defTabSz="457200" rtl="0" fontAlgn="auto" latinLnBrk="0" hangingPunct="0">
              <a:lnSpc>
                <a:spcPct val="100000"/>
              </a:lnSpc>
              <a:spcBef>
                <a:spcPts val="0"/>
              </a:spcBef>
              <a:spcAft>
                <a:spcPts val="0"/>
              </a:spcAft>
              <a:buClrTx/>
              <a:buSzTx/>
              <a:buFontTx/>
              <a:buNone/>
              <a:tabLst/>
            </a:pPr>
            <a:r>
              <a:rPr lang="lt-LT" sz="2400" dirty="0" err="1">
                <a:solidFill>
                  <a:schemeClr val="accent2"/>
                </a:solidFill>
                <a:latin typeface="+mj-lt"/>
              </a:rPr>
              <a:t>Govtech</a:t>
            </a:r>
            <a:r>
              <a:rPr lang="lt-LT" sz="2400" dirty="0">
                <a:solidFill>
                  <a:schemeClr val="accent2"/>
                </a:solidFill>
                <a:latin typeface="+mj-lt"/>
              </a:rPr>
              <a:t>, </a:t>
            </a:r>
            <a:r>
              <a:rPr lang="lt-LT" sz="2400" dirty="0" err="1">
                <a:solidFill>
                  <a:schemeClr val="accent2"/>
                </a:solidFill>
                <a:latin typeface="+mj-lt"/>
              </a:rPr>
              <a:t>Regtech</a:t>
            </a:r>
            <a:r>
              <a:rPr lang="lt-LT" sz="2400" dirty="0">
                <a:solidFill>
                  <a:schemeClr val="accent2"/>
                </a:solidFill>
                <a:latin typeface="+mj-lt"/>
              </a:rPr>
              <a:t>, </a:t>
            </a:r>
            <a:r>
              <a:rPr lang="lt-LT" sz="2400" dirty="0" err="1">
                <a:solidFill>
                  <a:schemeClr val="accent2"/>
                </a:solidFill>
                <a:latin typeface="+mj-lt"/>
              </a:rPr>
              <a:t>Fintech</a:t>
            </a:r>
            <a:r>
              <a:rPr lang="lt-LT" sz="2400" dirty="0">
                <a:solidFill>
                  <a:schemeClr val="accent2"/>
                </a:solidFill>
                <a:latin typeface="+mj-lt"/>
              </a:rPr>
              <a:t>, </a:t>
            </a:r>
          </a:p>
          <a:p>
            <a:pPr marL="0" marR="0" indent="0" algn="l" defTabSz="457200" rtl="0" fontAlgn="auto" latinLnBrk="0" hangingPunct="0">
              <a:lnSpc>
                <a:spcPct val="100000"/>
              </a:lnSpc>
              <a:spcBef>
                <a:spcPts val="0"/>
              </a:spcBef>
              <a:spcAft>
                <a:spcPts val="0"/>
              </a:spcAft>
              <a:buClrTx/>
              <a:buSzTx/>
              <a:buFontTx/>
              <a:buNone/>
              <a:tabLst/>
            </a:pPr>
            <a:r>
              <a:rPr lang="lt-LT" sz="2400" dirty="0" err="1">
                <a:solidFill>
                  <a:schemeClr val="accent2"/>
                </a:solidFill>
                <a:latin typeface="+mj-lt"/>
              </a:rPr>
              <a:t>DeepTech</a:t>
            </a:r>
            <a:r>
              <a:rPr lang="lt-LT" sz="2400" dirty="0">
                <a:solidFill>
                  <a:schemeClr val="accent2"/>
                </a:solidFill>
                <a:latin typeface="+mj-lt"/>
              </a:rPr>
              <a:t>, Big Data, AI</a:t>
            </a:r>
          </a:p>
          <a:p>
            <a:pPr marR="0" algn="l" defTabSz="457200" rtl="0" fontAlgn="auto" latinLnBrk="0" hangingPunct="0">
              <a:lnSpc>
                <a:spcPct val="100000"/>
              </a:lnSpc>
              <a:spcBef>
                <a:spcPts val="0"/>
              </a:spcBef>
              <a:spcAft>
                <a:spcPts val="0"/>
              </a:spcAft>
              <a:buClrTx/>
              <a:buSzTx/>
              <a:tabLst/>
            </a:pPr>
            <a:endParaRPr kumimoji="0" lang="lt-LT" sz="2400" b="0" i="0" u="none" strike="noStrike" cap="none" spc="0" normalizeH="0" baseline="0" dirty="0">
              <a:ln>
                <a:noFill/>
              </a:ln>
              <a:solidFill>
                <a:schemeClr val="accent2"/>
              </a:solidFill>
              <a:effectLst/>
              <a:uFillTx/>
              <a:latin typeface="+mj-lt"/>
              <a:ea typeface="+mn-ea"/>
              <a:cs typeface="+mn-cs"/>
              <a:sym typeface="Helvetica"/>
            </a:endParaRPr>
          </a:p>
          <a:p>
            <a:pPr marR="0" algn="l" defTabSz="457200" rtl="0" fontAlgn="auto" latinLnBrk="0" hangingPunct="0">
              <a:lnSpc>
                <a:spcPct val="100000"/>
              </a:lnSpc>
              <a:spcBef>
                <a:spcPts val="0"/>
              </a:spcBef>
              <a:spcAft>
                <a:spcPts val="0"/>
              </a:spcAft>
              <a:buClrTx/>
              <a:buSzTx/>
              <a:tabLst/>
            </a:pPr>
            <a:r>
              <a:rPr kumimoji="0" lang="pt-BR" sz="3200" b="1" i="0" u="none" strike="noStrike" cap="none" spc="0" normalizeH="0" baseline="0" dirty="0">
                <a:ln>
                  <a:noFill/>
                </a:ln>
                <a:solidFill>
                  <a:srgbClr val="0A173B"/>
                </a:solidFill>
                <a:effectLst/>
                <a:uFillTx/>
                <a:latin typeface="+mj-lt"/>
                <a:ea typeface="+mn-ea"/>
                <a:cs typeface="+mn-cs"/>
                <a:sym typeface="Helvetica"/>
              </a:rPr>
              <a:t>Nauji gamybos procesai, medžiagos</a:t>
            </a:r>
            <a:endParaRPr kumimoji="0" lang="lt-LT" sz="3200" b="1" i="0" u="none" strike="noStrike" cap="none" spc="0" normalizeH="0" baseline="0" dirty="0">
              <a:ln>
                <a:noFill/>
              </a:ln>
              <a:solidFill>
                <a:srgbClr val="0A173B"/>
              </a:solidFill>
              <a:effectLst/>
              <a:uFillTx/>
              <a:latin typeface="+mj-lt"/>
              <a:ea typeface="+mn-ea"/>
              <a:cs typeface="+mn-cs"/>
              <a:sym typeface="Helvetica"/>
            </a:endParaRPr>
          </a:p>
          <a:p>
            <a:pPr marR="0" algn="l" defTabSz="457200" rtl="0" fontAlgn="auto" latinLnBrk="0" hangingPunct="0">
              <a:lnSpc>
                <a:spcPct val="100000"/>
              </a:lnSpc>
              <a:spcBef>
                <a:spcPts val="0"/>
              </a:spcBef>
              <a:spcAft>
                <a:spcPts val="0"/>
              </a:spcAft>
              <a:buClrTx/>
              <a:buSzTx/>
              <a:tabLst/>
            </a:pPr>
            <a:r>
              <a:rPr kumimoji="0" lang="pt-BR" sz="3200" b="1" i="0" u="none" strike="noStrike" cap="none" spc="0" normalizeH="0" baseline="0" dirty="0">
                <a:ln>
                  <a:noFill/>
                </a:ln>
                <a:solidFill>
                  <a:srgbClr val="0A173B"/>
                </a:solidFill>
                <a:effectLst/>
                <a:uFillTx/>
                <a:latin typeface="+mj-lt"/>
                <a:ea typeface="+mn-ea"/>
                <a:cs typeface="+mn-cs"/>
                <a:sym typeface="Helvetica"/>
              </a:rPr>
              <a:t> ir technologijos</a:t>
            </a:r>
            <a:endParaRPr kumimoji="0" lang="lt-LT" sz="3200" b="1" i="0" u="none" strike="noStrike" cap="none" spc="0" normalizeH="0" baseline="0" dirty="0">
              <a:ln>
                <a:noFill/>
              </a:ln>
              <a:solidFill>
                <a:srgbClr val="0A173B"/>
              </a:solidFill>
              <a:effectLst/>
              <a:uFillTx/>
              <a:latin typeface="+mj-lt"/>
              <a:ea typeface="+mn-ea"/>
              <a:cs typeface="+mn-cs"/>
              <a:sym typeface="Helvetica"/>
            </a:endParaRPr>
          </a:p>
          <a:p>
            <a:pPr marR="0" algn="l" defTabSz="457200" rtl="0" fontAlgn="auto" latinLnBrk="0" hangingPunct="0">
              <a:lnSpc>
                <a:spcPct val="100000"/>
              </a:lnSpc>
              <a:spcBef>
                <a:spcPts val="0"/>
              </a:spcBef>
              <a:spcAft>
                <a:spcPts val="0"/>
              </a:spcAft>
              <a:buClrTx/>
              <a:buSzTx/>
              <a:tabLst/>
            </a:pPr>
            <a:r>
              <a:rPr lang="lt-LT" sz="2400" dirty="0" err="1">
                <a:solidFill>
                  <a:schemeClr val="accent2"/>
                </a:solidFill>
                <a:latin typeface="+mj-lt"/>
              </a:rPr>
              <a:t>Fotonika</a:t>
            </a:r>
            <a:r>
              <a:rPr lang="lt-LT" sz="2400" dirty="0">
                <a:solidFill>
                  <a:schemeClr val="accent2"/>
                </a:solidFill>
                <a:latin typeface="+mj-lt"/>
              </a:rPr>
              <a:t> ir lazerinės technologijos, </a:t>
            </a:r>
          </a:p>
          <a:p>
            <a:pPr marR="0" algn="l" defTabSz="457200" rtl="0" fontAlgn="auto" latinLnBrk="0" hangingPunct="0">
              <a:lnSpc>
                <a:spcPct val="100000"/>
              </a:lnSpc>
              <a:spcBef>
                <a:spcPts val="0"/>
              </a:spcBef>
              <a:spcAft>
                <a:spcPts val="0"/>
              </a:spcAft>
              <a:buClrTx/>
              <a:buSzTx/>
              <a:tabLst/>
            </a:pPr>
            <a:r>
              <a:rPr lang="lt-LT" sz="2400" dirty="0">
                <a:solidFill>
                  <a:schemeClr val="accent2"/>
                </a:solidFill>
                <a:latin typeface="+mj-lt"/>
              </a:rPr>
              <a:t>Pažangiosios medžiagos ir </a:t>
            </a:r>
          </a:p>
          <a:p>
            <a:pPr marR="0" algn="l" defTabSz="457200" rtl="0" fontAlgn="auto" latinLnBrk="0" hangingPunct="0">
              <a:lnSpc>
                <a:spcPct val="100000"/>
              </a:lnSpc>
              <a:spcBef>
                <a:spcPts val="0"/>
              </a:spcBef>
              <a:spcAft>
                <a:spcPts val="0"/>
              </a:spcAft>
              <a:buClrTx/>
              <a:buSzTx/>
              <a:tabLst/>
            </a:pPr>
            <a:r>
              <a:rPr lang="lt-LT" sz="2400" dirty="0">
                <a:solidFill>
                  <a:schemeClr val="accent2"/>
                </a:solidFill>
                <a:latin typeface="+mj-lt"/>
              </a:rPr>
              <a:t>konstrukcijos,</a:t>
            </a:r>
          </a:p>
          <a:p>
            <a:pPr marR="0" algn="l" defTabSz="457200" rtl="0" fontAlgn="auto" latinLnBrk="0" hangingPunct="0">
              <a:lnSpc>
                <a:spcPct val="100000"/>
              </a:lnSpc>
              <a:spcBef>
                <a:spcPts val="0"/>
              </a:spcBef>
              <a:spcAft>
                <a:spcPts val="0"/>
              </a:spcAft>
              <a:buClrTx/>
              <a:buSzTx/>
              <a:tabLst/>
            </a:pPr>
            <a:r>
              <a:rPr lang="lt-LT" sz="2400" dirty="0">
                <a:solidFill>
                  <a:schemeClr val="accent2"/>
                </a:solidFill>
                <a:latin typeface="+mj-lt"/>
              </a:rPr>
              <a:t>Lanksčios produktų kūrimo, gamybos</a:t>
            </a:r>
          </a:p>
          <a:p>
            <a:pPr marR="0" algn="l" defTabSz="457200" rtl="0" fontAlgn="auto" latinLnBrk="0" hangingPunct="0">
              <a:lnSpc>
                <a:spcPct val="100000"/>
              </a:lnSpc>
              <a:spcBef>
                <a:spcPts val="0"/>
              </a:spcBef>
              <a:spcAft>
                <a:spcPts val="0"/>
              </a:spcAft>
              <a:buClrTx/>
              <a:buSzTx/>
              <a:tabLst/>
            </a:pPr>
            <a:r>
              <a:rPr lang="lt-LT" sz="2400" dirty="0">
                <a:solidFill>
                  <a:schemeClr val="accent2"/>
                </a:solidFill>
                <a:latin typeface="+mj-lt"/>
              </a:rPr>
              <a:t>ir procesų valdymo, dizaino technologijos.</a:t>
            </a:r>
          </a:p>
          <a:p>
            <a:pPr marR="0" algn="l" defTabSz="457200" rtl="0" fontAlgn="auto" latinLnBrk="0" hangingPunct="0">
              <a:lnSpc>
                <a:spcPct val="100000"/>
              </a:lnSpc>
              <a:spcBef>
                <a:spcPts val="0"/>
              </a:spcBef>
              <a:spcAft>
                <a:spcPts val="0"/>
              </a:spcAft>
              <a:buClrTx/>
              <a:buSzTx/>
              <a:tabLst/>
            </a:pPr>
            <a:r>
              <a:rPr lang="lt-LT" sz="2400" dirty="0">
                <a:solidFill>
                  <a:schemeClr val="accent2"/>
                </a:solidFill>
                <a:latin typeface="+mj-lt"/>
              </a:rPr>
              <a:t>Energijos vartojimo efektyvumas, </a:t>
            </a:r>
          </a:p>
          <a:p>
            <a:pPr marR="0" algn="l" defTabSz="457200" rtl="0" fontAlgn="auto" latinLnBrk="0" hangingPunct="0">
              <a:lnSpc>
                <a:spcPct val="100000"/>
              </a:lnSpc>
              <a:spcBef>
                <a:spcPts val="0"/>
              </a:spcBef>
              <a:spcAft>
                <a:spcPts val="0"/>
              </a:spcAft>
              <a:buClrTx/>
              <a:buSzTx/>
              <a:tabLst/>
            </a:pPr>
            <a:r>
              <a:rPr lang="lt-LT" sz="2400" dirty="0">
                <a:solidFill>
                  <a:schemeClr val="accent2"/>
                </a:solidFill>
                <a:latin typeface="+mj-lt"/>
              </a:rPr>
              <a:t>Išmanumas,</a:t>
            </a:r>
          </a:p>
          <a:p>
            <a:pPr marR="0" algn="l" defTabSz="457200" rtl="0" fontAlgn="auto" latinLnBrk="0" hangingPunct="0">
              <a:lnSpc>
                <a:spcPct val="100000"/>
              </a:lnSpc>
              <a:spcBef>
                <a:spcPts val="0"/>
              </a:spcBef>
              <a:spcAft>
                <a:spcPts val="0"/>
              </a:spcAft>
              <a:buClrTx/>
              <a:buSzTx/>
              <a:tabLst/>
            </a:pPr>
            <a:r>
              <a:rPr lang="lt-LT" sz="2400" dirty="0">
                <a:solidFill>
                  <a:schemeClr val="accent2"/>
                </a:solidFill>
                <a:latin typeface="+mj-lt"/>
              </a:rPr>
              <a:t>Atsinaujinantys energijos ištekliai.</a:t>
            </a:r>
          </a:p>
          <a:p>
            <a:pPr marR="0" algn="l" defTabSz="457200" rtl="0" fontAlgn="auto" latinLnBrk="0" hangingPunct="0">
              <a:lnSpc>
                <a:spcPct val="100000"/>
              </a:lnSpc>
              <a:spcBef>
                <a:spcPts val="0"/>
              </a:spcBef>
              <a:spcAft>
                <a:spcPts val="0"/>
              </a:spcAft>
              <a:buClrTx/>
              <a:buSzTx/>
              <a:tabLst/>
            </a:pPr>
            <a:endParaRPr kumimoji="0" lang="lt-LT" sz="2400" b="0" i="0" u="none" strike="noStrike" cap="none" spc="0" normalizeH="0" baseline="0" dirty="0">
              <a:ln>
                <a:noFill/>
              </a:ln>
              <a:solidFill>
                <a:schemeClr val="accent2"/>
              </a:solidFill>
              <a:effectLst/>
              <a:uFillTx/>
              <a:latin typeface="+mj-lt"/>
              <a:ea typeface="+mn-ea"/>
              <a:cs typeface="+mn-cs"/>
              <a:sym typeface="Helvetica"/>
            </a:endParaRPr>
          </a:p>
          <a:p>
            <a:pPr marR="0" algn="l" defTabSz="457200" rtl="0" fontAlgn="auto" latinLnBrk="0" hangingPunct="0">
              <a:lnSpc>
                <a:spcPct val="100000"/>
              </a:lnSpc>
              <a:spcBef>
                <a:spcPts val="0"/>
              </a:spcBef>
              <a:spcAft>
                <a:spcPts val="0"/>
              </a:spcAft>
              <a:buClrTx/>
              <a:buSzTx/>
              <a:tabLst/>
            </a:pPr>
            <a:r>
              <a:rPr kumimoji="0" lang="lt-LT" sz="3200" b="1" i="0" u="none" strike="noStrike" cap="none" spc="0" normalizeH="0" baseline="0" dirty="0">
                <a:ln>
                  <a:noFill/>
                </a:ln>
                <a:solidFill>
                  <a:srgbClr val="0A173B"/>
                </a:solidFill>
                <a:effectLst/>
                <a:uFillTx/>
                <a:latin typeface="+mj-lt"/>
                <a:ea typeface="+mn-ea"/>
                <a:cs typeface="+mn-cs"/>
                <a:sym typeface="Helvetica"/>
              </a:rPr>
              <a:t>Sveikatos technologijos ir </a:t>
            </a:r>
          </a:p>
          <a:p>
            <a:pPr marR="0" algn="l" defTabSz="457200" rtl="0" fontAlgn="auto" latinLnBrk="0" hangingPunct="0">
              <a:lnSpc>
                <a:spcPct val="100000"/>
              </a:lnSpc>
              <a:spcBef>
                <a:spcPts val="0"/>
              </a:spcBef>
              <a:spcAft>
                <a:spcPts val="0"/>
              </a:spcAft>
              <a:buClrTx/>
              <a:buSzTx/>
              <a:tabLst/>
            </a:pPr>
            <a:r>
              <a:rPr kumimoji="0" lang="lt-LT" sz="3200" b="1" i="0" u="none" strike="noStrike" cap="none" spc="0" normalizeH="0" baseline="0" dirty="0">
                <a:ln>
                  <a:noFill/>
                </a:ln>
                <a:solidFill>
                  <a:srgbClr val="0A173B"/>
                </a:solidFill>
                <a:effectLst/>
                <a:uFillTx/>
                <a:latin typeface="+mj-lt"/>
                <a:ea typeface="+mn-ea"/>
                <a:cs typeface="+mn-cs"/>
                <a:sym typeface="Helvetica"/>
              </a:rPr>
              <a:t>biotechnologijos</a:t>
            </a:r>
          </a:p>
        </p:txBody>
      </p:sp>
    </p:spTree>
    <p:extLst>
      <p:ext uri="{BB962C8B-B14F-4D97-AF65-F5344CB8AC3E}">
        <p14:creationId xmlns:p14="http://schemas.microsoft.com/office/powerpoint/2010/main" val="332779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D35128ED-2374-26D1-4416-9E988B5E5A06}"/>
              </a:ext>
            </a:extLst>
          </p:cNvPr>
          <p:cNvSpPr txBox="1">
            <a:spLocks/>
          </p:cNvSpPr>
          <p:nvPr/>
        </p:nvSpPr>
        <p:spPr>
          <a:xfrm>
            <a:off x="713466" y="331745"/>
            <a:ext cx="5910876"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Rizikos ir iššūkiai</a:t>
            </a:r>
          </a:p>
        </p:txBody>
      </p:sp>
      <p:sp>
        <p:nvSpPr>
          <p:cNvPr id="2" name="Text Placeholder 3">
            <a:extLst>
              <a:ext uri="{FF2B5EF4-FFF2-40B4-BE49-F238E27FC236}">
                <a16:creationId xmlns:a16="http://schemas.microsoft.com/office/drawing/2014/main" id="{508082F6-90C6-410D-4A47-AC2E242C4F22}"/>
              </a:ext>
            </a:extLst>
          </p:cNvPr>
          <p:cNvSpPr txBox="1">
            <a:spLocks/>
          </p:cNvSpPr>
          <p:nvPr/>
        </p:nvSpPr>
        <p:spPr>
          <a:xfrm>
            <a:off x="1030102" y="1531109"/>
            <a:ext cx="4062720" cy="5131759"/>
          </a:xfrm>
          <a:prstGeom prst="roundRect">
            <a:avLst>
              <a:gd name="adj" fmla="val 27935"/>
            </a:avLst>
          </a:prstGeom>
          <a:solidFill>
            <a:schemeClr val="accent2"/>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p>
        </p:txBody>
      </p:sp>
      <p:sp>
        <p:nvSpPr>
          <p:cNvPr id="4" name="Text Placeholder 3">
            <a:extLst>
              <a:ext uri="{FF2B5EF4-FFF2-40B4-BE49-F238E27FC236}">
                <a16:creationId xmlns:a16="http://schemas.microsoft.com/office/drawing/2014/main" id="{26D1B4AB-ED41-F145-8651-0CDB0C80F3E9}"/>
              </a:ext>
            </a:extLst>
          </p:cNvPr>
          <p:cNvSpPr txBox="1">
            <a:spLocks/>
          </p:cNvSpPr>
          <p:nvPr/>
        </p:nvSpPr>
        <p:spPr>
          <a:xfrm>
            <a:off x="6450295" y="1482284"/>
            <a:ext cx="4062720" cy="5229411"/>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p>
        </p:txBody>
      </p:sp>
      <p:sp>
        <p:nvSpPr>
          <p:cNvPr id="5" name="Text Placeholder 3">
            <a:extLst>
              <a:ext uri="{FF2B5EF4-FFF2-40B4-BE49-F238E27FC236}">
                <a16:creationId xmlns:a16="http://schemas.microsoft.com/office/drawing/2014/main" id="{BADD6BE9-9198-5281-932F-9DC417AE691E}"/>
              </a:ext>
            </a:extLst>
          </p:cNvPr>
          <p:cNvSpPr txBox="1">
            <a:spLocks/>
          </p:cNvSpPr>
          <p:nvPr/>
        </p:nvSpPr>
        <p:spPr>
          <a:xfrm>
            <a:off x="11870488" y="1384631"/>
            <a:ext cx="4062720" cy="5229412"/>
          </a:xfrm>
          <a:prstGeom prst="roundRect">
            <a:avLst>
              <a:gd name="adj" fmla="val 27935"/>
            </a:avLst>
          </a:prstGeom>
          <a:solidFill>
            <a:schemeClr val="accent2"/>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p>
        </p:txBody>
      </p:sp>
      <p:sp>
        <p:nvSpPr>
          <p:cNvPr id="7" name="TextBox 6">
            <a:extLst>
              <a:ext uri="{FF2B5EF4-FFF2-40B4-BE49-F238E27FC236}">
                <a16:creationId xmlns:a16="http://schemas.microsoft.com/office/drawing/2014/main" id="{825ACF1E-89FF-31CB-9E7F-4062F1F158EA}"/>
              </a:ext>
            </a:extLst>
          </p:cNvPr>
          <p:cNvSpPr txBox="1"/>
          <p:nvPr/>
        </p:nvSpPr>
        <p:spPr>
          <a:xfrm>
            <a:off x="1334755" y="1722480"/>
            <a:ext cx="3453414" cy="4955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lt-LT" sz="3200" b="1" dirty="0">
                <a:solidFill>
                  <a:srgbClr val="FFFFFF"/>
                </a:solidFill>
                <a:latin typeface="+mj-lt"/>
              </a:rPr>
              <a:t>EKONOMINIAI</a:t>
            </a:r>
          </a:p>
          <a:p>
            <a:pPr algn="ctr"/>
            <a:r>
              <a:rPr lang="lt-LT" sz="3200" b="1" dirty="0">
                <a:solidFill>
                  <a:srgbClr val="FFFFFF"/>
                </a:solidFill>
                <a:latin typeface="+mj-lt"/>
              </a:rPr>
              <a:t>IŠŠŪKIAI</a:t>
            </a:r>
          </a:p>
          <a:p>
            <a:pPr algn="ctr"/>
            <a:endParaRPr lang="lt-LT" sz="3200" dirty="0">
              <a:latin typeface="+mj-lt"/>
            </a:endParaRPr>
          </a:p>
          <a:p>
            <a:pPr marL="457200" indent="-457200">
              <a:buFont typeface="Arial" panose="020B0604020202020204" pitchFamily="34" charset="0"/>
              <a:buChar char="•"/>
            </a:pPr>
            <a:r>
              <a:rPr lang="lt-LT" sz="2000" dirty="0">
                <a:latin typeface="+mj-lt"/>
              </a:rPr>
              <a:t>Nestabili ekonominė situacija (aukšta infliacija, ekonomikos recesija, sudėtingas ekonominis prognozavimas)</a:t>
            </a:r>
          </a:p>
          <a:p>
            <a:pPr marL="457200" indent="-457200">
              <a:buFont typeface="Arial" panose="020B0604020202020204" pitchFamily="34" charset="0"/>
              <a:buChar char="•"/>
            </a:pPr>
            <a:r>
              <a:rPr lang="lt-LT" sz="2000" dirty="0">
                <a:latin typeface="+mj-lt"/>
              </a:rPr>
              <a:t>Valiutų kursų svyravimai</a:t>
            </a:r>
          </a:p>
          <a:p>
            <a:pPr marL="457200" indent="-457200">
              <a:buFont typeface="Arial" panose="020B0604020202020204" pitchFamily="34" charset="0"/>
              <a:buChar char="•"/>
            </a:pPr>
            <a:r>
              <a:rPr lang="lt-LT" sz="2000" dirty="0">
                <a:latin typeface="+mj-lt"/>
              </a:rPr>
              <a:t>Klientų/ partnerių / tiekėjų mokumo iššūkiai</a:t>
            </a:r>
          </a:p>
          <a:p>
            <a:pPr marL="457200" indent="-457200">
              <a:buFont typeface="Arial" panose="020B0604020202020204" pitchFamily="34" charset="0"/>
              <a:buChar char="•"/>
            </a:pPr>
            <a:r>
              <a:rPr lang="lt-LT" sz="2000" dirty="0">
                <a:latin typeface="+mj-lt"/>
              </a:rPr>
              <a:t>Prekybos barjerai</a:t>
            </a:r>
          </a:p>
          <a:p>
            <a:pPr marL="457200" indent="-457200">
              <a:buFont typeface="Arial" panose="020B0604020202020204" pitchFamily="34" charset="0"/>
              <a:buChar char="•"/>
            </a:pPr>
            <a:r>
              <a:rPr lang="lt-LT" sz="2000" dirty="0">
                <a:latin typeface="+mj-lt"/>
              </a:rPr>
              <a:t>Atvirų duomenų trūkumas (stebėti rinkų pokyčius)</a:t>
            </a:r>
          </a:p>
        </p:txBody>
      </p:sp>
      <p:sp>
        <p:nvSpPr>
          <p:cNvPr id="8" name="TextBox 7">
            <a:extLst>
              <a:ext uri="{FF2B5EF4-FFF2-40B4-BE49-F238E27FC236}">
                <a16:creationId xmlns:a16="http://schemas.microsoft.com/office/drawing/2014/main" id="{2C0A47F4-764F-321E-F809-920E50ACC6C7}"/>
              </a:ext>
            </a:extLst>
          </p:cNvPr>
          <p:cNvSpPr txBox="1"/>
          <p:nvPr/>
        </p:nvSpPr>
        <p:spPr>
          <a:xfrm>
            <a:off x="7084748" y="1722480"/>
            <a:ext cx="2793816" cy="4862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lt-LT" sz="3200" b="1" dirty="0">
                <a:solidFill>
                  <a:srgbClr val="FFFFFF"/>
                </a:solidFill>
                <a:latin typeface="+mj-lt"/>
              </a:rPr>
              <a:t>POLITINĖS</a:t>
            </a:r>
          </a:p>
          <a:p>
            <a:pPr algn="ctr"/>
            <a:r>
              <a:rPr lang="lt-LT" sz="3200" b="1" dirty="0">
                <a:solidFill>
                  <a:srgbClr val="FFFFFF"/>
                </a:solidFill>
                <a:latin typeface="+mj-lt"/>
              </a:rPr>
              <a:t>RIZIKOS</a:t>
            </a:r>
          </a:p>
          <a:p>
            <a:pPr algn="ctr"/>
            <a:endParaRPr lang="lt-LT" sz="3200" dirty="0">
              <a:latin typeface="+mj-lt"/>
            </a:endParaRPr>
          </a:p>
          <a:p>
            <a:pPr marL="285750" indent="-285750">
              <a:buFont typeface="Arial" panose="020B0604020202020204" pitchFamily="34" charset="0"/>
              <a:buChar char="•"/>
            </a:pPr>
            <a:r>
              <a:rPr lang="lt-LT" sz="2000" dirty="0">
                <a:latin typeface="+mj-lt"/>
              </a:rPr>
              <a:t>Politinis nestabilumas (neramumai)</a:t>
            </a:r>
          </a:p>
          <a:p>
            <a:endParaRPr lang="lt-LT" sz="2000" dirty="0">
              <a:latin typeface="+mj-lt"/>
            </a:endParaRPr>
          </a:p>
          <a:p>
            <a:pPr marL="285750" indent="-285750">
              <a:buFont typeface="Arial" panose="020B0604020202020204" pitchFamily="34" charset="0"/>
              <a:buChar char="•"/>
            </a:pPr>
            <a:r>
              <a:rPr lang="lt-LT" sz="2000" dirty="0">
                <a:latin typeface="+mj-lt"/>
              </a:rPr>
              <a:t>Reguliacinės aplinkos pokyčiai</a:t>
            </a:r>
          </a:p>
          <a:p>
            <a:endParaRPr lang="lt-LT" sz="2000" dirty="0">
              <a:latin typeface="+mj-lt"/>
            </a:endParaRPr>
          </a:p>
          <a:p>
            <a:pPr marL="285750" indent="-285750">
              <a:buFont typeface="Arial" panose="020B0604020202020204" pitchFamily="34" charset="0"/>
              <a:buChar char="•"/>
            </a:pPr>
            <a:r>
              <a:rPr lang="lt-LT" sz="2000" dirty="0">
                <a:latin typeface="+mj-lt"/>
              </a:rPr>
              <a:t>Korupcijos apraiškos</a:t>
            </a:r>
          </a:p>
          <a:p>
            <a:endParaRPr lang="lt-LT" sz="2000" dirty="0">
              <a:latin typeface="+mj-lt"/>
            </a:endParaRPr>
          </a:p>
          <a:p>
            <a:pPr marL="285750" indent="-285750">
              <a:buFont typeface="Arial" panose="020B0604020202020204" pitchFamily="34" charset="0"/>
              <a:buChar char="•"/>
            </a:pPr>
            <a:r>
              <a:rPr lang="lt-LT" sz="2000" dirty="0">
                <a:latin typeface="+mj-lt"/>
              </a:rPr>
              <a:t>Taisyklių ir normų trūkumas</a:t>
            </a:r>
          </a:p>
          <a:p>
            <a:pPr marL="285750" indent="-285750">
              <a:buFont typeface="Arial" panose="020B0604020202020204" pitchFamily="34" charset="0"/>
              <a:buChar char="•"/>
            </a:pPr>
            <a:endParaRPr lang="lt-LT" sz="1400" dirty="0">
              <a:latin typeface="+mj-lt"/>
            </a:endParaRPr>
          </a:p>
        </p:txBody>
      </p:sp>
      <p:sp>
        <p:nvSpPr>
          <p:cNvPr id="9" name="TextBox 8">
            <a:extLst>
              <a:ext uri="{FF2B5EF4-FFF2-40B4-BE49-F238E27FC236}">
                <a16:creationId xmlns:a16="http://schemas.microsoft.com/office/drawing/2014/main" id="{62C0FA05-98F7-93AF-91BF-E49623040F43}"/>
              </a:ext>
            </a:extLst>
          </p:cNvPr>
          <p:cNvSpPr txBox="1"/>
          <p:nvPr/>
        </p:nvSpPr>
        <p:spPr>
          <a:xfrm>
            <a:off x="12504940" y="1751173"/>
            <a:ext cx="3204452" cy="4555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lt-LT" sz="3200" b="1" dirty="0">
                <a:solidFill>
                  <a:srgbClr val="FFFFFF"/>
                </a:solidFill>
                <a:latin typeface="+mj-lt"/>
              </a:rPr>
              <a:t>LOGISTIKOS IŠŠŪKIAI</a:t>
            </a:r>
          </a:p>
          <a:p>
            <a:pPr algn="ctr"/>
            <a:endParaRPr lang="lt-LT" sz="3200" dirty="0">
              <a:latin typeface="+mj-lt"/>
            </a:endParaRPr>
          </a:p>
          <a:p>
            <a:pPr marL="285750" indent="-285750">
              <a:buFont typeface="Arial" panose="020B0604020202020204" pitchFamily="34" charset="0"/>
              <a:buChar char="•"/>
            </a:pPr>
            <a:r>
              <a:rPr lang="lt-LT" sz="2000" dirty="0">
                <a:latin typeface="+mj-lt"/>
              </a:rPr>
              <a:t>Mažiau išvystyta transporto/ komunikacijų/ energetikos infrastruktūra</a:t>
            </a:r>
          </a:p>
          <a:p>
            <a:endParaRPr lang="lt-LT" sz="2000" dirty="0">
              <a:latin typeface="+mj-lt"/>
            </a:endParaRPr>
          </a:p>
          <a:p>
            <a:pPr marL="285750" indent="-285750">
              <a:buFont typeface="Arial" panose="020B0604020202020204" pitchFamily="34" charset="0"/>
              <a:buChar char="•"/>
            </a:pPr>
            <a:r>
              <a:rPr lang="lt-LT" sz="2000" dirty="0">
                <a:latin typeface="+mj-lt"/>
              </a:rPr>
              <a:t>Neefektyvios / nepatikimos vertės grandinės rinkose</a:t>
            </a:r>
          </a:p>
          <a:p>
            <a:endParaRPr lang="lt-LT" sz="2000" dirty="0">
              <a:latin typeface="+mj-lt"/>
            </a:endParaRPr>
          </a:p>
          <a:p>
            <a:pPr marL="285750" indent="-285750">
              <a:buFont typeface="Arial" panose="020B0604020202020204" pitchFamily="34" charset="0"/>
              <a:buChar char="•"/>
            </a:pPr>
            <a:r>
              <a:rPr lang="lt-LT" sz="2000" dirty="0">
                <a:latin typeface="+mj-lt"/>
              </a:rPr>
              <a:t>Muitinės procedūros</a:t>
            </a:r>
          </a:p>
          <a:p>
            <a:pPr marL="285750" indent="-285750">
              <a:buFont typeface="Arial" panose="020B0604020202020204" pitchFamily="34" charset="0"/>
              <a:buChar char="•"/>
            </a:pPr>
            <a:endParaRPr lang="lt-LT" sz="1400" dirty="0">
              <a:latin typeface="+mj-lt"/>
            </a:endParaRPr>
          </a:p>
        </p:txBody>
      </p:sp>
      <p:sp>
        <p:nvSpPr>
          <p:cNvPr id="6" name="Text Placeholder 3">
            <a:extLst>
              <a:ext uri="{FF2B5EF4-FFF2-40B4-BE49-F238E27FC236}">
                <a16:creationId xmlns:a16="http://schemas.microsoft.com/office/drawing/2014/main" id="{0767457F-5BCD-F6F2-51CC-F86CD2C9535E}"/>
              </a:ext>
            </a:extLst>
          </p:cNvPr>
          <p:cNvSpPr txBox="1">
            <a:spLocks/>
          </p:cNvSpPr>
          <p:nvPr/>
        </p:nvSpPr>
        <p:spPr>
          <a:xfrm>
            <a:off x="1030102" y="7244776"/>
            <a:ext cx="15237074" cy="1359407"/>
          </a:xfrm>
          <a:prstGeom prst="roundRect">
            <a:avLst>
              <a:gd name="adj" fmla="val 27935"/>
            </a:avLst>
          </a:prstGeom>
          <a:solidFill>
            <a:srgbClr val="34DF55"/>
          </a:solidFill>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a:endParaRPr lang="lt-LT" b="1"/>
          </a:p>
        </p:txBody>
      </p:sp>
      <p:sp>
        <p:nvSpPr>
          <p:cNvPr id="10" name="TextBox 9">
            <a:extLst>
              <a:ext uri="{FF2B5EF4-FFF2-40B4-BE49-F238E27FC236}">
                <a16:creationId xmlns:a16="http://schemas.microsoft.com/office/drawing/2014/main" id="{6AFE8ADC-7BA7-95C6-C959-8CD816A3B0BB}"/>
              </a:ext>
            </a:extLst>
          </p:cNvPr>
          <p:cNvSpPr txBox="1"/>
          <p:nvPr/>
        </p:nvSpPr>
        <p:spPr>
          <a:xfrm>
            <a:off x="3061462" y="7478203"/>
            <a:ext cx="11597910" cy="892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lt-LT" sz="3200" b="1" dirty="0">
                <a:solidFill>
                  <a:srgbClr val="FFFFFF"/>
                </a:solidFill>
                <a:latin typeface="+mj-lt"/>
              </a:rPr>
              <a:t>KULTŪRINIAI IŠŠŪKIAI</a:t>
            </a:r>
          </a:p>
          <a:p>
            <a:pPr marL="457200" indent="-457200">
              <a:buFont typeface="Arial" panose="020B0604020202020204" pitchFamily="34" charset="0"/>
              <a:buChar char="•"/>
            </a:pPr>
            <a:r>
              <a:rPr lang="lt-LT" sz="2000" dirty="0">
                <a:latin typeface="+mj-lt"/>
              </a:rPr>
              <a:t>Dideli kultūriniai skirtumai (verslo vystymo, vartotojų, komunikacijos ypatumai/ kanalai)</a:t>
            </a:r>
          </a:p>
        </p:txBody>
      </p:sp>
    </p:spTree>
    <p:extLst>
      <p:ext uri="{BB962C8B-B14F-4D97-AF65-F5344CB8AC3E}">
        <p14:creationId xmlns:p14="http://schemas.microsoft.com/office/powerpoint/2010/main" val="2231009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VEIKSMŲ PLANAS​</a:t>
            </a:r>
          </a:p>
        </p:txBody>
      </p:sp>
      <p:graphicFrame>
        <p:nvGraphicFramePr>
          <p:cNvPr id="4" name="Table 3">
            <a:extLst>
              <a:ext uri="{FF2B5EF4-FFF2-40B4-BE49-F238E27FC236}">
                <a16:creationId xmlns:a16="http://schemas.microsoft.com/office/drawing/2014/main" id="{4DD53BD9-8A69-D591-3008-637E02D68457}"/>
              </a:ext>
            </a:extLst>
          </p:cNvPr>
          <p:cNvGraphicFramePr>
            <a:graphicFrameLocks noGrp="1"/>
          </p:cNvGraphicFramePr>
          <p:nvPr>
            <p:extLst>
              <p:ext uri="{D42A27DB-BD31-4B8C-83A1-F6EECF244321}">
                <p14:modId xmlns:p14="http://schemas.microsoft.com/office/powerpoint/2010/main" val="1334663481"/>
              </p:ext>
            </p:extLst>
          </p:nvPr>
        </p:nvGraphicFramePr>
        <p:xfrm>
          <a:off x="713465" y="1285859"/>
          <a:ext cx="16080015" cy="7513063"/>
        </p:xfrm>
        <a:graphic>
          <a:graphicData uri="http://schemas.openxmlformats.org/drawingml/2006/table">
            <a:tbl>
              <a:tblPr firstRow="1" bandRow="1">
                <a:tableStyleId>{72833802-FEF1-4C79-8D5D-14CF1EAF98D9}</a:tableStyleId>
              </a:tblPr>
              <a:tblGrid>
                <a:gridCol w="6691215">
                  <a:extLst>
                    <a:ext uri="{9D8B030D-6E8A-4147-A177-3AD203B41FA5}">
                      <a16:colId xmlns:a16="http://schemas.microsoft.com/office/drawing/2014/main" val="39193243"/>
                    </a:ext>
                  </a:extLst>
                </a:gridCol>
                <a:gridCol w="5004000">
                  <a:extLst>
                    <a:ext uri="{9D8B030D-6E8A-4147-A177-3AD203B41FA5}">
                      <a16:colId xmlns:a16="http://schemas.microsoft.com/office/drawing/2014/main" val="2993666308"/>
                    </a:ext>
                  </a:extLst>
                </a:gridCol>
                <a:gridCol w="4384800">
                  <a:extLst>
                    <a:ext uri="{9D8B030D-6E8A-4147-A177-3AD203B41FA5}">
                      <a16:colId xmlns:a16="http://schemas.microsoft.com/office/drawing/2014/main" val="2087484869"/>
                    </a:ext>
                  </a:extLst>
                </a:gridCol>
              </a:tblGrid>
              <a:tr h="476265">
                <a:tc>
                  <a:txBody>
                    <a:bodyPr/>
                    <a:lstStyle/>
                    <a:p>
                      <a:pPr algn="ctr"/>
                      <a:r>
                        <a:rPr lang="lt-LT" sz="1800" dirty="0"/>
                        <a:t>Veiksmas</a:t>
                      </a:r>
                    </a:p>
                  </a:txBody>
                  <a:tcPr/>
                </a:tc>
                <a:tc>
                  <a:txBody>
                    <a:bodyPr/>
                    <a:lstStyle/>
                    <a:p>
                      <a:pPr algn="ctr"/>
                      <a:r>
                        <a:rPr lang="lt-LT" sz="1800" dirty="0"/>
                        <a:t>Laikotarpis 2025-2027</a:t>
                      </a:r>
                    </a:p>
                  </a:txBody>
                  <a:tcPr/>
                </a:tc>
                <a:tc>
                  <a:txBody>
                    <a:bodyPr/>
                    <a:lstStyle/>
                    <a:p>
                      <a:pPr algn="ctr"/>
                      <a:r>
                        <a:rPr lang="lt-LT" sz="1800" dirty="0"/>
                        <a:t>Atsakinga institucija</a:t>
                      </a:r>
                    </a:p>
                  </a:txBody>
                  <a:tcPr/>
                </a:tc>
                <a:extLst>
                  <a:ext uri="{0D108BD9-81ED-4DB2-BD59-A6C34878D82A}">
                    <a16:rowId xmlns:a16="http://schemas.microsoft.com/office/drawing/2014/main" val="4061805382"/>
                  </a:ext>
                </a:extLst>
              </a:tr>
              <a:tr h="302078">
                <a:tc>
                  <a:txBody>
                    <a:bodyPr/>
                    <a:lstStyle/>
                    <a:p>
                      <a:pPr algn="l"/>
                      <a:r>
                        <a:rPr lang="lt-LT" sz="1800" b="1" dirty="0"/>
                        <a:t>TYRIMAI IR ANALIZĖ</a:t>
                      </a:r>
                    </a:p>
                  </a:txBody>
                  <a:tcPr>
                    <a:solidFill>
                      <a:schemeClr val="tx2">
                        <a:lumMod val="20000"/>
                        <a:lumOff val="80000"/>
                      </a:schemeClr>
                    </a:solidFill>
                  </a:tcPr>
                </a:tc>
                <a:tc>
                  <a:txBody>
                    <a:bodyPr/>
                    <a:lstStyle/>
                    <a:p>
                      <a:pPr algn="ctr"/>
                      <a:endParaRPr lang="lt-LT" sz="1800" dirty="0"/>
                    </a:p>
                  </a:txBody>
                  <a:tcPr>
                    <a:solidFill>
                      <a:schemeClr val="tx2">
                        <a:lumMod val="20000"/>
                        <a:lumOff val="80000"/>
                      </a:schemeClr>
                    </a:solidFill>
                  </a:tcPr>
                </a:tc>
                <a:tc>
                  <a:txBody>
                    <a:bodyPr/>
                    <a:lstStyle/>
                    <a:p>
                      <a:pPr algn="ctr"/>
                      <a:endParaRPr lang="lt-LT" sz="1800" dirty="0"/>
                    </a:p>
                  </a:txBody>
                  <a:tcPr>
                    <a:solidFill>
                      <a:schemeClr val="tx2">
                        <a:lumMod val="20000"/>
                        <a:lumOff val="80000"/>
                      </a:schemeClr>
                    </a:solidFill>
                  </a:tcPr>
                </a:tc>
                <a:extLst>
                  <a:ext uri="{0D108BD9-81ED-4DB2-BD59-A6C34878D82A}">
                    <a16:rowId xmlns:a16="http://schemas.microsoft.com/office/drawing/2014/main" val="342512873"/>
                  </a:ext>
                </a:extLst>
              </a:tr>
              <a:tr h="302078">
                <a:tc>
                  <a:txBody>
                    <a:bodyPr/>
                    <a:lstStyle/>
                    <a:p>
                      <a:pPr algn="l"/>
                      <a:r>
                        <a:rPr lang="lt-LT" sz="1800" b="1" dirty="0"/>
                        <a:t>Verslo įmonių apklausa/ fokus grupės poreikių identifikavimui ir patirčių aptarimui</a:t>
                      </a:r>
                    </a:p>
                  </a:txBody>
                  <a:tcPr/>
                </a:tc>
                <a:tc>
                  <a:txBody>
                    <a:bodyPr/>
                    <a:lstStyle/>
                    <a:p>
                      <a:pPr algn="ctr"/>
                      <a:r>
                        <a:rPr lang="lt-LT" sz="1800" dirty="0"/>
                        <a:t>2024 IV </a:t>
                      </a:r>
                      <a:r>
                        <a:rPr lang="lt-LT" sz="1800" dirty="0" err="1"/>
                        <a:t>ketv</a:t>
                      </a:r>
                      <a:r>
                        <a:rPr lang="lt-LT" sz="1800" dirty="0"/>
                        <a:t>.</a:t>
                      </a:r>
                    </a:p>
                  </a:txBody>
                  <a:tcPr/>
                </a:tc>
                <a:tc>
                  <a:txBody>
                    <a:bodyPr/>
                    <a:lstStyle/>
                    <a:p>
                      <a:pPr algn="ctr"/>
                      <a:r>
                        <a:rPr lang="lt-LT" sz="1800" dirty="0"/>
                        <a:t>Inovacijų agentūra</a:t>
                      </a:r>
                    </a:p>
                  </a:txBody>
                  <a:tcPr/>
                </a:tc>
                <a:extLst>
                  <a:ext uri="{0D108BD9-81ED-4DB2-BD59-A6C34878D82A}">
                    <a16:rowId xmlns:a16="http://schemas.microsoft.com/office/drawing/2014/main" val="2739757918"/>
                  </a:ext>
                </a:extLst>
              </a:tr>
              <a:tr h="4531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t-LT" sz="1800" b="1" dirty="0"/>
                        <a:t>INFORMACIJOS SKLAIDA</a:t>
                      </a:r>
                    </a:p>
                  </a:txBody>
                  <a:tcPr>
                    <a:solidFill>
                      <a:schemeClr val="tx2">
                        <a:lumMod val="20000"/>
                        <a:lumOff val="80000"/>
                      </a:schemeClr>
                    </a:solidFill>
                  </a:tcPr>
                </a:tc>
                <a:tc>
                  <a:txBody>
                    <a:bodyPr/>
                    <a:lstStyle/>
                    <a:p>
                      <a:pPr algn="ctr"/>
                      <a:endParaRPr lang="lt-LT" sz="1800" dirty="0"/>
                    </a:p>
                  </a:txBody>
                  <a:tcPr>
                    <a:solidFill>
                      <a:schemeClr val="tx2">
                        <a:lumMod val="20000"/>
                        <a:lumOff val="80000"/>
                      </a:schemeClr>
                    </a:solidFill>
                  </a:tcPr>
                </a:tc>
                <a:tc>
                  <a:txBody>
                    <a:bodyPr/>
                    <a:lstStyle/>
                    <a:p>
                      <a:pPr algn="ctr"/>
                      <a:endParaRPr lang="lt-LT" sz="1800" dirty="0"/>
                    </a:p>
                  </a:txBody>
                  <a:tcPr>
                    <a:solidFill>
                      <a:schemeClr val="tx2">
                        <a:lumMod val="20000"/>
                        <a:lumOff val="80000"/>
                      </a:schemeClr>
                    </a:solidFill>
                  </a:tcPr>
                </a:tc>
                <a:extLst>
                  <a:ext uri="{0D108BD9-81ED-4DB2-BD59-A6C34878D82A}">
                    <a16:rowId xmlns:a16="http://schemas.microsoft.com/office/drawing/2014/main" val="2033571164"/>
                  </a:ext>
                </a:extLst>
              </a:tr>
              <a:tr h="9062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t-LT" sz="1800" b="1" dirty="0"/>
                        <a:t>Finansavimo priemonių Vystomojo bendradarbiavimo srityje žemėlapio sukūrimas (orientacija į pagalbą prekybai tarp šalių „</a:t>
                      </a:r>
                      <a:r>
                        <a:rPr lang="lt-LT" sz="1800" b="1" dirty="0" err="1"/>
                        <a:t>Aid</a:t>
                      </a:r>
                      <a:r>
                        <a:rPr lang="lt-LT" sz="1800" b="1" dirty="0"/>
                        <a:t> </a:t>
                      </a:r>
                      <a:r>
                        <a:rPr lang="lt-LT" sz="1800" b="1" dirty="0" err="1"/>
                        <a:t>for</a:t>
                      </a:r>
                      <a:r>
                        <a:rPr lang="lt-LT" sz="1800" b="1" dirty="0"/>
                        <a:t> </a:t>
                      </a:r>
                      <a:r>
                        <a:rPr lang="lt-LT" sz="1800" b="1" dirty="0" err="1"/>
                        <a:t>Trade</a:t>
                      </a:r>
                      <a:r>
                        <a:rPr lang="lt-LT" sz="1800" b="1" dirty="0"/>
                        <a:t>“), apimant Lietuvoje ir užsienio šalyse veikiančias priemones.</a:t>
                      </a:r>
                    </a:p>
                    <a:p>
                      <a:pPr marL="0" marR="0" lvl="0" indent="0" algn="l" defTabSz="457200" rtl="0" eaLnBrk="1" fontAlgn="auto" latinLnBrk="0" hangingPunct="1">
                        <a:lnSpc>
                          <a:spcPct val="100000"/>
                        </a:lnSpc>
                        <a:spcBef>
                          <a:spcPts val="0"/>
                        </a:spcBef>
                        <a:spcAft>
                          <a:spcPts val="0"/>
                        </a:spcAft>
                        <a:buClrTx/>
                        <a:buSzTx/>
                        <a:buFontTx/>
                        <a:buNone/>
                        <a:tabLst/>
                        <a:defRPr/>
                      </a:pPr>
                      <a:r>
                        <a:rPr lang="lt-LT" sz="1800" b="1" dirty="0"/>
                        <a:t>Nuolatinis žemėlapio aktualumo užtikrinimas.</a:t>
                      </a:r>
                    </a:p>
                  </a:txBody>
                  <a:tcPr/>
                </a:tc>
                <a:tc>
                  <a:txBody>
                    <a:bodyPr/>
                    <a:lstStyle/>
                    <a:p>
                      <a:pPr algn="ctr"/>
                      <a:r>
                        <a:rPr lang="lt-LT" sz="1800" dirty="0"/>
                        <a:t>2025 I-II </a:t>
                      </a:r>
                      <a:r>
                        <a:rPr lang="lt-LT" sz="1800" dirty="0" err="1"/>
                        <a:t>ketv</a:t>
                      </a:r>
                      <a:r>
                        <a:rPr lang="lt-LT" sz="1800" dirty="0"/>
                        <a:t>.</a:t>
                      </a:r>
                    </a:p>
                    <a:p>
                      <a:pPr algn="ctr"/>
                      <a:r>
                        <a:rPr lang="lt-LT" sz="1800" dirty="0"/>
                        <a:t>2025-2027</a:t>
                      </a:r>
                    </a:p>
                  </a:txBody>
                  <a:tcPr/>
                </a:tc>
                <a:tc>
                  <a:txBody>
                    <a:bodyPr/>
                    <a:lstStyle/>
                    <a:p>
                      <a:pPr algn="ctr"/>
                      <a:r>
                        <a:rPr lang="lt-LT" sz="1800" dirty="0"/>
                        <a:t>Invega</a:t>
                      </a:r>
                    </a:p>
                    <a:p>
                      <a:pPr marL="0" marR="0" lvl="0" indent="0" algn="ctr" defTabSz="457200" rtl="0" eaLnBrk="1" fontAlgn="auto" latinLnBrk="0" hangingPunct="1">
                        <a:lnSpc>
                          <a:spcPct val="100000"/>
                        </a:lnSpc>
                        <a:spcBef>
                          <a:spcPts val="0"/>
                        </a:spcBef>
                        <a:spcAft>
                          <a:spcPts val="0"/>
                        </a:spcAft>
                        <a:buClrTx/>
                        <a:buSzTx/>
                        <a:buFontTx/>
                        <a:buNone/>
                        <a:tabLst/>
                        <a:defRPr/>
                      </a:pPr>
                      <a:r>
                        <a:rPr lang="lt-LT" sz="1800" dirty="0"/>
                        <a:t>CPVA</a:t>
                      </a:r>
                    </a:p>
                    <a:p>
                      <a:pPr marL="0" marR="0" lvl="0" indent="0" algn="ctr" defTabSz="457200" rtl="0" eaLnBrk="1" fontAlgn="auto" latinLnBrk="0" hangingPunct="1">
                        <a:lnSpc>
                          <a:spcPct val="100000"/>
                        </a:lnSpc>
                        <a:spcBef>
                          <a:spcPts val="0"/>
                        </a:spcBef>
                        <a:spcAft>
                          <a:spcPts val="0"/>
                        </a:spcAft>
                        <a:buClrTx/>
                        <a:buSzTx/>
                        <a:buFontTx/>
                        <a:buNone/>
                        <a:tabLst/>
                        <a:defRPr/>
                      </a:pPr>
                      <a:r>
                        <a:rPr lang="lt-LT" sz="1800" dirty="0"/>
                        <a:t>Inovacijų agentūra</a:t>
                      </a:r>
                    </a:p>
                  </a:txBody>
                  <a:tcPr/>
                </a:tc>
                <a:extLst>
                  <a:ext uri="{0D108BD9-81ED-4DB2-BD59-A6C34878D82A}">
                    <a16:rowId xmlns:a16="http://schemas.microsoft.com/office/drawing/2014/main" val="3605848851"/>
                  </a:ext>
                </a:extLst>
              </a:tr>
              <a:tr h="5034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t-LT" sz="1800" b="1" dirty="0"/>
                        <a:t>Rinkų pažinimas. Tikslinių rinkų potencialo pristatymai eksporto plėtrai (2-4 eksporto klubai per metus)</a:t>
                      </a:r>
                    </a:p>
                  </a:txBody>
                  <a:tcPr/>
                </a:tc>
                <a:tc>
                  <a:txBody>
                    <a:bodyPr/>
                    <a:lstStyle/>
                    <a:p>
                      <a:pPr algn="ctr"/>
                      <a:r>
                        <a:rPr lang="lt-LT" sz="1800" dirty="0"/>
                        <a:t>2025-2027</a:t>
                      </a:r>
                    </a:p>
                  </a:txBody>
                  <a:tcPr/>
                </a:tc>
                <a:tc>
                  <a:txBody>
                    <a:bodyPr/>
                    <a:lstStyle/>
                    <a:p>
                      <a:pPr algn="ctr"/>
                      <a:r>
                        <a:rPr lang="lt-LT" sz="1800" dirty="0"/>
                        <a:t>Inovacijų agentūra</a:t>
                      </a:r>
                    </a:p>
                  </a:txBody>
                  <a:tcPr/>
                </a:tc>
                <a:extLst>
                  <a:ext uri="{0D108BD9-81ED-4DB2-BD59-A6C34878D82A}">
                    <a16:rowId xmlns:a16="http://schemas.microsoft.com/office/drawing/2014/main" val="1541188319"/>
                  </a:ext>
                </a:extLst>
              </a:tr>
              <a:tr h="1107621">
                <a:tc>
                  <a:txBody>
                    <a:bodyPr/>
                    <a:lstStyle/>
                    <a:p>
                      <a:pPr algn="l"/>
                      <a:r>
                        <a:rPr lang="lt-LT" sz="1800" b="1" dirty="0"/>
                        <a:t>Aktualios informacijos užtikrinimas platformoje Eksporto Gidas apie tikslinėse Vystomojo bendradarbiavimo šalyse (iki 10 rinkų) esančias eksporto ir Vystomojo bendradarbiavimo priemonių įgyvendinimo galimybes, tame tarpe aktyvūs kvietimai teikti projektinius pasiūlymus / paraiškas projektų Vystomojo bendradarbiavimo šalyse įgyvendinimui (</a:t>
                      </a:r>
                      <a:r>
                        <a:rPr lang="lt-LT" sz="1800" b="1" dirty="0" err="1"/>
                        <a:t>DevelopmentAID</a:t>
                      </a:r>
                      <a:r>
                        <a:rPr lang="lt-LT" sz="1800" b="1" dirty="0"/>
                        <a:t>)</a:t>
                      </a:r>
                    </a:p>
                  </a:txBody>
                  <a:tcPr/>
                </a:tc>
                <a:tc>
                  <a:txBody>
                    <a:bodyPr/>
                    <a:lstStyle/>
                    <a:p>
                      <a:pPr algn="ctr"/>
                      <a:r>
                        <a:rPr lang="lt-LT" sz="1800" dirty="0"/>
                        <a:t>2025 IV </a:t>
                      </a:r>
                      <a:r>
                        <a:rPr lang="lt-LT" sz="1800" dirty="0" err="1"/>
                        <a:t>ketv</a:t>
                      </a:r>
                      <a:r>
                        <a:rPr lang="lt-LT" sz="1800" dirty="0"/>
                        <a:t>.</a:t>
                      </a:r>
                    </a:p>
                    <a:p>
                      <a:pPr algn="ctr"/>
                      <a:r>
                        <a:rPr lang="lt-LT" sz="1800" dirty="0"/>
                        <a:t>2025-2027</a:t>
                      </a:r>
                    </a:p>
                  </a:txBody>
                  <a:tcPr/>
                </a:tc>
                <a:tc>
                  <a:txBody>
                    <a:bodyPr/>
                    <a:lstStyle/>
                    <a:p>
                      <a:pPr algn="ctr"/>
                      <a:r>
                        <a:rPr lang="lt-LT" sz="1800" dirty="0"/>
                        <a:t>Inovacijų agentūra</a:t>
                      </a:r>
                    </a:p>
                    <a:p>
                      <a:pPr algn="ctr"/>
                      <a:r>
                        <a:rPr lang="lt-LT" sz="1800" dirty="0"/>
                        <a:t>Invega</a:t>
                      </a:r>
                    </a:p>
                    <a:p>
                      <a:pPr algn="ctr"/>
                      <a:r>
                        <a:rPr lang="lt-LT" sz="1800" dirty="0"/>
                        <a:t>CPVA</a:t>
                      </a:r>
                    </a:p>
                  </a:txBody>
                  <a:tcPr/>
                </a:tc>
                <a:extLst>
                  <a:ext uri="{0D108BD9-81ED-4DB2-BD59-A6C34878D82A}">
                    <a16:rowId xmlns:a16="http://schemas.microsoft.com/office/drawing/2014/main" val="3306529468"/>
                  </a:ext>
                </a:extLst>
              </a:tr>
              <a:tr h="704850">
                <a:tc>
                  <a:txBody>
                    <a:bodyPr/>
                    <a:lstStyle/>
                    <a:p>
                      <a:pPr algn="l"/>
                      <a:r>
                        <a:rPr lang="lt-LT" sz="1800" b="1" dirty="0"/>
                        <a:t>Vystomojo bendradarbiavimo temos įtraukimas į Komercijos atašė ir ekonomistų diplomatų, veikiančių tikslinėse Vystomojo bendradarbiavimo rinkose, metinius planus, siekiant efektyvesnės informacijos ir galimybių sklaidos Lietuvos verslo įmonėms</a:t>
                      </a:r>
                    </a:p>
                  </a:txBody>
                  <a:tcPr/>
                </a:tc>
                <a:tc>
                  <a:txBody>
                    <a:bodyPr/>
                    <a:lstStyle/>
                    <a:p>
                      <a:pPr algn="ctr"/>
                      <a:r>
                        <a:rPr lang="lt-LT" sz="1800" dirty="0"/>
                        <a:t>2025-2027</a:t>
                      </a:r>
                    </a:p>
                  </a:txBody>
                  <a:tcPr/>
                </a:tc>
                <a:tc>
                  <a:txBody>
                    <a:bodyPr/>
                    <a:lstStyle/>
                    <a:p>
                      <a:pPr algn="ctr"/>
                      <a:r>
                        <a:rPr lang="lt-LT" sz="1800" dirty="0"/>
                        <a:t>Ekonomikos ir Inovacijų ministerija</a:t>
                      </a:r>
                    </a:p>
                    <a:p>
                      <a:pPr algn="ctr"/>
                      <a:r>
                        <a:rPr lang="lt-LT" sz="1800" dirty="0"/>
                        <a:t>Inovacijų agentūra</a:t>
                      </a:r>
                    </a:p>
                  </a:txBody>
                  <a:tcPr/>
                </a:tc>
                <a:extLst>
                  <a:ext uri="{0D108BD9-81ED-4DB2-BD59-A6C34878D82A}">
                    <a16:rowId xmlns:a16="http://schemas.microsoft.com/office/drawing/2014/main" val="3264599290"/>
                  </a:ext>
                </a:extLst>
              </a:tr>
            </a:tbl>
          </a:graphicData>
        </a:graphic>
      </p:graphicFrame>
    </p:spTree>
    <p:extLst>
      <p:ext uri="{BB962C8B-B14F-4D97-AF65-F5344CB8AC3E}">
        <p14:creationId xmlns:p14="http://schemas.microsoft.com/office/powerpoint/2010/main" val="293628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5" y="331745"/>
            <a:ext cx="11849299"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dirty="0"/>
              <a:t>Vystomasis bendradarbiavimas. VEIKSMŲ PLANAS​</a:t>
            </a:r>
          </a:p>
        </p:txBody>
      </p:sp>
      <p:graphicFrame>
        <p:nvGraphicFramePr>
          <p:cNvPr id="4" name="Table 3">
            <a:extLst>
              <a:ext uri="{FF2B5EF4-FFF2-40B4-BE49-F238E27FC236}">
                <a16:creationId xmlns:a16="http://schemas.microsoft.com/office/drawing/2014/main" id="{4DD53BD9-8A69-D591-3008-637E02D68457}"/>
              </a:ext>
            </a:extLst>
          </p:cNvPr>
          <p:cNvGraphicFramePr>
            <a:graphicFrameLocks noGrp="1"/>
          </p:cNvGraphicFramePr>
          <p:nvPr>
            <p:extLst>
              <p:ext uri="{D42A27DB-BD31-4B8C-83A1-F6EECF244321}">
                <p14:modId xmlns:p14="http://schemas.microsoft.com/office/powerpoint/2010/main" val="3711412863"/>
              </p:ext>
            </p:extLst>
          </p:nvPr>
        </p:nvGraphicFramePr>
        <p:xfrm>
          <a:off x="713465" y="1349867"/>
          <a:ext cx="16080015" cy="8476503"/>
        </p:xfrm>
        <a:graphic>
          <a:graphicData uri="http://schemas.openxmlformats.org/drawingml/2006/table">
            <a:tbl>
              <a:tblPr firstRow="1" bandRow="1">
                <a:tableStyleId>{72833802-FEF1-4C79-8D5D-14CF1EAF98D9}</a:tableStyleId>
              </a:tblPr>
              <a:tblGrid>
                <a:gridCol w="6691215">
                  <a:extLst>
                    <a:ext uri="{9D8B030D-6E8A-4147-A177-3AD203B41FA5}">
                      <a16:colId xmlns:a16="http://schemas.microsoft.com/office/drawing/2014/main" val="39193243"/>
                    </a:ext>
                  </a:extLst>
                </a:gridCol>
                <a:gridCol w="5004000">
                  <a:extLst>
                    <a:ext uri="{9D8B030D-6E8A-4147-A177-3AD203B41FA5}">
                      <a16:colId xmlns:a16="http://schemas.microsoft.com/office/drawing/2014/main" val="2993666308"/>
                    </a:ext>
                  </a:extLst>
                </a:gridCol>
                <a:gridCol w="4384800">
                  <a:extLst>
                    <a:ext uri="{9D8B030D-6E8A-4147-A177-3AD203B41FA5}">
                      <a16:colId xmlns:a16="http://schemas.microsoft.com/office/drawing/2014/main" val="2087484869"/>
                    </a:ext>
                  </a:extLst>
                </a:gridCol>
              </a:tblGrid>
              <a:tr h="476265">
                <a:tc>
                  <a:txBody>
                    <a:bodyPr/>
                    <a:lstStyle/>
                    <a:p>
                      <a:pPr algn="ctr"/>
                      <a:r>
                        <a:rPr lang="lt-LT" sz="1800" dirty="0"/>
                        <a:t>Veiksmas</a:t>
                      </a:r>
                    </a:p>
                  </a:txBody>
                  <a:tcPr/>
                </a:tc>
                <a:tc>
                  <a:txBody>
                    <a:bodyPr/>
                    <a:lstStyle/>
                    <a:p>
                      <a:pPr algn="ctr"/>
                      <a:r>
                        <a:rPr lang="lt-LT" sz="1800" dirty="0"/>
                        <a:t>Laikotarpis 2025-2027</a:t>
                      </a:r>
                    </a:p>
                  </a:txBody>
                  <a:tcPr/>
                </a:tc>
                <a:tc>
                  <a:txBody>
                    <a:bodyPr/>
                    <a:lstStyle/>
                    <a:p>
                      <a:pPr algn="ctr"/>
                      <a:r>
                        <a:rPr lang="lt-LT" sz="1800" dirty="0"/>
                        <a:t>Atsakinga institucija</a:t>
                      </a:r>
                    </a:p>
                  </a:txBody>
                  <a:tcPr/>
                </a:tc>
                <a:extLst>
                  <a:ext uri="{0D108BD9-81ED-4DB2-BD59-A6C34878D82A}">
                    <a16:rowId xmlns:a16="http://schemas.microsoft.com/office/drawing/2014/main" val="4061805382"/>
                  </a:ext>
                </a:extLst>
              </a:tr>
              <a:tr h="352425">
                <a:tc>
                  <a:txBody>
                    <a:bodyPr/>
                    <a:lstStyle/>
                    <a:p>
                      <a:pPr algn="l"/>
                      <a:r>
                        <a:rPr lang="lt-LT" sz="1800" b="1" dirty="0"/>
                        <a:t>PARTNERYSČIŲ MEZGIMO IR VERSLO PLĖTROS PRIEMONĖS</a:t>
                      </a:r>
                    </a:p>
                  </a:txBody>
                  <a:tcPr>
                    <a:solidFill>
                      <a:schemeClr val="tx2">
                        <a:lumMod val="20000"/>
                        <a:lumOff val="80000"/>
                      </a:schemeClr>
                    </a:solidFill>
                  </a:tcPr>
                </a:tc>
                <a:tc>
                  <a:txBody>
                    <a:bodyPr/>
                    <a:lstStyle/>
                    <a:p>
                      <a:pPr algn="ctr"/>
                      <a:endParaRPr lang="lt-LT" sz="1800" dirty="0"/>
                    </a:p>
                  </a:txBody>
                  <a:tcPr>
                    <a:solidFill>
                      <a:schemeClr val="tx2">
                        <a:lumMod val="20000"/>
                        <a:lumOff val="80000"/>
                      </a:schemeClr>
                    </a:solidFill>
                  </a:tcPr>
                </a:tc>
                <a:tc>
                  <a:txBody>
                    <a:bodyPr/>
                    <a:lstStyle/>
                    <a:p>
                      <a:pPr algn="ctr"/>
                      <a:endParaRPr lang="lt-LT" sz="1800" dirty="0"/>
                    </a:p>
                  </a:txBody>
                  <a:tcPr>
                    <a:solidFill>
                      <a:schemeClr val="tx2">
                        <a:lumMod val="20000"/>
                        <a:lumOff val="80000"/>
                      </a:schemeClr>
                    </a:solidFill>
                  </a:tcPr>
                </a:tc>
                <a:extLst>
                  <a:ext uri="{0D108BD9-81ED-4DB2-BD59-A6C34878D82A}">
                    <a16:rowId xmlns:a16="http://schemas.microsoft.com/office/drawing/2014/main" val="3883085374"/>
                  </a:ext>
                </a:extLst>
              </a:tr>
              <a:tr h="503464">
                <a:tc>
                  <a:txBody>
                    <a:bodyPr/>
                    <a:lstStyle/>
                    <a:p>
                      <a:pPr algn="l"/>
                      <a:r>
                        <a:rPr lang="lt-LT" sz="1800" b="1" dirty="0"/>
                        <a:t>Tikslinių rinkų Vystomojo bendradarbiavimo srityje patvirtinimas (iki 10 rinkų) (numatytąsias rinkas prioritetu įtraukiant į eksporto skatinimo priemones)</a:t>
                      </a:r>
                    </a:p>
                  </a:txBody>
                  <a:tcPr/>
                </a:tc>
                <a:tc>
                  <a:txBody>
                    <a:bodyPr/>
                    <a:lstStyle/>
                    <a:p>
                      <a:pPr algn="ctr"/>
                      <a:r>
                        <a:rPr lang="lt-LT" sz="1800" dirty="0"/>
                        <a:t>2025</a:t>
                      </a:r>
                    </a:p>
                  </a:txBody>
                  <a:tcPr/>
                </a:tc>
                <a:tc>
                  <a:txBody>
                    <a:bodyPr/>
                    <a:lstStyle/>
                    <a:p>
                      <a:pPr algn="ctr"/>
                      <a:r>
                        <a:rPr lang="lt-LT" sz="1800" dirty="0"/>
                        <a:t>URM</a:t>
                      </a:r>
                    </a:p>
                    <a:p>
                      <a:pPr algn="ctr"/>
                      <a:r>
                        <a:rPr lang="lt-LT" sz="1800" dirty="0"/>
                        <a:t>Ekonomikos ir Inovacijų ministerija</a:t>
                      </a:r>
                    </a:p>
                  </a:txBody>
                  <a:tcPr/>
                </a:tc>
                <a:extLst>
                  <a:ext uri="{0D108BD9-81ED-4DB2-BD59-A6C34878D82A}">
                    <a16:rowId xmlns:a16="http://schemas.microsoft.com/office/drawing/2014/main" val="277060428"/>
                  </a:ext>
                </a:extLst>
              </a:tr>
              <a:tr h="704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t-LT" sz="1800" b="1" dirty="0"/>
                        <a:t>Partnerysčių kūrimas. Partnerių tinklo kūrimas tikslinėse Vystomojo bendradarbiavimo rinkose (iki 5 tikslinių rinkų). </a:t>
                      </a:r>
                      <a:r>
                        <a:rPr lang="lt-LT" sz="1800" b="1" dirty="0" err="1"/>
                        <a:t>Įsitinklinimo</a:t>
                      </a:r>
                      <a:r>
                        <a:rPr lang="lt-LT" sz="1800" b="1" dirty="0"/>
                        <a:t> vizitai tikslinėse Vystomojo bendradarbiavimo rinkose.</a:t>
                      </a:r>
                    </a:p>
                  </a:txBody>
                  <a:tcPr/>
                </a:tc>
                <a:tc>
                  <a:txBody>
                    <a:bodyPr/>
                    <a:lstStyle/>
                    <a:p>
                      <a:pPr algn="ctr"/>
                      <a:r>
                        <a:rPr lang="lt-LT" sz="1800" dirty="0"/>
                        <a:t>2025-2027</a:t>
                      </a:r>
                    </a:p>
                  </a:txBody>
                  <a:tcPr/>
                </a:tc>
                <a:tc>
                  <a:txBody>
                    <a:bodyPr/>
                    <a:lstStyle/>
                    <a:p>
                      <a:pPr algn="ctr"/>
                      <a:r>
                        <a:rPr lang="lt-LT" sz="1800" dirty="0"/>
                        <a:t>Ekonomikos ir Inovacijų ministerija</a:t>
                      </a:r>
                    </a:p>
                    <a:p>
                      <a:pPr algn="ctr"/>
                      <a:r>
                        <a:rPr lang="lt-LT" sz="1800" dirty="0"/>
                        <a:t>Inovacijų agentūra</a:t>
                      </a:r>
                    </a:p>
                  </a:txBody>
                  <a:tcPr/>
                </a:tc>
                <a:extLst>
                  <a:ext uri="{0D108BD9-81ED-4DB2-BD59-A6C34878D82A}">
                    <a16:rowId xmlns:a16="http://schemas.microsoft.com/office/drawing/2014/main" val="2455755924"/>
                  </a:ext>
                </a:extLst>
              </a:tr>
              <a:tr h="89246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t-LT" sz="1800" b="1" dirty="0"/>
                        <a:t>Narystės strateginėse organizacijose, veikiančiose Vystomojo bendradarbiavimo srityje, kurių veiklos/ finansavimo priemonės nukreiptos į tikslines Vystomojo bendradarbiavimo rinkas.</a:t>
                      </a:r>
                    </a:p>
                  </a:txBody>
                  <a:tcPr/>
                </a:tc>
                <a:tc>
                  <a:txBody>
                    <a:bodyPr/>
                    <a:lstStyle/>
                    <a:p>
                      <a:pPr algn="ctr"/>
                      <a:r>
                        <a:rPr lang="lt-LT" sz="1800" dirty="0"/>
                        <a:t>2025-2027</a:t>
                      </a:r>
                    </a:p>
                  </a:txBody>
                  <a:tcPr/>
                </a:tc>
                <a:tc>
                  <a:txBody>
                    <a:bodyPr/>
                    <a:lstStyle/>
                    <a:p>
                      <a:pPr algn="ctr"/>
                      <a:r>
                        <a:rPr lang="lt-LT" sz="1800" dirty="0"/>
                        <a:t>Ekonomikos ir Inovacijų ministerija</a:t>
                      </a:r>
                    </a:p>
                    <a:p>
                      <a:pPr algn="ctr"/>
                      <a:r>
                        <a:rPr lang="lt-LT" sz="1800" dirty="0"/>
                        <a:t>Inovacijų agentūra</a:t>
                      </a:r>
                    </a:p>
                    <a:p>
                      <a:pPr algn="ctr"/>
                      <a:r>
                        <a:rPr lang="lt-LT" sz="1800" dirty="0"/>
                        <a:t>Invega</a:t>
                      </a:r>
                    </a:p>
                    <a:p>
                      <a:pPr algn="ctr"/>
                      <a:r>
                        <a:rPr lang="lt-LT" sz="1800" dirty="0"/>
                        <a:t>CPVA</a:t>
                      </a:r>
                    </a:p>
                  </a:txBody>
                  <a:tcPr/>
                </a:tc>
                <a:extLst>
                  <a:ext uri="{0D108BD9-81ED-4DB2-BD59-A6C34878D82A}">
                    <a16:rowId xmlns:a16="http://schemas.microsoft.com/office/drawing/2014/main" val="1710196261"/>
                  </a:ext>
                </a:extLst>
              </a:tr>
              <a:tr h="506350">
                <a:tc>
                  <a:txBody>
                    <a:bodyPr/>
                    <a:lstStyle/>
                    <a:p>
                      <a:pPr algn="l"/>
                      <a:r>
                        <a:rPr lang="lt-LT" sz="1800" b="1" dirty="0"/>
                        <a:t>Verslo misijos į tikslines Vystomojo bendradarbiavimo rinkas (iki 5 tikslinių rinkų, 2-4 verslo misijos per metus)</a:t>
                      </a:r>
                    </a:p>
                  </a:txBody>
                  <a:tcPr/>
                </a:tc>
                <a:tc>
                  <a:txBody>
                    <a:bodyPr/>
                    <a:lstStyle/>
                    <a:p>
                      <a:pPr algn="ctr"/>
                      <a:r>
                        <a:rPr lang="lt-LT" sz="1800" dirty="0"/>
                        <a:t>2025-2027</a:t>
                      </a:r>
                    </a:p>
                  </a:txBody>
                  <a:tcPr/>
                </a:tc>
                <a:tc>
                  <a:txBody>
                    <a:bodyPr/>
                    <a:lstStyle/>
                    <a:p>
                      <a:pPr algn="ctr"/>
                      <a:r>
                        <a:rPr lang="lt-LT" sz="1800" dirty="0"/>
                        <a:t>Ekonomikos ir Inovacijų ministerija</a:t>
                      </a:r>
                    </a:p>
                    <a:p>
                      <a:pPr algn="ctr"/>
                      <a:r>
                        <a:rPr lang="lt-LT" sz="1800" dirty="0"/>
                        <a:t>Inovacijų agentūra</a:t>
                      </a:r>
                    </a:p>
                  </a:txBody>
                  <a:tcPr/>
                </a:tc>
                <a:extLst>
                  <a:ext uri="{0D108BD9-81ED-4DB2-BD59-A6C34878D82A}">
                    <a16:rowId xmlns:a16="http://schemas.microsoft.com/office/drawing/2014/main" val="2620561476"/>
                  </a:ext>
                </a:extLst>
              </a:tr>
              <a:tr h="685038">
                <a:tc>
                  <a:txBody>
                    <a:bodyPr/>
                    <a:lstStyle/>
                    <a:p>
                      <a:pPr algn="l"/>
                      <a:r>
                        <a:rPr lang="lt-LT" sz="1800" b="1" dirty="0"/>
                        <a:t>Diplomatinio tinklo plėtra tikslinėse Vystomojo bendradarbiavimo rinkose</a:t>
                      </a:r>
                    </a:p>
                  </a:txBody>
                  <a:tcPr/>
                </a:tc>
                <a:tc>
                  <a:txBody>
                    <a:bodyPr/>
                    <a:lstStyle/>
                    <a:p>
                      <a:pPr algn="ctr"/>
                      <a:r>
                        <a:rPr lang="lt-LT" sz="1800" dirty="0"/>
                        <a:t>2026-2027</a:t>
                      </a:r>
                    </a:p>
                  </a:txBody>
                  <a:tcPr/>
                </a:tc>
                <a:tc>
                  <a:txBody>
                    <a:bodyPr/>
                    <a:lstStyle/>
                    <a:p>
                      <a:pPr algn="ctr"/>
                      <a:r>
                        <a:rPr lang="lt-LT" sz="1800" dirty="0"/>
                        <a:t>URM</a:t>
                      </a:r>
                    </a:p>
                    <a:p>
                      <a:pPr algn="ctr"/>
                      <a:r>
                        <a:rPr lang="lt-LT" sz="1800" dirty="0"/>
                        <a:t>Ekonomikos ir Inovacijų ministerija</a:t>
                      </a:r>
                    </a:p>
                  </a:txBody>
                  <a:tcPr/>
                </a:tc>
                <a:extLst>
                  <a:ext uri="{0D108BD9-81ED-4DB2-BD59-A6C34878D82A}">
                    <a16:rowId xmlns:a16="http://schemas.microsoft.com/office/drawing/2014/main" val="1947094402"/>
                  </a:ext>
                </a:extLst>
              </a:tr>
              <a:tr h="151039">
                <a:tc>
                  <a:txBody>
                    <a:bodyPr/>
                    <a:lstStyle/>
                    <a:p>
                      <a:pPr algn="l"/>
                      <a:r>
                        <a:rPr lang="lt-LT" sz="1800" b="1" dirty="0"/>
                        <a:t>PREKYBOS RIZIKŲ MAŽINIMO PRIEMONĖS: (...)</a:t>
                      </a:r>
                    </a:p>
                  </a:txBody>
                  <a:tcPr>
                    <a:solidFill>
                      <a:schemeClr val="tx2">
                        <a:lumMod val="20000"/>
                        <a:lumOff val="80000"/>
                      </a:schemeClr>
                    </a:solidFill>
                  </a:tcPr>
                </a:tc>
                <a:tc>
                  <a:txBody>
                    <a:bodyPr/>
                    <a:lstStyle/>
                    <a:p>
                      <a:pPr algn="ctr"/>
                      <a:endParaRPr lang="lt-LT" sz="1800" dirty="0"/>
                    </a:p>
                  </a:txBody>
                  <a:tcPr>
                    <a:solidFill>
                      <a:schemeClr val="tx2">
                        <a:lumMod val="20000"/>
                        <a:lumOff val="80000"/>
                      </a:schemeClr>
                    </a:solidFill>
                  </a:tcPr>
                </a:tc>
                <a:tc>
                  <a:txBody>
                    <a:bodyPr/>
                    <a:lstStyle/>
                    <a:p>
                      <a:pPr algn="ctr"/>
                      <a:endParaRPr lang="lt-LT" sz="1800" dirty="0"/>
                    </a:p>
                  </a:txBody>
                  <a:tcPr>
                    <a:solidFill>
                      <a:schemeClr val="tx2">
                        <a:lumMod val="20000"/>
                        <a:lumOff val="80000"/>
                      </a:schemeClr>
                    </a:solidFill>
                  </a:tcPr>
                </a:tc>
                <a:extLst>
                  <a:ext uri="{0D108BD9-81ED-4DB2-BD59-A6C34878D82A}">
                    <a16:rowId xmlns:a16="http://schemas.microsoft.com/office/drawing/2014/main" val="1175525119"/>
                  </a:ext>
                </a:extLst>
              </a:tr>
              <a:tr h="182880">
                <a:tc>
                  <a:txBody>
                    <a:bodyPr/>
                    <a:lstStyle/>
                    <a:p>
                      <a:pPr algn="l"/>
                      <a:r>
                        <a:rPr lang="lt-LT" sz="1800" b="1" dirty="0"/>
                        <a:t>Eksporto kreditų draudimas</a:t>
                      </a:r>
                    </a:p>
                  </a:txBody>
                  <a:tcPr>
                    <a:noFill/>
                  </a:tcPr>
                </a:tc>
                <a:tc>
                  <a:txBody>
                    <a:bodyPr/>
                    <a:lstStyle/>
                    <a:p>
                      <a:pPr algn="ctr"/>
                      <a:r>
                        <a:rPr lang="lt-LT" sz="1800" dirty="0"/>
                        <a:t>2025-2027</a:t>
                      </a:r>
                    </a:p>
                  </a:txBody>
                  <a:tcPr>
                    <a:noFill/>
                  </a:tcPr>
                </a:tc>
                <a:tc>
                  <a:txBody>
                    <a:bodyPr/>
                    <a:lstStyle/>
                    <a:p>
                      <a:pPr algn="ctr"/>
                      <a:r>
                        <a:rPr lang="lt-LT" sz="1800" dirty="0"/>
                        <a:t>Invega</a:t>
                      </a:r>
                    </a:p>
                  </a:txBody>
                  <a:tcPr>
                    <a:noFill/>
                  </a:tcPr>
                </a:tc>
                <a:extLst>
                  <a:ext uri="{0D108BD9-81ED-4DB2-BD59-A6C34878D82A}">
                    <a16:rowId xmlns:a16="http://schemas.microsoft.com/office/drawing/2014/main" val="207886458"/>
                  </a:ext>
                </a:extLst>
              </a:tr>
              <a:tr h="182880">
                <a:tc>
                  <a:txBody>
                    <a:bodyPr/>
                    <a:lstStyle/>
                    <a:p>
                      <a:pPr algn="l"/>
                      <a:r>
                        <a:rPr lang="lt-LT" sz="1800" b="1" dirty="0"/>
                        <a:t>Investicinis fondas/ Pasidalytos rizikos paskolos</a:t>
                      </a:r>
                    </a:p>
                  </a:txBody>
                  <a:tcPr>
                    <a:noFill/>
                  </a:tcPr>
                </a:tc>
                <a:tc>
                  <a:txBody>
                    <a:bodyPr/>
                    <a:lstStyle/>
                    <a:p>
                      <a:pPr algn="ctr"/>
                      <a:r>
                        <a:rPr lang="lt-LT" sz="1800" dirty="0"/>
                        <a:t>2025-2027</a:t>
                      </a:r>
                    </a:p>
                  </a:txBody>
                  <a:tcPr>
                    <a:noFill/>
                  </a:tcPr>
                </a:tc>
                <a:tc>
                  <a:txBody>
                    <a:bodyPr/>
                    <a:lstStyle/>
                    <a:p>
                      <a:pPr algn="ctr"/>
                      <a:r>
                        <a:rPr lang="lt-LT" sz="1800" dirty="0"/>
                        <a:t>Invega</a:t>
                      </a:r>
                    </a:p>
                  </a:txBody>
                  <a:tcPr>
                    <a:noFill/>
                  </a:tcPr>
                </a:tc>
                <a:extLst>
                  <a:ext uri="{0D108BD9-81ED-4DB2-BD59-A6C34878D82A}">
                    <a16:rowId xmlns:a16="http://schemas.microsoft.com/office/drawing/2014/main" val="626483073"/>
                  </a:ext>
                </a:extLst>
              </a:tr>
              <a:tr h="182880">
                <a:tc>
                  <a:txBody>
                    <a:bodyPr/>
                    <a:lstStyle/>
                    <a:p>
                      <a:pPr algn="l"/>
                      <a:r>
                        <a:rPr lang="lt-LT" sz="1800" b="1" dirty="0"/>
                        <a:t>Subsidijos verslui - Lietuvos Vystomojo bendradarbiavimo ir humanitarinės pagalbos fondas</a:t>
                      </a:r>
                    </a:p>
                  </a:txBody>
                  <a:tcPr>
                    <a:noFill/>
                  </a:tcPr>
                </a:tc>
                <a:tc>
                  <a:txBody>
                    <a:bodyPr/>
                    <a:lstStyle/>
                    <a:p>
                      <a:pPr algn="ctr"/>
                      <a:r>
                        <a:rPr lang="lt-LT" sz="1800" dirty="0"/>
                        <a:t>2025-2027</a:t>
                      </a:r>
                    </a:p>
                  </a:txBody>
                  <a:tcPr>
                    <a:noFill/>
                  </a:tcPr>
                </a:tc>
                <a:tc>
                  <a:txBody>
                    <a:bodyPr/>
                    <a:lstStyle/>
                    <a:p>
                      <a:pPr algn="ctr"/>
                      <a:r>
                        <a:rPr lang="lt-LT" sz="1800" dirty="0"/>
                        <a:t>CPVA</a:t>
                      </a:r>
                    </a:p>
                  </a:txBody>
                  <a:tcPr>
                    <a:noFill/>
                  </a:tcPr>
                </a:tc>
                <a:extLst>
                  <a:ext uri="{0D108BD9-81ED-4DB2-BD59-A6C34878D82A}">
                    <a16:rowId xmlns:a16="http://schemas.microsoft.com/office/drawing/2014/main" val="4288816324"/>
                  </a:ext>
                </a:extLst>
              </a:tr>
              <a:tr h="182880">
                <a:tc>
                  <a:txBody>
                    <a:bodyPr/>
                    <a:lstStyle/>
                    <a:p>
                      <a:pPr algn="l"/>
                      <a:r>
                        <a:rPr lang="lt-LT" sz="1800" b="1" dirty="0"/>
                        <a:t>Klientų-partnerių patikimumo vertinimo įrankiai, patikimų partnerių duomenų bazės kūrimas</a:t>
                      </a:r>
                    </a:p>
                  </a:txBody>
                  <a:tcPr>
                    <a:noFill/>
                  </a:tcPr>
                </a:tc>
                <a:tc>
                  <a:txBody>
                    <a:bodyPr/>
                    <a:lstStyle/>
                    <a:p>
                      <a:pPr algn="ctr"/>
                      <a:r>
                        <a:rPr lang="lt-LT" sz="1800" dirty="0"/>
                        <a:t>2025-2027</a:t>
                      </a:r>
                    </a:p>
                  </a:txBody>
                  <a:tcPr>
                    <a:noFill/>
                  </a:tcPr>
                </a:tc>
                <a:tc>
                  <a:txBody>
                    <a:bodyPr/>
                    <a:lstStyle/>
                    <a:p>
                      <a:pPr algn="ctr"/>
                      <a:r>
                        <a:rPr lang="lt-LT" sz="1800" dirty="0"/>
                        <a:t>Inovacijų agentūra</a:t>
                      </a:r>
                    </a:p>
                  </a:txBody>
                  <a:tcPr>
                    <a:noFill/>
                  </a:tcPr>
                </a:tc>
                <a:extLst>
                  <a:ext uri="{0D108BD9-81ED-4DB2-BD59-A6C34878D82A}">
                    <a16:rowId xmlns:a16="http://schemas.microsoft.com/office/drawing/2014/main" val="2261947291"/>
                  </a:ext>
                </a:extLst>
              </a:tr>
              <a:tr h="302078">
                <a:tc>
                  <a:txBody>
                    <a:bodyPr/>
                    <a:lstStyle/>
                    <a:p>
                      <a:pPr algn="l"/>
                      <a:endParaRPr lang="lt-LT" sz="1800" dirty="0"/>
                    </a:p>
                  </a:txBody>
                  <a:tcPr/>
                </a:tc>
                <a:tc>
                  <a:txBody>
                    <a:bodyPr/>
                    <a:lstStyle/>
                    <a:p>
                      <a:pPr algn="ctr"/>
                      <a:endParaRPr lang="lt-LT" sz="1800" dirty="0"/>
                    </a:p>
                  </a:txBody>
                  <a:tcPr/>
                </a:tc>
                <a:tc>
                  <a:txBody>
                    <a:bodyPr/>
                    <a:lstStyle/>
                    <a:p>
                      <a:pPr algn="ctr"/>
                      <a:endParaRPr lang="lt-LT" sz="1800" dirty="0"/>
                    </a:p>
                  </a:txBody>
                  <a:tcPr/>
                </a:tc>
                <a:extLst>
                  <a:ext uri="{0D108BD9-81ED-4DB2-BD59-A6C34878D82A}">
                    <a16:rowId xmlns:a16="http://schemas.microsoft.com/office/drawing/2014/main" val="4095713777"/>
                  </a:ext>
                </a:extLst>
              </a:tr>
            </a:tbl>
          </a:graphicData>
        </a:graphic>
      </p:graphicFrame>
    </p:spTree>
    <p:extLst>
      <p:ext uri="{BB962C8B-B14F-4D97-AF65-F5344CB8AC3E}">
        <p14:creationId xmlns:p14="http://schemas.microsoft.com/office/powerpoint/2010/main" val="18383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4347125" y="2776617"/>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2" name="Text Placeholder 3">
            <a:extLst>
              <a:ext uri="{FF2B5EF4-FFF2-40B4-BE49-F238E27FC236}">
                <a16:creationId xmlns:a16="http://schemas.microsoft.com/office/drawing/2014/main" id="{1CE35F43-655C-8816-27A7-A6BAC91F9179}"/>
              </a:ext>
            </a:extLst>
          </p:cNvPr>
          <p:cNvSpPr txBox="1">
            <a:spLocks/>
          </p:cNvSpPr>
          <p:nvPr/>
        </p:nvSpPr>
        <p:spPr>
          <a:xfrm>
            <a:off x="2783583" y="2838810"/>
            <a:ext cx="11849299" cy="3206983"/>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sz="8000" dirty="0"/>
              <a:t>Pastabos, komentarai ir pasiūlymai</a:t>
            </a:r>
          </a:p>
        </p:txBody>
      </p:sp>
    </p:spTree>
    <p:extLst>
      <p:ext uri="{BB962C8B-B14F-4D97-AF65-F5344CB8AC3E}">
        <p14:creationId xmlns:p14="http://schemas.microsoft.com/office/powerpoint/2010/main" val="3404827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6" y="331745"/>
            <a:ext cx="5910876" cy="404908"/>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lt-LT" b="1"/>
              <a:t>Vystomojo bendradarbiavimo šalių žemėlapis​</a:t>
            </a:r>
          </a:p>
        </p:txBody>
      </p:sp>
      <p:pic>
        <p:nvPicPr>
          <p:cNvPr id="2" name="Picture 1" descr="A map of the world&#10;&#10;Description automatically generated">
            <a:extLst>
              <a:ext uri="{FF2B5EF4-FFF2-40B4-BE49-F238E27FC236}">
                <a16:creationId xmlns:a16="http://schemas.microsoft.com/office/drawing/2014/main" id="{7330AE38-2130-0E9F-EE0D-877E5ED8A771}"/>
              </a:ext>
            </a:extLst>
          </p:cNvPr>
          <p:cNvPicPr>
            <a:picLocks noChangeAspect="1"/>
          </p:cNvPicPr>
          <p:nvPr/>
        </p:nvPicPr>
        <p:blipFill>
          <a:blip r:embed="rId3"/>
          <a:stretch>
            <a:fillRect/>
          </a:stretch>
        </p:blipFill>
        <p:spPr>
          <a:xfrm>
            <a:off x="713301" y="1031278"/>
            <a:ext cx="15666835" cy="8808835"/>
          </a:xfrm>
          <a:prstGeom prst="rect">
            <a:avLst/>
          </a:prstGeom>
        </p:spPr>
      </p:pic>
    </p:spTree>
    <p:extLst>
      <p:ext uri="{BB962C8B-B14F-4D97-AF65-F5344CB8AC3E}">
        <p14:creationId xmlns:p14="http://schemas.microsoft.com/office/powerpoint/2010/main" val="36412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graphicFrame>
        <p:nvGraphicFramePr>
          <p:cNvPr id="4" name="Chart 3">
            <a:extLst>
              <a:ext uri="{FF2B5EF4-FFF2-40B4-BE49-F238E27FC236}">
                <a16:creationId xmlns:a16="http://schemas.microsoft.com/office/drawing/2014/main" id="{51637CB3-E959-5941-450C-A9AE2B1FAA4B}"/>
              </a:ext>
            </a:extLst>
          </p:cNvPr>
          <p:cNvGraphicFramePr>
            <a:graphicFrameLocks/>
          </p:cNvGraphicFramePr>
          <p:nvPr>
            <p:extLst>
              <p:ext uri="{D42A27DB-BD31-4B8C-83A1-F6EECF244321}">
                <p14:modId xmlns:p14="http://schemas.microsoft.com/office/powerpoint/2010/main" val="3071029854"/>
              </p:ext>
            </p:extLst>
          </p:nvPr>
        </p:nvGraphicFramePr>
        <p:xfrm>
          <a:off x="781049" y="990600"/>
          <a:ext cx="16411575" cy="8058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9954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graphicFrame>
        <p:nvGraphicFramePr>
          <p:cNvPr id="2" name="Chart 1">
            <a:extLst>
              <a:ext uri="{FF2B5EF4-FFF2-40B4-BE49-F238E27FC236}">
                <a16:creationId xmlns:a16="http://schemas.microsoft.com/office/drawing/2014/main" id="{8B3B51D4-10D2-64AB-8EFD-6F124D8F5616}"/>
              </a:ext>
            </a:extLst>
          </p:cNvPr>
          <p:cNvGraphicFramePr>
            <a:graphicFrameLocks/>
          </p:cNvGraphicFramePr>
          <p:nvPr>
            <p:extLst>
              <p:ext uri="{D42A27DB-BD31-4B8C-83A1-F6EECF244321}">
                <p14:modId xmlns:p14="http://schemas.microsoft.com/office/powerpoint/2010/main" val="3362560073"/>
              </p:ext>
            </p:extLst>
          </p:nvPr>
        </p:nvGraphicFramePr>
        <p:xfrm>
          <a:off x="923925" y="1095375"/>
          <a:ext cx="14697075" cy="723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007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graphicFrame>
        <p:nvGraphicFramePr>
          <p:cNvPr id="6" name="Chart 5">
            <a:extLst>
              <a:ext uri="{FF2B5EF4-FFF2-40B4-BE49-F238E27FC236}">
                <a16:creationId xmlns:a16="http://schemas.microsoft.com/office/drawing/2014/main" id="{06BAF9DD-12AF-BF5B-F2DA-44241E3156C2}"/>
              </a:ext>
            </a:extLst>
          </p:cNvPr>
          <p:cNvGraphicFramePr>
            <a:graphicFrameLocks/>
          </p:cNvGraphicFramePr>
          <p:nvPr>
            <p:extLst>
              <p:ext uri="{D42A27DB-BD31-4B8C-83A1-F6EECF244321}">
                <p14:modId xmlns:p14="http://schemas.microsoft.com/office/powerpoint/2010/main" val="74951855"/>
              </p:ext>
            </p:extLst>
          </p:nvPr>
        </p:nvGraphicFramePr>
        <p:xfrm>
          <a:off x="895350" y="1019175"/>
          <a:ext cx="16744950" cy="8248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1469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41CE62D0-52B4-32D1-2217-593D27C7950F}"/>
            </a:ext>
          </a:extLst>
        </p:cNvPr>
        <p:cNvGrpSpPr/>
        <p:nvPr/>
      </p:nvGrpSpPr>
      <p:grpSpPr>
        <a:xfrm>
          <a:off x="0" y="0"/>
          <a:ext cx="0" cy="0"/>
          <a:chOff x="0" y="0"/>
          <a:chExt cx="0" cy="0"/>
        </a:xfrm>
      </p:grpSpPr>
      <p:grpSp>
        <p:nvGrpSpPr>
          <p:cNvPr id="460" name="Google Shape;460;p2">
            <a:extLst>
              <a:ext uri="{FF2B5EF4-FFF2-40B4-BE49-F238E27FC236}">
                <a16:creationId xmlns:a16="http://schemas.microsoft.com/office/drawing/2014/main" id="{E5BE9E3E-7987-422F-ED45-4BED81818CCB}"/>
              </a:ext>
            </a:extLst>
          </p:cNvPr>
          <p:cNvGrpSpPr/>
          <p:nvPr/>
        </p:nvGrpSpPr>
        <p:grpSpPr>
          <a:xfrm>
            <a:off x="17721261" y="331786"/>
            <a:ext cx="285757" cy="285758"/>
            <a:chOff x="-1" y="-1"/>
            <a:chExt cx="285755" cy="285757"/>
          </a:xfrm>
        </p:grpSpPr>
        <p:sp>
          <p:nvSpPr>
            <p:cNvPr id="461" name="Google Shape;461;p2">
              <a:extLst>
                <a:ext uri="{FF2B5EF4-FFF2-40B4-BE49-F238E27FC236}">
                  <a16:creationId xmlns:a16="http://schemas.microsoft.com/office/drawing/2014/main" id="{D21501D9-B070-64F8-972E-DD81EC3DEDEA}"/>
                </a:ext>
              </a:extLst>
            </p:cNvPr>
            <p:cNvSpPr/>
            <p:nvPr/>
          </p:nvSpPr>
          <p:spPr>
            <a:xfrm>
              <a:off x="-1" y="-1"/>
              <a:ext cx="285755" cy="285757"/>
            </a:xfrm>
            <a:custGeom>
              <a:avLst/>
              <a:gdLst/>
              <a:ahLst/>
              <a:cxnLst/>
              <a:rect l="l" t="t" r="r" b="b"/>
              <a:pathLst>
                <a:path w="21600" h="21600" extrusionOk="0">
                  <a:moveTo>
                    <a:pt x="10800" y="0"/>
                  </a:moveTo>
                  <a:cubicBezTo>
                    <a:pt x="5760" y="0"/>
                    <a:pt x="1512" y="3445"/>
                    <a:pt x="360" y="8109"/>
                  </a:cubicBezTo>
                  <a:cubicBezTo>
                    <a:pt x="144" y="8898"/>
                    <a:pt x="0" y="9688"/>
                    <a:pt x="0" y="10549"/>
                  </a:cubicBezTo>
                  <a:cubicBezTo>
                    <a:pt x="0" y="10621"/>
                    <a:pt x="0" y="10621"/>
                    <a:pt x="0" y="10692"/>
                  </a:cubicBezTo>
                  <a:cubicBezTo>
                    <a:pt x="0" y="10764"/>
                    <a:pt x="0" y="10764"/>
                    <a:pt x="0" y="10836"/>
                  </a:cubicBezTo>
                  <a:cubicBezTo>
                    <a:pt x="0" y="16792"/>
                    <a:pt x="4824" y="21600"/>
                    <a:pt x="10800" y="21600"/>
                  </a:cubicBezTo>
                  <a:cubicBezTo>
                    <a:pt x="16776" y="21600"/>
                    <a:pt x="21600" y="16792"/>
                    <a:pt x="21600" y="10836"/>
                  </a:cubicBezTo>
                  <a:cubicBezTo>
                    <a:pt x="21600" y="4880"/>
                    <a:pt x="16776" y="0"/>
                    <a:pt x="10800" y="0"/>
                  </a:cubicBezTo>
                  <a:close/>
                </a:path>
              </a:pathLst>
            </a:custGeom>
            <a:solidFill>
              <a:srgbClr val="36DF5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2" name="Google Shape;462;p2">
              <a:extLst>
                <a:ext uri="{FF2B5EF4-FFF2-40B4-BE49-F238E27FC236}">
                  <a16:creationId xmlns:a16="http://schemas.microsoft.com/office/drawing/2014/main" id="{F1095881-A601-5DC4-B1DB-BDF57C80A236}"/>
                </a:ext>
              </a:extLst>
            </p:cNvPr>
            <p:cNvSpPr/>
            <p:nvPr/>
          </p:nvSpPr>
          <p:spPr>
            <a:xfrm>
              <a:off x="129539" y="62656"/>
              <a:ext cx="26674" cy="159493"/>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sp>
          <p:nvSpPr>
            <p:cNvPr id="463" name="Google Shape;463;p2">
              <a:extLst>
                <a:ext uri="{FF2B5EF4-FFF2-40B4-BE49-F238E27FC236}">
                  <a16:creationId xmlns:a16="http://schemas.microsoft.com/office/drawing/2014/main" id="{C14AE28A-6001-DCBE-2199-10AF1D4B3A30}"/>
                </a:ext>
              </a:extLst>
            </p:cNvPr>
            <p:cNvSpPr/>
            <p:nvPr/>
          </p:nvSpPr>
          <p:spPr>
            <a:xfrm>
              <a:off x="62864" y="129109"/>
              <a:ext cx="160025" cy="26585"/>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800" b="0" i="0" u="none" strike="noStrike" cap="none">
                <a:solidFill>
                  <a:schemeClr val="accent1"/>
                </a:solidFill>
                <a:latin typeface="Helvetica Neue"/>
                <a:ea typeface="Helvetica Neue"/>
                <a:cs typeface="Helvetica Neue"/>
                <a:sym typeface="Helvetica Neue"/>
              </a:endParaRPr>
            </a:p>
          </p:txBody>
        </p:sp>
      </p:grpSp>
      <p:sp>
        <p:nvSpPr>
          <p:cNvPr id="3" name="Text Placeholder 3">
            <a:extLst>
              <a:ext uri="{FF2B5EF4-FFF2-40B4-BE49-F238E27FC236}">
                <a16:creationId xmlns:a16="http://schemas.microsoft.com/office/drawing/2014/main" id="{2E6A26A3-96DC-15EF-DC2C-33E8047E800F}"/>
              </a:ext>
            </a:extLst>
          </p:cNvPr>
          <p:cNvSpPr txBox="1">
            <a:spLocks/>
          </p:cNvSpPr>
          <p:nvPr/>
        </p:nvSpPr>
        <p:spPr>
          <a:xfrm>
            <a:off x="713466" y="450893"/>
            <a:ext cx="8430534" cy="285759"/>
          </a:xfrm>
          <a:prstGeom prst="roundRect">
            <a:avLst>
              <a:gd name="adj" fmla="val 27935"/>
            </a:avLst>
          </a:prstGeom>
          <a:ln>
            <a:solidFill>
              <a:srgbClr val="34DF55"/>
            </a:solidFill>
          </a:ln>
        </p:spPr>
        <p:txBody>
          <a:bodyPr lIns="91440" tIns="45720" rIns="91440" bIns="45720" anchor="t"/>
          <a:lstStyle>
            <a:lvl1pPr marL="0" marR="0" indent="0" algn="l" defTabSz="1371600" rtl="0" latinLnBrk="0">
              <a:lnSpc>
                <a:spcPct val="90000"/>
              </a:lnSpc>
              <a:spcBef>
                <a:spcPts val="1500"/>
              </a:spcBef>
              <a:spcAft>
                <a:spcPts val="0"/>
              </a:spcAft>
              <a:buClrTx/>
              <a:buSzTx/>
              <a:buFontTx/>
              <a:buNone/>
              <a:tabLst/>
              <a:defRPr sz="2000" b="0" i="0" u="none" strike="noStrike" cap="none" spc="0" baseline="0">
                <a:solidFill>
                  <a:schemeClr val="accent1"/>
                </a:solidFill>
                <a:uFillTx/>
                <a:latin typeface="Inter" panose="020B0502030000000004" pitchFamily="34" charset="0"/>
                <a:ea typeface="Inter" panose="020B0502030000000004" pitchFamily="34" charset="0"/>
                <a:cs typeface="+mj-cs"/>
                <a:sym typeface="Inter Regular"/>
              </a:defRPr>
            </a:lvl1pPr>
            <a:lvl2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2pPr>
            <a:lvl3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3pPr>
            <a:lvl4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4pPr>
            <a:lvl5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5pPr>
            <a:lvl6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6pPr>
            <a:lvl7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7pPr>
            <a:lvl8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8pPr>
            <a:lvl9pPr marL="0" marR="0" indent="0" algn="l" defTabSz="1371600" rtl="0" latinLnBrk="0">
              <a:lnSpc>
                <a:spcPct val="90000"/>
              </a:lnSpc>
              <a:spcBef>
                <a:spcPts val="1500"/>
              </a:spcBef>
              <a:spcAft>
                <a:spcPts val="0"/>
              </a:spcAft>
              <a:buClrTx/>
              <a:buSzTx/>
              <a:buFontTx/>
              <a:buNone/>
              <a:tabLst/>
              <a:defRPr sz="2100" b="0" i="0" u="none" strike="noStrike" cap="none" spc="0" baseline="0">
                <a:solidFill>
                  <a:schemeClr val="accent1"/>
                </a:solidFill>
                <a:uFillTx/>
                <a:latin typeface="+mj-lt"/>
                <a:ea typeface="+mj-ea"/>
                <a:cs typeface="+mj-cs"/>
                <a:sym typeface="Inter Regular"/>
              </a:defRPr>
            </a:lvl9pPr>
          </a:lstStyle>
          <a:p>
            <a:pPr algn="ctr" hangingPunct="1"/>
            <a:r>
              <a:rPr lang="en-US" b="1" dirty="0" err="1"/>
              <a:t>Investicij</a:t>
            </a:r>
            <a:r>
              <a:rPr lang="lt-LT" b="1" dirty="0"/>
              <a:t>ų Vystomojo bendradarbiavimo srityje statistika. OECD​</a:t>
            </a:r>
          </a:p>
        </p:txBody>
      </p:sp>
      <p:graphicFrame>
        <p:nvGraphicFramePr>
          <p:cNvPr id="2" name="Chart 1">
            <a:extLst>
              <a:ext uri="{FF2B5EF4-FFF2-40B4-BE49-F238E27FC236}">
                <a16:creationId xmlns:a16="http://schemas.microsoft.com/office/drawing/2014/main" id="{E7FA02CB-84AF-B6BF-0656-7130F33AAAF5}"/>
              </a:ext>
            </a:extLst>
          </p:cNvPr>
          <p:cNvGraphicFramePr>
            <a:graphicFrameLocks/>
          </p:cNvGraphicFramePr>
          <p:nvPr>
            <p:extLst>
              <p:ext uri="{D42A27DB-BD31-4B8C-83A1-F6EECF244321}">
                <p14:modId xmlns:p14="http://schemas.microsoft.com/office/powerpoint/2010/main" val="1968917345"/>
              </p:ext>
            </p:extLst>
          </p:nvPr>
        </p:nvGraphicFramePr>
        <p:xfrm>
          <a:off x="800100" y="1266825"/>
          <a:ext cx="16630650" cy="8039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197154"/>
      </p:ext>
    </p:extLst>
  </p:cSld>
  <p:clrMapOvr>
    <a:masterClrMapping/>
  </p:clrMapOvr>
</p:sld>
</file>

<file path=ppt/theme/theme1.xml><?xml version="1.0" encoding="utf-8"?>
<a:theme xmlns:a="http://schemas.openxmlformats.org/drawingml/2006/main" name="Office Theme">
  <a:themeElements>
    <a:clrScheme name="Office Theme">
      <a:dk1>
        <a:srgbClr val="003C3A"/>
      </a:dk1>
      <a:lt1>
        <a:srgbClr val="3C3C3C"/>
      </a:lt1>
      <a:dk2>
        <a:srgbClr val="A7A7A7"/>
      </a:dk2>
      <a:lt2>
        <a:srgbClr val="535353"/>
      </a:lt2>
      <a:accent1>
        <a:srgbClr val="003C3A"/>
      </a:accent1>
      <a:accent2>
        <a:srgbClr val="35DF56"/>
      </a:accent2>
      <a:accent3>
        <a:srgbClr val="3177DA"/>
      </a:accent3>
      <a:accent4>
        <a:srgbClr val="FA4242"/>
      </a:accent4>
      <a:accent5>
        <a:srgbClr val="F2E403"/>
      </a:accent5>
      <a:accent6>
        <a:srgbClr val="0C418E"/>
      </a:accent6>
      <a:hlink>
        <a:srgbClr val="0000FF"/>
      </a:hlink>
      <a:folHlink>
        <a:srgbClr val="FF00FF"/>
      </a:folHlink>
    </a:clrScheme>
    <a:fontScheme name="Office Theme">
      <a:majorFont>
        <a:latin typeface="Inter Regular"/>
        <a:ea typeface="Inter Regular"/>
        <a:cs typeface="Inter Regular"/>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3C3A"/>
      </a:dk1>
      <a:lt1>
        <a:srgbClr val="3C3C3C"/>
      </a:lt1>
      <a:dk2>
        <a:srgbClr val="A7A7A7"/>
      </a:dk2>
      <a:lt2>
        <a:srgbClr val="535353"/>
      </a:lt2>
      <a:accent1>
        <a:srgbClr val="003C3A"/>
      </a:accent1>
      <a:accent2>
        <a:srgbClr val="35DF56"/>
      </a:accent2>
      <a:accent3>
        <a:srgbClr val="3177DA"/>
      </a:accent3>
      <a:accent4>
        <a:srgbClr val="FA4242"/>
      </a:accent4>
      <a:accent5>
        <a:srgbClr val="F2E403"/>
      </a:accent5>
      <a:accent6>
        <a:srgbClr val="0C418E"/>
      </a:accent6>
      <a:hlink>
        <a:srgbClr val="0000FF"/>
      </a:hlink>
      <a:folHlink>
        <a:srgbClr val="FF00FF"/>
      </a:folHlink>
    </a:clrScheme>
    <a:fontScheme name="Office Theme">
      <a:majorFont>
        <a:latin typeface="Inter Regular"/>
        <a:ea typeface="Inter Regular"/>
        <a:cs typeface="Inter Regular"/>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fa2b46d-e0e5-4105-8197-5a0c810b9da7">
      <Terms xmlns="http://schemas.microsoft.com/office/infopath/2007/PartnerControls"/>
    </lcf76f155ced4ddcb4097134ff3c332f>
    <TaxCatchAll xmlns="7ed14601-a767-49df-87ac-319a5ad53ef2" xsi:nil="true"/>
    <SharedWithUsers xmlns="7ed14601-a767-49df-87ac-319a5ad53ef2">
      <UserInfo>
        <DisplayName>Patricija Reut</DisplayName>
        <AccountId>248</AccountId>
        <AccountType/>
      </UserInfo>
      <UserInfo>
        <DisplayName>Laura Ladygaitė-Morkevičienė</DisplayName>
        <AccountId>569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as" ma:contentTypeID="0x010100D9A7F16E3557754597ADF6E4F37FD247" ma:contentTypeVersion="17" ma:contentTypeDescription="Kurkite naują dokumentą." ma:contentTypeScope="" ma:versionID="d8a2bf34473274eec90b4b098eca0d39">
  <xsd:schema xmlns:xsd="http://www.w3.org/2001/XMLSchema" xmlns:xs="http://www.w3.org/2001/XMLSchema" xmlns:p="http://schemas.microsoft.com/office/2006/metadata/properties" xmlns:ns2="7ed14601-a767-49df-87ac-319a5ad53ef2" xmlns:ns3="8fa2b46d-e0e5-4105-8197-5a0c810b9da7" targetNamespace="http://schemas.microsoft.com/office/2006/metadata/properties" ma:root="true" ma:fieldsID="4dc8b5a5585890b1800c718b8e0c5ef7" ns2:_="" ns3:_="">
    <xsd:import namespace="7ed14601-a767-49df-87ac-319a5ad53ef2"/>
    <xsd:import namespace="8fa2b46d-e0e5-4105-8197-5a0c810b9da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14601-a767-49df-87ac-319a5ad53ef2" elementFormDefault="qualified">
    <xsd:import namespace="http://schemas.microsoft.com/office/2006/documentManagement/types"/>
    <xsd:import namespace="http://schemas.microsoft.com/office/infopath/2007/PartnerControls"/>
    <xsd:element name="SharedWithUsers" ma:index="8"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Bendrinta su išsamia informacija" ma:internalName="SharedWithDetails" ma:readOnly="true">
      <xsd:simpleType>
        <xsd:restriction base="dms:Note">
          <xsd:maxLength value="255"/>
        </xsd:restriction>
      </xsd:simpleType>
    </xsd:element>
    <xsd:element name="TaxCatchAll" ma:index="16" nillable="true" ma:displayName="Taxonomy Catch All Column" ma:hidden="true" ma:list="{9666b76a-3893-4858-8f3c-9e75cdab9200}" ma:internalName="TaxCatchAll" ma:showField="CatchAllData" ma:web="7ed14601-a767-49df-87ac-319a5ad53ef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fa2b46d-e0e5-4105-8197-5a0c810b9da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Vaizdų žymės" ma:readOnly="false" ma:fieldId="{5cf76f15-5ced-4ddc-b409-7134ff3c332f}" ma:taxonomyMulti="true" ma:sspId="5dc8aeb3-b9ff-4cb8-9445-a69d8f256b9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633E11-5D3F-4987-94F1-1DDFF9E42756}">
  <ds:schemaRefs>
    <ds:schemaRef ds:uri="http://schemas.microsoft.com/sharepoint/v3/contenttype/forms"/>
  </ds:schemaRefs>
</ds:datastoreItem>
</file>

<file path=customXml/itemProps2.xml><?xml version="1.0" encoding="utf-8"?>
<ds:datastoreItem xmlns:ds="http://schemas.openxmlformats.org/officeDocument/2006/customXml" ds:itemID="{0E2D2D59-DB4C-4CAB-916B-1A06B3A7229B}">
  <ds:schemaRefs>
    <ds:schemaRef ds:uri="001657cf-889d-4751-828a-ef99ea21aa5b"/>
    <ds:schemaRef ds:uri="4b5b3047-785b-4961-a4b7-e3c6c3ed5a07"/>
    <ds:schemaRef ds:uri="56f5bb2b-243a-4bed-b432-f10a6fc7b892"/>
    <ds:schemaRef ds:uri="7ed14601-a767-49df-87ac-319a5ad53ef2"/>
    <ds:schemaRef ds:uri="8fa2b46d-e0e5-4105-8197-5a0c810b9da7"/>
    <ds:schemaRef ds:uri="fc32bb2e-a35d-4c15-acce-6ce15db890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C10C883-A361-4DE4-8D84-64B7061D9600}">
  <ds:schemaRefs>
    <ds:schemaRef ds:uri="7ed14601-a767-49df-87ac-319a5ad53ef2"/>
    <ds:schemaRef ds:uri="8fa2b46d-e0e5-4105-8197-5a0c810b9d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7139</TotalTime>
  <Words>6809</Words>
  <Application>Microsoft Office PowerPoint</Application>
  <PresentationFormat>Custom</PresentationFormat>
  <Paragraphs>1102</Paragraphs>
  <Slides>42</Slides>
  <Notes>41</Notes>
  <HiddenSlides>3</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Aptos</vt:lpstr>
      <vt:lpstr>Aptos Narrow</vt:lpstr>
      <vt:lpstr>Arial</vt:lpstr>
      <vt:lpstr>Calibri</vt:lpstr>
      <vt:lpstr>Helvetica</vt:lpstr>
      <vt:lpstr>Helvetica Neue</vt:lpstr>
      <vt:lpstr>Inter</vt:lpstr>
      <vt:lpstr>Inter Bold</vt:lpstr>
      <vt:lpstr>Inter Regular</vt:lpstr>
      <vt:lpstr>Roboto Slab</vt:lpstr>
      <vt:lpstr>SchnyderS demi</vt:lpstr>
      <vt:lpstr>Segoe UI</vt:lpstr>
      <vt:lpstr>Symbol</vt:lpstr>
      <vt:lpstr>Verdana</vt:lpstr>
      <vt:lpstr>Office Theme</vt:lpstr>
      <vt:lpstr>Eksporto rinkų Vystomojo bendradarbiavimo šalyse, teikiant prioritetą aukštos pridėtinės vertės sektorių eksportui, koncepcija Emerging Markets: Opportunities For International Expansion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Lietuva Esama situacija ir galimybės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Vokietija. Suomija. Estija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Prezentacijos pavadinimas 60 pt</dc:title>
  <dc:creator>Jūratė Jazbutytė</dc:creator>
  <cp:lastModifiedBy>Simona Buziliauskienė</cp:lastModifiedBy>
  <cp:revision>621</cp:revision>
  <cp:lastPrinted>2021-04-06T11:38:02Z</cp:lastPrinted>
  <dcterms:modified xsi:type="dcterms:W3CDTF">2025-08-21T06:57:23Z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0x010100D9A7F16E3557754597ADF6E4F37FD247</vt:lpwstr>
  </property>
  <property fmtid="{D5CDD505-2E9C-101B-9397-08002B2CF9AE}" pid="3" name="MediaServiceImageTags">
    <vt:lpwstr/>
  </property>
</Properties>
</file>