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2" r:id="rId4"/>
    <p:sldId id="258" r:id="rId5"/>
    <p:sldId id="283" r:id="rId6"/>
    <p:sldId id="284" r:id="rId7"/>
    <p:sldId id="285" r:id="rId8"/>
    <p:sldId id="286" r:id="rId9"/>
    <p:sldId id="265" r:id="rId10"/>
    <p:sldId id="275" r:id="rId11"/>
  </p:sldIdLst>
  <p:sldSz cx="18288000" cy="10287000"/>
  <p:notesSz cx="6858000" cy="9926638"/>
  <p:embeddedFontLst>
    <p:embeddedFont>
      <p:font typeface="Poppins Bold" panose="020B0604020202020204" charset="-70"/>
      <p:regular r:id="rId13"/>
    </p:embeddedFont>
    <p:embeddedFont>
      <p:font typeface="Poppins Light" panose="00000400000000000000" pitchFamily="2" charset="-70"/>
      <p:regular r:id="rId14"/>
      <p:italic r:id="rId15"/>
    </p:embeddedFont>
    <p:embeddedFont>
      <p:font typeface="Poppins Light Bold" panose="020B0604020202020204" charset="-7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647"/>
    <a:srgbClr val="007635"/>
    <a:srgbClr val="13A54E"/>
    <a:srgbClr val="005426"/>
    <a:srgbClr val="00D25F"/>
    <a:srgbClr val="A7FFCF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85A72-4470-4E84-ACA4-9F1C51A4942B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D31CBE-D5F7-4AB6-95FB-41AC7800A130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lt-LT" sz="1600" dirty="0">
              <a:solidFill>
                <a:schemeClr val="bg1"/>
              </a:solidFill>
              <a:latin typeface="Poppins Light Bold"/>
              <a:cs typeface="Poppins Light Bold"/>
            </a:rPr>
            <a:t>Nacionalinė VB komisija</a:t>
          </a:r>
          <a:endParaRPr lang="en-US" sz="16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16FD4282-71D3-4C98-B33B-F2EF9FC385F7}" type="parTrans" cxnId="{5709B967-6D28-46BC-9D5B-936C1EB83676}">
      <dgm:prSet/>
      <dgm:spPr/>
      <dgm:t>
        <a:bodyPr/>
        <a:lstStyle/>
        <a:p>
          <a:endParaRPr lang="en-US"/>
        </a:p>
      </dgm:t>
    </dgm:pt>
    <dgm:pt modelId="{3E15C52F-85B4-4262-BF71-CDB7090B3A26}" type="sibTrans" cxnId="{5709B967-6D28-46BC-9D5B-936C1EB83676}">
      <dgm:prSet/>
      <dgm:spPr/>
      <dgm:t>
        <a:bodyPr/>
        <a:lstStyle/>
        <a:p>
          <a:endParaRPr lang="en-US"/>
        </a:p>
      </dgm:t>
    </dgm:pt>
    <dgm:pt modelId="{3A076C35-AE78-43E9-976B-55FF4D0C6D38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1600" dirty="0">
              <a:solidFill>
                <a:schemeClr val="bg1"/>
              </a:solidFill>
              <a:latin typeface="Poppins Light Bold"/>
              <a:cs typeface="Poppins Light Bold"/>
            </a:rPr>
            <a:t>Parlamento dėmuo</a:t>
          </a:r>
          <a:endParaRPr lang="en-US" sz="16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82872B75-18D6-467D-8A83-018EF1B76CC8}" type="parTrans" cxnId="{7B87E62C-7D5C-4B60-B231-D3B93238CE83}">
      <dgm:prSet/>
      <dgm:spPr/>
      <dgm:t>
        <a:bodyPr/>
        <a:lstStyle/>
        <a:p>
          <a:endParaRPr lang="en-US"/>
        </a:p>
      </dgm:t>
    </dgm:pt>
    <dgm:pt modelId="{709EAB5D-F2CA-4E1A-9A45-C00958BA2104}" type="sibTrans" cxnId="{7B87E62C-7D5C-4B60-B231-D3B93238CE83}">
      <dgm:prSet/>
      <dgm:spPr/>
      <dgm:t>
        <a:bodyPr/>
        <a:lstStyle/>
        <a:p>
          <a:endParaRPr lang="en-US"/>
        </a:p>
      </dgm:t>
    </dgm:pt>
    <dgm:pt modelId="{8CB8F2B6-8429-4CAA-967C-CDE0080CD4A5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1600" dirty="0">
              <a:solidFill>
                <a:schemeClr val="bg1"/>
              </a:solidFill>
              <a:latin typeface="Poppins Light Bold"/>
              <a:cs typeface="Poppins Light Bold"/>
            </a:rPr>
            <a:t>Institucijų mandatai</a:t>
          </a:r>
          <a:endParaRPr lang="en-US" sz="16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4FAE04E6-522F-4E11-833B-5314F6CE4152}" type="parTrans" cxnId="{30BDCB31-40A5-4892-A8F2-87E55DA8CF9B}">
      <dgm:prSet/>
      <dgm:spPr/>
      <dgm:t>
        <a:bodyPr/>
        <a:lstStyle/>
        <a:p>
          <a:endParaRPr lang="en-US"/>
        </a:p>
      </dgm:t>
    </dgm:pt>
    <dgm:pt modelId="{61EC0BA2-6A73-4356-B9A8-E4F55F9D578C}" type="sibTrans" cxnId="{30BDCB31-40A5-4892-A8F2-87E55DA8CF9B}">
      <dgm:prSet/>
      <dgm:spPr/>
      <dgm:t>
        <a:bodyPr/>
        <a:lstStyle/>
        <a:p>
          <a:endParaRPr lang="en-US"/>
        </a:p>
      </dgm:t>
    </dgm:pt>
    <dgm:pt modelId="{B1058AF0-9BB2-41C9-88CD-2AD9575308D7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1600" dirty="0">
              <a:solidFill>
                <a:schemeClr val="bg1"/>
              </a:solidFill>
              <a:latin typeface="Poppins Light Bold"/>
              <a:cs typeface="Poppins Light Bold"/>
            </a:rPr>
            <a:t>Strateginės gairės</a:t>
          </a:r>
          <a:endParaRPr lang="en-US" sz="16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E472DB9B-55BA-4929-8AF9-5FFB23AA1593}" type="parTrans" cxnId="{71E9D570-10AF-4A51-8B3F-680CA13CD23D}">
      <dgm:prSet/>
      <dgm:spPr/>
      <dgm:t>
        <a:bodyPr/>
        <a:lstStyle/>
        <a:p>
          <a:endParaRPr lang="en-US"/>
        </a:p>
      </dgm:t>
    </dgm:pt>
    <dgm:pt modelId="{47820802-F174-4A33-8C99-1B5DB784C782}" type="sibTrans" cxnId="{71E9D570-10AF-4A51-8B3F-680CA13CD23D}">
      <dgm:prSet/>
      <dgm:spPr/>
      <dgm:t>
        <a:bodyPr/>
        <a:lstStyle/>
        <a:p>
          <a:endParaRPr lang="en-US"/>
        </a:p>
      </dgm:t>
    </dgm:pt>
    <dgm:pt modelId="{41CEE168-7438-4785-AAFB-D071E930D942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1600" dirty="0">
              <a:solidFill>
                <a:schemeClr val="bg1"/>
              </a:solidFill>
              <a:latin typeface="Poppins Light Bold"/>
              <a:cs typeface="Poppins Light Bold"/>
            </a:rPr>
            <a:t>Gebėjimų stiprinimas</a:t>
          </a:r>
          <a:endParaRPr lang="en-US" sz="16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C25F99D1-0682-43EF-BC3D-923BB6080A6F}" type="parTrans" cxnId="{881B7276-CFE3-4B13-A89F-7449254FF7AE}">
      <dgm:prSet/>
      <dgm:spPr/>
      <dgm:t>
        <a:bodyPr/>
        <a:lstStyle/>
        <a:p>
          <a:endParaRPr lang="en-US"/>
        </a:p>
      </dgm:t>
    </dgm:pt>
    <dgm:pt modelId="{3CEA9CD9-8508-4465-9BA3-E90998EA0E3A}" type="sibTrans" cxnId="{881B7276-CFE3-4B13-A89F-7449254FF7AE}">
      <dgm:prSet/>
      <dgm:spPr/>
      <dgm:t>
        <a:bodyPr/>
        <a:lstStyle/>
        <a:p>
          <a:endParaRPr lang="en-US"/>
        </a:p>
      </dgm:t>
    </dgm:pt>
    <dgm:pt modelId="{36AA993F-7185-4941-BFA7-BDAAC09B1BDF}" type="pres">
      <dgm:prSet presAssocID="{A8985A72-4470-4E84-ACA4-9F1C51A4942B}" presName="Name0" presStyleCnt="0">
        <dgm:presLayoutVars>
          <dgm:dir/>
          <dgm:resizeHandles val="exact"/>
        </dgm:presLayoutVars>
      </dgm:prSet>
      <dgm:spPr/>
    </dgm:pt>
    <dgm:pt modelId="{26348D94-1F26-4A5F-A91F-E6C0300C4EF2}" type="pres">
      <dgm:prSet presAssocID="{A9D31CBE-D5F7-4AB6-95FB-41AC7800A130}" presName="Name5" presStyleLbl="vennNode1" presStyleIdx="0" presStyleCnt="5">
        <dgm:presLayoutVars>
          <dgm:bulletEnabled val="1"/>
        </dgm:presLayoutVars>
      </dgm:prSet>
      <dgm:spPr/>
    </dgm:pt>
    <dgm:pt modelId="{4AE9A184-790A-494B-9E8E-E7CDFE03524A}" type="pres">
      <dgm:prSet presAssocID="{3E15C52F-85B4-4262-BF71-CDB7090B3A26}" presName="space" presStyleCnt="0"/>
      <dgm:spPr/>
    </dgm:pt>
    <dgm:pt modelId="{714BBD06-D3A6-4B52-ADC7-B3C942E5263C}" type="pres">
      <dgm:prSet presAssocID="{3A076C35-AE78-43E9-976B-55FF4D0C6D38}" presName="Name5" presStyleLbl="vennNode1" presStyleIdx="1" presStyleCnt="5">
        <dgm:presLayoutVars>
          <dgm:bulletEnabled val="1"/>
        </dgm:presLayoutVars>
      </dgm:prSet>
      <dgm:spPr/>
    </dgm:pt>
    <dgm:pt modelId="{FD03CB82-7914-499C-A62F-D97D7547CD0C}" type="pres">
      <dgm:prSet presAssocID="{709EAB5D-F2CA-4E1A-9A45-C00958BA2104}" presName="space" presStyleCnt="0"/>
      <dgm:spPr/>
    </dgm:pt>
    <dgm:pt modelId="{93C55144-E9E1-4A2A-BD6E-8A1C5F2AD123}" type="pres">
      <dgm:prSet presAssocID="{8CB8F2B6-8429-4CAA-967C-CDE0080CD4A5}" presName="Name5" presStyleLbl="vennNode1" presStyleIdx="2" presStyleCnt="5">
        <dgm:presLayoutVars>
          <dgm:bulletEnabled val="1"/>
        </dgm:presLayoutVars>
      </dgm:prSet>
      <dgm:spPr/>
    </dgm:pt>
    <dgm:pt modelId="{7351E82A-B9BE-4D04-B984-9D3594DE1A86}" type="pres">
      <dgm:prSet presAssocID="{61EC0BA2-6A73-4356-B9A8-E4F55F9D578C}" presName="space" presStyleCnt="0"/>
      <dgm:spPr/>
    </dgm:pt>
    <dgm:pt modelId="{DB4575ED-2637-4825-8615-E0C35AA5E532}" type="pres">
      <dgm:prSet presAssocID="{B1058AF0-9BB2-41C9-88CD-2AD9575308D7}" presName="Name5" presStyleLbl="vennNode1" presStyleIdx="3" presStyleCnt="5" custLinFactNeighborX="39473" custLinFactNeighborY="-754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2CDA00FD-C24C-46D4-B771-952AAAC00558}" type="pres">
      <dgm:prSet presAssocID="{47820802-F174-4A33-8C99-1B5DB784C782}" presName="space" presStyleCnt="0"/>
      <dgm:spPr/>
    </dgm:pt>
    <dgm:pt modelId="{41AA3F85-35D7-4A90-B642-0751843A334A}" type="pres">
      <dgm:prSet presAssocID="{41CEE168-7438-4785-AAFB-D071E930D942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75AEB80B-BD03-42AF-A849-75B8BAFD6613}" type="presOf" srcId="{B1058AF0-9BB2-41C9-88CD-2AD9575308D7}" destId="{DB4575ED-2637-4825-8615-E0C35AA5E532}" srcOrd="0" destOrd="0" presId="urn:microsoft.com/office/officeart/2005/8/layout/venn3"/>
    <dgm:cxn modelId="{7B87E62C-7D5C-4B60-B231-D3B93238CE83}" srcId="{A8985A72-4470-4E84-ACA4-9F1C51A4942B}" destId="{3A076C35-AE78-43E9-976B-55FF4D0C6D38}" srcOrd="1" destOrd="0" parTransId="{82872B75-18D6-467D-8A83-018EF1B76CC8}" sibTransId="{709EAB5D-F2CA-4E1A-9A45-C00958BA2104}"/>
    <dgm:cxn modelId="{30BDCB31-40A5-4892-A8F2-87E55DA8CF9B}" srcId="{A8985A72-4470-4E84-ACA4-9F1C51A4942B}" destId="{8CB8F2B6-8429-4CAA-967C-CDE0080CD4A5}" srcOrd="2" destOrd="0" parTransId="{4FAE04E6-522F-4E11-833B-5314F6CE4152}" sibTransId="{61EC0BA2-6A73-4356-B9A8-E4F55F9D578C}"/>
    <dgm:cxn modelId="{5709B967-6D28-46BC-9D5B-936C1EB83676}" srcId="{A8985A72-4470-4E84-ACA4-9F1C51A4942B}" destId="{A9D31CBE-D5F7-4AB6-95FB-41AC7800A130}" srcOrd="0" destOrd="0" parTransId="{16FD4282-71D3-4C98-B33B-F2EF9FC385F7}" sibTransId="{3E15C52F-85B4-4262-BF71-CDB7090B3A26}"/>
    <dgm:cxn modelId="{71E9D570-10AF-4A51-8B3F-680CA13CD23D}" srcId="{A8985A72-4470-4E84-ACA4-9F1C51A4942B}" destId="{B1058AF0-9BB2-41C9-88CD-2AD9575308D7}" srcOrd="3" destOrd="0" parTransId="{E472DB9B-55BA-4929-8AF9-5FFB23AA1593}" sibTransId="{47820802-F174-4A33-8C99-1B5DB784C782}"/>
    <dgm:cxn modelId="{812EBE51-0B06-43D6-9A9E-669C6B79DB79}" type="presOf" srcId="{A9D31CBE-D5F7-4AB6-95FB-41AC7800A130}" destId="{26348D94-1F26-4A5F-A91F-E6C0300C4EF2}" srcOrd="0" destOrd="0" presId="urn:microsoft.com/office/officeart/2005/8/layout/venn3"/>
    <dgm:cxn modelId="{881B7276-CFE3-4B13-A89F-7449254FF7AE}" srcId="{A8985A72-4470-4E84-ACA4-9F1C51A4942B}" destId="{41CEE168-7438-4785-AAFB-D071E930D942}" srcOrd="4" destOrd="0" parTransId="{C25F99D1-0682-43EF-BC3D-923BB6080A6F}" sibTransId="{3CEA9CD9-8508-4465-9BA3-E90998EA0E3A}"/>
    <dgm:cxn modelId="{C627DE87-BC9D-46AC-A034-A1852934BC52}" type="presOf" srcId="{8CB8F2B6-8429-4CAA-967C-CDE0080CD4A5}" destId="{93C55144-E9E1-4A2A-BD6E-8A1C5F2AD123}" srcOrd="0" destOrd="0" presId="urn:microsoft.com/office/officeart/2005/8/layout/venn3"/>
    <dgm:cxn modelId="{D2865AB7-FAD2-424B-A7B3-90B61B8895D7}" type="presOf" srcId="{A8985A72-4470-4E84-ACA4-9F1C51A4942B}" destId="{36AA993F-7185-4941-BFA7-BDAAC09B1BDF}" srcOrd="0" destOrd="0" presId="urn:microsoft.com/office/officeart/2005/8/layout/venn3"/>
    <dgm:cxn modelId="{94FB1CCC-225C-438C-B27F-5E50E0DFE397}" type="presOf" srcId="{41CEE168-7438-4785-AAFB-D071E930D942}" destId="{41AA3F85-35D7-4A90-B642-0751843A334A}" srcOrd="0" destOrd="0" presId="urn:microsoft.com/office/officeart/2005/8/layout/venn3"/>
    <dgm:cxn modelId="{769077F2-06B8-4044-8B35-A39FF32F58BF}" type="presOf" srcId="{3A076C35-AE78-43E9-976B-55FF4D0C6D38}" destId="{714BBD06-D3A6-4B52-ADC7-B3C942E5263C}" srcOrd="0" destOrd="0" presId="urn:microsoft.com/office/officeart/2005/8/layout/venn3"/>
    <dgm:cxn modelId="{E3028735-472B-4539-8316-96235879A0C3}" type="presParOf" srcId="{36AA993F-7185-4941-BFA7-BDAAC09B1BDF}" destId="{26348D94-1F26-4A5F-A91F-E6C0300C4EF2}" srcOrd="0" destOrd="0" presId="urn:microsoft.com/office/officeart/2005/8/layout/venn3"/>
    <dgm:cxn modelId="{4B3E9DB8-3EE0-4E36-8EBA-C4FDA717B359}" type="presParOf" srcId="{36AA993F-7185-4941-BFA7-BDAAC09B1BDF}" destId="{4AE9A184-790A-494B-9E8E-E7CDFE03524A}" srcOrd="1" destOrd="0" presId="urn:microsoft.com/office/officeart/2005/8/layout/venn3"/>
    <dgm:cxn modelId="{18C1B975-5D7D-4997-9AB7-B005A533EFB0}" type="presParOf" srcId="{36AA993F-7185-4941-BFA7-BDAAC09B1BDF}" destId="{714BBD06-D3A6-4B52-ADC7-B3C942E5263C}" srcOrd="2" destOrd="0" presId="urn:microsoft.com/office/officeart/2005/8/layout/venn3"/>
    <dgm:cxn modelId="{9FA7F313-45BD-4E1E-903D-AF06E6C226B1}" type="presParOf" srcId="{36AA993F-7185-4941-BFA7-BDAAC09B1BDF}" destId="{FD03CB82-7914-499C-A62F-D97D7547CD0C}" srcOrd="3" destOrd="0" presId="urn:microsoft.com/office/officeart/2005/8/layout/venn3"/>
    <dgm:cxn modelId="{7ABC3EAB-70E3-4DF5-9A33-3599A7ADC275}" type="presParOf" srcId="{36AA993F-7185-4941-BFA7-BDAAC09B1BDF}" destId="{93C55144-E9E1-4A2A-BD6E-8A1C5F2AD123}" srcOrd="4" destOrd="0" presId="urn:microsoft.com/office/officeart/2005/8/layout/venn3"/>
    <dgm:cxn modelId="{4F57A762-5D65-4FB4-9265-9C2E0188464F}" type="presParOf" srcId="{36AA993F-7185-4941-BFA7-BDAAC09B1BDF}" destId="{7351E82A-B9BE-4D04-B984-9D3594DE1A86}" srcOrd="5" destOrd="0" presId="urn:microsoft.com/office/officeart/2005/8/layout/venn3"/>
    <dgm:cxn modelId="{5FF2139B-7AE3-4C44-9640-F77709CB3BDB}" type="presParOf" srcId="{36AA993F-7185-4941-BFA7-BDAAC09B1BDF}" destId="{DB4575ED-2637-4825-8615-E0C35AA5E532}" srcOrd="6" destOrd="0" presId="urn:microsoft.com/office/officeart/2005/8/layout/venn3"/>
    <dgm:cxn modelId="{C1F97F62-A1F1-4E09-BA6D-7A8A37322B46}" type="presParOf" srcId="{36AA993F-7185-4941-BFA7-BDAAC09B1BDF}" destId="{2CDA00FD-C24C-46D4-B771-952AAAC00558}" srcOrd="7" destOrd="0" presId="urn:microsoft.com/office/officeart/2005/8/layout/venn3"/>
    <dgm:cxn modelId="{FCA37EF9-6228-44C8-B4DE-F202859DFBA3}" type="presParOf" srcId="{36AA993F-7185-4941-BFA7-BDAAC09B1BDF}" destId="{41AA3F85-35D7-4A90-B642-0751843A334A}" srcOrd="8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85A72-4470-4E84-ACA4-9F1C51A4942B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076C35-AE78-43E9-976B-55FF4D0C6D38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Konsultacijos ir informacijos sklaida</a:t>
          </a:r>
          <a:endParaRPr lang="en-US" sz="20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709EAB5D-F2CA-4E1A-9A45-C00958BA2104}" type="sibTrans" cxnId="{7B87E62C-7D5C-4B60-B231-D3B93238CE83}">
      <dgm:prSet/>
      <dgm:spPr/>
      <dgm:t>
        <a:bodyPr/>
        <a:lstStyle/>
        <a:p>
          <a:endParaRPr lang="en-US"/>
        </a:p>
      </dgm:t>
    </dgm:pt>
    <dgm:pt modelId="{82872B75-18D6-467D-8A83-018EF1B76CC8}" type="parTrans" cxnId="{7B87E62C-7D5C-4B60-B231-D3B93238CE83}">
      <dgm:prSet/>
      <dgm:spPr/>
      <dgm:t>
        <a:bodyPr/>
        <a:lstStyle/>
        <a:p>
          <a:endParaRPr lang="en-US"/>
        </a:p>
      </dgm:t>
    </dgm:pt>
    <dgm:pt modelId="{A0798752-F8C1-4C74-86A4-610108638D67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Paskatos ir finansiniai instrumentai</a:t>
          </a:r>
        </a:p>
      </dgm:t>
    </dgm:pt>
    <dgm:pt modelId="{37860E16-34B1-4325-B870-0A1877803004}" type="parTrans" cxnId="{7B7B32F0-434F-4EE0-82F3-C899FA7C6B6A}">
      <dgm:prSet/>
      <dgm:spPr/>
      <dgm:t>
        <a:bodyPr/>
        <a:lstStyle/>
        <a:p>
          <a:endParaRPr lang="en-US"/>
        </a:p>
      </dgm:t>
    </dgm:pt>
    <dgm:pt modelId="{4878814F-AC81-4C62-BC9A-870ED7B8B37F}" type="sibTrans" cxnId="{7B7B32F0-434F-4EE0-82F3-C899FA7C6B6A}">
      <dgm:prSet/>
      <dgm:spPr/>
      <dgm:t>
        <a:bodyPr/>
        <a:lstStyle/>
        <a:p>
          <a:endParaRPr lang="en-US"/>
        </a:p>
      </dgm:t>
    </dgm:pt>
    <dgm:pt modelId="{AA2F1EB2-69CE-44B7-A5BB-B124F1CCF4CE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Finansinių institucijų pajėgumai</a:t>
          </a:r>
        </a:p>
      </dgm:t>
    </dgm:pt>
    <dgm:pt modelId="{21F93FC7-90AA-4EA1-853A-BB048B925B6B}" type="parTrans" cxnId="{0F5EA83E-C88D-4143-9D9B-8BAFC5DCA854}">
      <dgm:prSet/>
      <dgm:spPr/>
      <dgm:t>
        <a:bodyPr/>
        <a:lstStyle/>
        <a:p>
          <a:endParaRPr lang="en-US"/>
        </a:p>
      </dgm:t>
    </dgm:pt>
    <dgm:pt modelId="{98B51017-62AC-4258-ADB0-36FAED5CF719}" type="sibTrans" cxnId="{0F5EA83E-C88D-4143-9D9B-8BAFC5DCA854}">
      <dgm:prSet/>
      <dgm:spPr/>
      <dgm:t>
        <a:bodyPr/>
        <a:lstStyle/>
        <a:p>
          <a:endParaRPr lang="en-US"/>
        </a:p>
      </dgm:t>
    </dgm:pt>
    <dgm:pt modelId="{36AA993F-7185-4941-BFA7-BDAAC09B1BDF}" type="pres">
      <dgm:prSet presAssocID="{A8985A72-4470-4E84-ACA4-9F1C51A4942B}" presName="Name0" presStyleCnt="0">
        <dgm:presLayoutVars>
          <dgm:dir/>
          <dgm:resizeHandles val="exact"/>
        </dgm:presLayoutVars>
      </dgm:prSet>
      <dgm:spPr/>
    </dgm:pt>
    <dgm:pt modelId="{714BBD06-D3A6-4B52-ADC7-B3C942E5263C}" type="pres">
      <dgm:prSet presAssocID="{3A076C35-AE78-43E9-976B-55FF4D0C6D38}" presName="Name5" presStyleLbl="vennNode1" presStyleIdx="0" presStyleCnt="3">
        <dgm:presLayoutVars>
          <dgm:bulletEnabled val="1"/>
        </dgm:presLayoutVars>
      </dgm:prSet>
      <dgm:spPr/>
    </dgm:pt>
    <dgm:pt modelId="{FD03CB82-7914-499C-A62F-D97D7547CD0C}" type="pres">
      <dgm:prSet presAssocID="{709EAB5D-F2CA-4E1A-9A45-C00958BA2104}" presName="space" presStyleCnt="0"/>
      <dgm:spPr/>
    </dgm:pt>
    <dgm:pt modelId="{CA434756-C904-4259-9860-1A7FD9E9AD60}" type="pres">
      <dgm:prSet presAssocID="{A0798752-F8C1-4C74-86A4-610108638D67}" presName="Name5" presStyleLbl="vennNode1" presStyleIdx="1" presStyleCnt="3">
        <dgm:presLayoutVars>
          <dgm:bulletEnabled val="1"/>
        </dgm:presLayoutVars>
      </dgm:prSet>
      <dgm:spPr/>
    </dgm:pt>
    <dgm:pt modelId="{EBE3E9B1-6E14-4B30-A4FC-BA7B88513ACC}" type="pres">
      <dgm:prSet presAssocID="{4878814F-AC81-4C62-BC9A-870ED7B8B37F}" presName="space" presStyleCnt="0"/>
      <dgm:spPr/>
    </dgm:pt>
    <dgm:pt modelId="{126EF4A0-51C0-4A35-95AF-F0FFD29A279E}" type="pres">
      <dgm:prSet presAssocID="{AA2F1EB2-69CE-44B7-A5BB-B124F1CCF4C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A1CBCE14-E38D-4586-95AD-1C89B73A2F77}" type="presOf" srcId="{A0798752-F8C1-4C74-86A4-610108638D67}" destId="{CA434756-C904-4259-9860-1A7FD9E9AD60}" srcOrd="0" destOrd="0" presId="urn:microsoft.com/office/officeart/2005/8/layout/venn3"/>
    <dgm:cxn modelId="{7B87E62C-7D5C-4B60-B231-D3B93238CE83}" srcId="{A8985A72-4470-4E84-ACA4-9F1C51A4942B}" destId="{3A076C35-AE78-43E9-976B-55FF4D0C6D38}" srcOrd="0" destOrd="0" parTransId="{82872B75-18D6-467D-8A83-018EF1B76CC8}" sibTransId="{709EAB5D-F2CA-4E1A-9A45-C00958BA2104}"/>
    <dgm:cxn modelId="{0F5EA83E-C88D-4143-9D9B-8BAFC5DCA854}" srcId="{A8985A72-4470-4E84-ACA4-9F1C51A4942B}" destId="{AA2F1EB2-69CE-44B7-A5BB-B124F1CCF4CE}" srcOrd="2" destOrd="0" parTransId="{21F93FC7-90AA-4EA1-853A-BB048B925B6B}" sibTransId="{98B51017-62AC-4258-ADB0-36FAED5CF719}"/>
    <dgm:cxn modelId="{A9C09D9D-25E8-4612-8C02-5D6F1BBA95FD}" type="presOf" srcId="{AA2F1EB2-69CE-44B7-A5BB-B124F1CCF4CE}" destId="{126EF4A0-51C0-4A35-95AF-F0FFD29A279E}" srcOrd="0" destOrd="0" presId="urn:microsoft.com/office/officeart/2005/8/layout/venn3"/>
    <dgm:cxn modelId="{D2865AB7-FAD2-424B-A7B3-90B61B8895D7}" type="presOf" srcId="{A8985A72-4470-4E84-ACA4-9F1C51A4942B}" destId="{36AA993F-7185-4941-BFA7-BDAAC09B1BDF}" srcOrd="0" destOrd="0" presId="urn:microsoft.com/office/officeart/2005/8/layout/venn3"/>
    <dgm:cxn modelId="{7B7B32F0-434F-4EE0-82F3-C899FA7C6B6A}" srcId="{A8985A72-4470-4E84-ACA4-9F1C51A4942B}" destId="{A0798752-F8C1-4C74-86A4-610108638D67}" srcOrd="1" destOrd="0" parTransId="{37860E16-34B1-4325-B870-0A1877803004}" sibTransId="{4878814F-AC81-4C62-BC9A-870ED7B8B37F}"/>
    <dgm:cxn modelId="{769077F2-06B8-4044-8B35-A39FF32F58BF}" type="presOf" srcId="{3A076C35-AE78-43E9-976B-55FF4D0C6D38}" destId="{714BBD06-D3A6-4B52-ADC7-B3C942E5263C}" srcOrd="0" destOrd="0" presId="urn:microsoft.com/office/officeart/2005/8/layout/venn3"/>
    <dgm:cxn modelId="{18C1B975-5D7D-4997-9AB7-B005A533EFB0}" type="presParOf" srcId="{36AA993F-7185-4941-BFA7-BDAAC09B1BDF}" destId="{714BBD06-D3A6-4B52-ADC7-B3C942E5263C}" srcOrd="0" destOrd="0" presId="urn:microsoft.com/office/officeart/2005/8/layout/venn3"/>
    <dgm:cxn modelId="{9FA7F313-45BD-4E1E-903D-AF06E6C226B1}" type="presParOf" srcId="{36AA993F-7185-4941-BFA7-BDAAC09B1BDF}" destId="{FD03CB82-7914-499C-A62F-D97D7547CD0C}" srcOrd="1" destOrd="0" presId="urn:microsoft.com/office/officeart/2005/8/layout/venn3"/>
    <dgm:cxn modelId="{71348D32-510A-4DFF-BAE1-1E7AB7CA981E}" type="presParOf" srcId="{36AA993F-7185-4941-BFA7-BDAAC09B1BDF}" destId="{CA434756-C904-4259-9860-1A7FD9E9AD60}" srcOrd="2" destOrd="0" presId="urn:microsoft.com/office/officeart/2005/8/layout/venn3"/>
    <dgm:cxn modelId="{83B2433A-ADA7-42F4-9E12-95979AD24B97}" type="presParOf" srcId="{36AA993F-7185-4941-BFA7-BDAAC09B1BDF}" destId="{EBE3E9B1-6E14-4B30-A4FC-BA7B88513ACC}" srcOrd="3" destOrd="0" presId="urn:microsoft.com/office/officeart/2005/8/layout/venn3"/>
    <dgm:cxn modelId="{D2AF49D0-ACD0-4C4A-8434-FA1124ACE6A1}" type="presParOf" srcId="{36AA993F-7185-4941-BFA7-BDAAC09B1BDF}" destId="{126EF4A0-51C0-4A35-95AF-F0FFD29A279E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85A72-4470-4E84-ACA4-9F1C51A4942B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076C35-AE78-43E9-976B-55FF4D0C6D38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Konsultacijos ir gebėjimų stiprinimas</a:t>
          </a:r>
          <a:endParaRPr lang="en-US" sz="20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709EAB5D-F2CA-4E1A-9A45-C00958BA2104}" type="sibTrans" cxnId="{7B87E62C-7D5C-4B60-B231-D3B93238CE83}">
      <dgm:prSet/>
      <dgm:spPr/>
      <dgm:t>
        <a:bodyPr/>
        <a:lstStyle/>
        <a:p>
          <a:endParaRPr lang="en-US"/>
        </a:p>
      </dgm:t>
    </dgm:pt>
    <dgm:pt modelId="{82872B75-18D6-467D-8A83-018EF1B76CC8}" type="parTrans" cxnId="{7B87E62C-7D5C-4B60-B231-D3B93238CE83}">
      <dgm:prSet/>
      <dgm:spPr/>
      <dgm:t>
        <a:bodyPr/>
        <a:lstStyle/>
        <a:p>
          <a:endParaRPr lang="en-US"/>
        </a:p>
      </dgm:t>
    </dgm:pt>
    <dgm:pt modelId="{A0798752-F8C1-4C74-86A4-610108638D67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Paskatos ir finansiniai instrumentai</a:t>
          </a:r>
        </a:p>
      </dgm:t>
    </dgm:pt>
    <dgm:pt modelId="{4878814F-AC81-4C62-BC9A-870ED7B8B37F}" type="sibTrans" cxnId="{7B7B32F0-434F-4EE0-82F3-C899FA7C6B6A}">
      <dgm:prSet/>
      <dgm:spPr/>
      <dgm:t>
        <a:bodyPr/>
        <a:lstStyle/>
        <a:p>
          <a:endParaRPr lang="en-US"/>
        </a:p>
      </dgm:t>
    </dgm:pt>
    <dgm:pt modelId="{37860E16-34B1-4325-B870-0A1877803004}" type="parTrans" cxnId="{7B7B32F0-434F-4EE0-82F3-C899FA7C6B6A}">
      <dgm:prSet/>
      <dgm:spPr/>
      <dgm:t>
        <a:bodyPr/>
        <a:lstStyle/>
        <a:p>
          <a:endParaRPr lang="en-US"/>
        </a:p>
      </dgm:t>
    </dgm:pt>
    <dgm:pt modelId="{36AA993F-7185-4941-BFA7-BDAAC09B1BDF}" type="pres">
      <dgm:prSet presAssocID="{A8985A72-4470-4E84-ACA4-9F1C51A4942B}" presName="Name0" presStyleCnt="0">
        <dgm:presLayoutVars>
          <dgm:dir/>
          <dgm:resizeHandles val="exact"/>
        </dgm:presLayoutVars>
      </dgm:prSet>
      <dgm:spPr/>
    </dgm:pt>
    <dgm:pt modelId="{714BBD06-D3A6-4B52-ADC7-B3C942E5263C}" type="pres">
      <dgm:prSet presAssocID="{3A076C35-AE78-43E9-976B-55FF4D0C6D38}" presName="Name5" presStyleLbl="vennNode1" presStyleIdx="0" presStyleCnt="2">
        <dgm:presLayoutVars>
          <dgm:bulletEnabled val="1"/>
        </dgm:presLayoutVars>
      </dgm:prSet>
      <dgm:spPr/>
    </dgm:pt>
    <dgm:pt modelId="{FD03CB82-7914-499C-A62F-D97D7547CD0C}" type="pres">
      <dgm:prSet presAssocID="{709EAB5D-F2CA-4E1A-9A45-C00958BA2104}" presName="space" presStyleCnt="0"/>
      <dgm:spPr/>
    </dgm:pt>
    <dgm:pt modelId="{CA434756-C904-4259-9860-1A7FD9E9AD60}" type="pres">
      <dgm:prSet presAssocID="{A0798752-F8C1-4C74-86A4-610108638D67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A1CBCE14-E38D-4586-95AD-1C89B73A2F77}" type="presOf" srcId="{A0798752-F8C1-4C74-86A4-610108638D67}" destId="{CA434756-C904-4259-9860-1A7FD9E9AD60}" srcOrd="0" destOrd="0" presId="urn:microsoft.com/office/officeart/2005/8/layout/venn3"/>
    <dgm:cxn modelId="{7B87E62C-7D5C-4B60-B231-D3B93238CE83}" srcId="{A8985A72-4470-4E84-ACA4-9F1C51A4942B}" destId="{3A076C35-AE78-43E9-976B-55FF4D0C6D38}" srcOrd="0" destOrd="0" parTransId="{82872B75-18D6-467D-8A83-018EF1B76CC8}" sibTransId="{709EAB5D-F2CA-4E1A-9A45-C00958BA2104}"/>
    <dgm:cxn modelId="{D2865AB7-FAD2-424B-A7B3-90B61B8895D7}" type="presOf" srcId="{A8985A72-4470-4E84-ACA4-9F1C51A4942B}" destId="{36AA993F-7185-4941-BFA7-BDAAC09B1BDF}" srcOrd="0" destOrd="0" presId="urn:microsoft.com/office/officeart/2005/8/layout/venn3"/>
    <dgm:cxn modelId="{7B7B32F0-434F-4EE0-82F3-C899FA7C6B6A}" srcId="{A8985A72-4470-4E84-ACA4-9F1C51A4942B}" destId="{A0798752-F8C1-4C74-86A4-610108638D67}" srcOrd="1" destOrd="0" parTransId="{37860E16-34B1-4325-B870-0A1877803004}" sibTransId="{4878814F-AC81-4C62-BC9A-870ED7B8B37F}"/>
    <dgm:cxn modelId="{769077F2-06B8-4044-8B35-A39FF32F58BF}" type="presOf" srcId="{3A076C35-AE78-43E9-976B-55FF4D0C6D38}" destId="{714BBD06-D3A6-4B52-ADC7-B3C942E5263C}" srcOrd="0" destOrd="0" presId="urn:microsoft.com/office/officeart/2005/8/layout/venn3"/>
    <dgm:cxn modelId="{18C1B975-5D7D-4997-9AB7-B005A533EFB0}" type="presParOf" srcId="{36AA993F-7185-4941-BFA7-BDAAC09B1BDF}" destId="{714BBD06-D3A6-4B52-ADC7-B3C942E5263C}" srcOrd="0" destOrd="0" presId="urn:microsoft.com/office/officeart/2005/8/layout/venn3"/>
    <dgm:cxn modelId="{9FA7F313-45BD-4E1E-903D-AF06E6C226B1}" type="presParOf" srcId="{36AA993F-7185-4941-BFA7-BDAAC09B1BDF}" destId="{FD03CB82-7914-499C-A62F-D97D7547CD0C}" srcOrd="1" destOrd="0" presId="urn:microsoft.com/office/officeart/2005/8/layout/venn3"/>
    <dgm:cxn modelId="{71348D32-510A-4DFF-BAE1-1E7AB7CA981E}" type="presParOf" srcId="{36AA993F-7185-4941-BFA7-BDAAC09B1BDF}" destId="{CA434756-C904-4259-9860-1A7FD9E9AD60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85A72-4470-4E84-ACA4-9F1C51A4942B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076C35-AE78-43E9-976B-55FF4D0C6D38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+mj-lt"/>
            </a:rPr>
            <a:t>Esamų ir naujų galimybių bendradarbiauti su kitomis šalimis donorėmis išnaudojimas ir identifikavimas;</a:t>
          </a:r>
          <a:endParaRPr lang="en-US" sz="20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709EAB5D-F2CA-4E1A-9A45-C00958BA2104}" type="sibTrans" cxnId="{7B87E62C-7D5C-4B60-B231-D3B93238CE83}">
      <dgm:prSet/>
      <dgm:spPr/>
      <dgm:t>
        <a:bodyPr/>
        <a:lstStyle/>
        <a:p>
          <a:endParaRPr lang="en-US"/>
        </a:p>
      </dgm:t>
    </dgm:pt>
    <dgm:pt modelId="{82872B75-18D6-467D-8A83-018EF1B76CC8}" type="parTrans" cxnId="{7B87E62C-7D5C-4B60-B231-D3B93238CE83}">
      <dgm:prSet/>
      <dgm:spPr/>
      <dgm:t>
        <a:bodyPr/>
        <a:lstStyle/>
        <a:p>
          <a:endParaRPr lang="en-US"/>
        </a:p>
      </dgm:t>
    </dgm:pt>
    <dgm:pt modelId="{A0798752-F8C1-4C74-86A4-610108638D67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+mj-lt"/>
            </a:rPr>
            <a:t>Partnerysčių su ES institucijomis plėtimas;</a:t>
          </a:r>
          <a:endParaRPr lang="lt-LT" sz="2000" dirty="0">
            <a:solidFill>
              <a:srgbClr val="FEFEFE"/>
            </a:solidFill>
            <a:latin typeface="Poppins Light Bold"/>
            <a:cs typeface="Poppins Light Bold"/>
          </a:endParaRPr>
        </a:p>
      </dgm:t>
    </dgm:pt>
    <dgm:pt modelId="{4878814F-AC81-4C62-BC9A-870ED7B8B37F}" type="sibTrans" cxnId="{7B7B32F0-434F-4EE0-82F3-C899FA7C6B6A}">
      <dgm:prSet/>
      <dgm:spPr/>
      <dgm:t>
        <a:bodyPr/>
        <a:lstStyle/>
        <a:p>
          <a:endParaRPr lang="en-US"/>
        </a:p>
      </dgm:t>
    </dgm:pt>
    <dgm:pt modelId="{37860E16-34B1-4325-B870-0A1877803004}" type="parTrans" cxnId="{7B7B32F0-434F-4EE0-82F3-C899FA7C6B6A}">
      <dgm:prSet/>
      <dgm:spPr/>
      <dgm:t>
        <a:bodyPr/>
        <a:lstStyle/>
        <a:p>
          <a:endParaRPr lang="en-US"/>
        </a:p>
      </dgm:t>
    </dgm:pt>
    <dgm:pt modelId="{36AA993F-7185-4941-BFA7-BDAAC09B1BDF}" type="pres">
      <dgm:prSet presAssocID="{A8985A72-4470-4E84-ACA4-9F1C51A4942B}" presName="Name0" presStyleCnt="0">
        <dgm:presLayoutVars>
          <dgm:dir/>
          <dgm:resizeHandles val="exact"/>
        </dgm:presLayoutVars>
      </dgm:prSet>
      <dgm:spPr/>
    </dgm:pt>
    <dgm:pt modelId="{714BBD06-D3A6-4B52-ADC7-B3C942E5263C}" type="pres">
      <dgm:prSet presAssocID="{3A076C35-AE78-43E9-976B-55FF4D0C6D38}" presName="Name5" presStyleLbl="vennNode1" presStyleIdx="0" presStyleCnt="2">
        <dgm:presLayoutVars>
          <dgm:bulletEnabled val="1"/>
        </dgm:presLayoutVars>
      </dgm:prSet>
      <dgm:spPr/>
    </dgm:pt>
    <dgm:pt modelId="{FD03CB82-7914-499C-A62F-D97D7547CD0C}" type="pres">
      <dgm:prSet presAssocID="{709EAB5D-F2CA-4E1A-9A45-C00958BA2104}" presName="space" presStyleCnt="0"/>
      <dgm:spPr/>
    </dgm:pt>
    <dgm:pt modelId="{CA434756-C904-4259-9860-1A7FD9E9AD60}" type="pres">
      <dgm:prSet presAssocID="{A0798752-F8C1-4C74-86A4-610108638D67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A1CBCE14-E38D-4586-95AD-1C89B73A2F77}" type="presOf" srcId="{A0798752-F8C1-4C74-86A4-610108638D67}" destId="{CA434756-C904-4259-9860-1A7FD9E9AD60}" srcOrd="0" destOrd="0" presId="urn:microsoft.com/office/officeart/2005/8/layout/venn3"/>
    <dgm:cxn modelId="{7B87E62C-7D5C-4B60-B231-D3B93238CE83}" srcId="{A8985A72-4470-4E84-ACA4-9F1C51A4942B}" destId="{3A076C35-AE78-43E9-976B-55FF4D0C6D38}" srcOrd="0" destOrd="0" parTransId="{82872B75-18D6-467D-8A83-018EF1B76CC8}" sibTransId="{709EAB5D-F2CA-4E1A-9A45-C00958BA2104}"/>
    <dgm:cxn modelId="{D2865AB7-FAD2-424B-A7B3-90B61B8895D7}" type="presOf" srcId="{A8985A72-4470-4E84-ACA4-9F1C51A4942B}" destId="{36AA993F-7185-4941-BFA7-BDAAC09B1BDF}" srcOrd="0" destOrd="0" presId="urn:microsoft.com/office/officeart/2005/8/layout/venn3"/>
    <dgm:cxn modelId="{7B7B32F0-434F-4EE0-82F3-C899FA7C6B6A}" srcId="{A8985A72-4470-4E84-ACA4-9F1C51A4942B}" destId="{A0798752-F8C1-4C74-86A4-610108638D67}" srcOrd="1" destOrd="0" parTransId="{37860E16-34B1-4325-B870-0A1877803004}" sibTransId="{4878814F-AC81-4C62-BC9A-870ED7B8B37F}"/>
    <dgm:cxn modelId="{769077F2-06B8-4044-8B35-A39FF32F58BF}" type="presOf" srcId="{3A076C35-AE78-43E9-976B-55FF4D0C6D38}" destId="{714BBD06-D3A6-4B52-ADC7-B3C942E5263C}" srcOrd="0" destOrd="0" presId="urn:microsoft.com/office/officeart/2005/8/layout/venn3"/>
    <dgm:cxn modelId="{18C1B975-5D7D-4997-9AB7-B005A533EFB0}" type="presParOf" srcId="{36AA993F-7185-4941-BFA7-BDAAC09B1BDF}" destId="{714BBD06-D3A6-4B52-ADC7-B3C942E5263C}" srcOrd="0" destOrd="0" presId="urn:microsoft.com/office/officeart/2005/8/layout/venn3"/>
    <dgm:cxn modelId="{9FA7F313-45BD-4E1E-903D-AF06E6C226B1}" type="presParOf" srcId="{36AA993F-7185-4941-BFA7-BDAAC09B1BDF}" destId="{FD03CB82-7914-499C-A62F-D97D7547CD0C}" srcOrd="1" destOrd="0" presId="urn:microsoft.com/office/officeart/2005/8/layout/venn3"/>
    <dgm:cxn modelId="{71348D32-510A-4DFF-BAE1-1E7AB7CA981E}" type="presParOf" srcId="{36AA993F-7185-4941-BFA7-BDAAC09B1BDF}" destId="{CA434756-C904-4259-9860-1A7FD9E9AD60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85A72-4470-4E84-ACA4-9F1C51A4942B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076C35-AE78-43E9-976B-55FF4D0C6D38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1800" dirty="0">
              <a:solidFill>
                <a:srgbClr val="FEFEFE"/>
              </a:solidFill>
              <a:latin typeface="Poppins Light Bold"/>
              <a:cs typeface="Poppins Light Bold"/>
            </a:rPr>
            <a:t>Stebėsenos ir vertinimo sistemos kūrimas: konkrečių projektų įgyvendinimui</a:t>
          </a:r>
          <a:endParaRPr lang="en-US" sz="1800" dirty="0">
            <a:solidFill>
              <a:schemeClr val="bg1"/>
            </a:solidFill>
            <a:latin typeface="Poppins Light Bold"/>
            <a:cs typeface="Poppins Light Bold"/>
          </a:endParaRPr>
        </a:p>
      </dgm:t>
    </dgm:pt>
    <dgm:pt modelId="{709EAB5D-F2CA-4E1A-9A45-C00958BA2104}" type="sibTrans" cxnId="{7B87E62C-7D5C-4B60-B231-D3B93238CE83}">
      <dgm:prSet/>
      <dgm:spPr/>
      <dgm:t>
        <a:bodyPr/>
        <a:lstStyle/>
        <a:p>
          <a:endParaRPr lang="en-US"/>
        </a:p>
      </dgm:t>
    </dgm:pt>
    <dgm:pt modelId="{82872B75-18D6-467D-8A83-018EF1B76CC8}" type="parTrans" cxnId="{7B87E62C-7D5C-4B60-B231-D3B93238CE83}">
      <dgm:prSet/>
      <dgm:spPr/>
      <dgm:t>
        <a:bodyPr/>
        <a:lstStyle/>
        <a:p>
          <a:endParaRPr lang="en-US"/>
        </a:p>
      </dgm:t>
    </dgm:pt>
    <dgm:pt modelId="{A0798752-F8C1-4C74-86A4-610108638D67}">
      <dgm:prSet phldrT="[Text]" custT="1"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sz="2000" dirty="0">
              <a:solidFill>
                <a:srgbClr val="FEFEFE"/>
              </a:solidFill>
              <a:latin typeface="Poppins Light Bold"/>
              <a:cs typeface="Poppins Light Bold"/>
            </a:rPr>
            <a:t>Stebėsenos ir vertinimo sistemos kūrimas: VB politikai</a:t>
          </a:r>
        </a:p>
      </dgm:t>
    </dgm:pt>
    <dgm:pt modelId="{4878814F-AC81-4C62-BC9A-870ED7B8B37F}" type="sibTrans" cxnId="{7B7B32F0-434F-4EE0-82F3-C899FA7C6B6A}">
      <dgm:prSet/>
      <dgm:spPr/>
      <dgm:t>
        <a:bodyPr/>
        <a:lstStyle/>
        <a:p>
          <a:endParaRPr lang="en-US"/>
        </a:p>
      </dgm:t>
    </dgm:pt>
    <dgm:pt modelId="{37860E16-34B1-4325-B870-0A1877803004}" type="parTrans" cxnId="{7B7B32F0-434F-4EE0-82F3-C899FA7C6B6A}">
      <dgm:prSet/>
      <dgm:spPr/>
      <dgm:t>
        <a:bodyPr/>
        <a:lstStyle/>
        <a:p>
          <a:endParaRPr lang="en-US"/>
        </a:p>
      </dgm:t>
    </dgm:pt>
    <dgm:pt modelId="{92A966EE-E286-44B2-8B45-5493692C047C}">
      <dgm:prSet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dirty="0">
              <a:solidFill>
                <a:srgbClr val="FEFEFE"/>
              </a:solidFill>
              <a:latin typeface="Poppins Light Bold"/>
              <a:cs typeface="Poppins Light Bold"/>
            </a:rPr>
            <a:t>Sistemos taikymas ir gebėjimų stiprinimas;</a:t>
          </a:r>
          <a:endParaRPr lang="en-US" dirty="0">
            <a:latin typeface="Poppins Light Bold"/>
            <a:cs typeface="Poppins Light Bold"/>
          </a:endParaRPr>
        </a:p>
      </dgm:t>
    </dgm:pt>
    <dgm:pt modelId="{6AAF5E59-022E-460E-8EAC-4B11ABAB3CD8}" type="sibTrans" cxnId="{033CFFDA-18D9-410F-8A56-2E5E5D1C1B9A}">
      <dgm:prSet/>
      <dgm:spPr/>
      <dgm:t>
        <a:bodyPr/>
        <a:lstStyle/>
        <a:p>
          <a:endParaRPr lang="en-US"/>
        </a:p>
      </dgm:t>
    </dgm:pt>
    <dgm:pt modelId="{9C2802C0-9B5D-4B65-A821-9E23FD87E9C8}" type="parTrans" cxnId="{033CFFDA-18D9-410F-8A56-2E5E5D1C1B9A}">
      <dgm:prSet/>
      <dgm:spPr/>
      <dgm:t>
        <a:bodyPr/>
        <a:lstStyle/>
        <a:p>
          <a:endParaRPr lang="en-US"/>
        </a:p>
      </dgm:t>
    </dgm:pt>
    <dgm:pt modelId="{7D947F42-725F-413F-AE4D-6815283A64C6}">
      <dgm:prSet/>
      <dgm:spPr>
        <a:solidFill>
          <a:srgbClr val="007635">
            <a:alpha val="50000"/>
          </a:srgbClr>
        </a:solidFill>
        <a:ln>
          <a:solidFill>
            <a:srgbClr val="007635">
              <a:alpha val="44000"/>
            </a:srgbClr>
          </a:solidFill>
        </a:ln>
      </dgm:spPr>
      <dgm:t>
        <a:bodyPr/>
        <a:lstStyle/>
        <a:p>
          <a:r>
            <a:rPr lang="lt-LT" dirty="0">
              <a:solidFill>
                <a:srgbClr val="FEFEFE"/>
              </a:solidFill>
              <a:latin typeface="Poppins Light Bold"/>
              <a:cs typeface="Poppins Light Bold"/>
            </a:rPr>
            <a:t>Rezultatų komunikavimas (metinėje VB konferencijoje ir kt.)</a:t>
          </a:r>
        </a:p>
      </dgm:t>
    </dgm:pt>
    <dgm:pt modelId="{53F764C1-F037-4772-B0F1-A0AA5B9791CE}" type="parTrans" cxnId="{E8660A91-48AA-4FE2-AB32-61B0C2FAD839}">
      <dgm:prSet/>
      <dgm:spPr/>
      <dgm:t>
        <a:bodyPr/>
        <a:lstStyle/>
        <a:p>
          <a:endParaRPr lang="en-US"/>
        </a:p>
      </dgm:t>
    </dgm:pt>
    <dgm:pt modelId="{EFA68B49-856A-497F-82AE-721D7A96C2FD}" type="sibTrans" cxnId="{E8660A91-48AA-4FE2-AB32-61B0C2FAD839}">
      <dgm:prSet/>
      <dgm:spPr/>
      <dgm:t>
        <a:bodyPr/>
        <a:lstStyle/>
        <a:p>
          <a:endParaRPr lang="en-US"/>
        </a:p>
      </dgm:t>
    </dgm:pt>
    <dgm:pt modelId="{36AA993F-7185-4941-BFA7-BDAAC09B1BDF}" type="pres">
      <dgm:prSet presAssocID="{A8985A72-4470-4E84-ACA4-9F1C51A4942B}" presName="Name0" presStyleCnt="0">
        <dgm:presLayoutVars>
          <dgm:dir/>
          <dgm:resizeHandles val="exact"/>
        </dgm:presLayoutVars>
      </dgm:prSet>
      <dgm:spPr/>
    </dgm:pt>
    <dgm:pt modelId="{714BBD06-D3A6-4B52-ADC7-B3C942E5263C}" type="pres">
      <dgm:prSet presAssocID="{3A076C35-AE78-43E9-976B-55FF4D0C6D38}" presName="Name5" presStyleLbl="vennNode1" presStyleIdx="0" presStyleCnt="4">
        <dgm:presLayoutVars>
          <dgm:bulletEnabled val="1"/>
        </dgm:presLayoutVars>
      </dgm:prSet>
      <dgm:spPr/>
    </dgm:pt>
    <dgm:pt modelId="{FD03CB82-7914-499C-A62F-D97D7547CD0C}" type="pres">
      <dgm:prSet presAssocID="{709EAB5D-F2CA-4E1A-9A45-C00958BA2104}" presName="space" presStyleCnt="0"/>
      <dgm:spPr/>
    </dgm:pt>
    <dgm:pt modelId="{CA434756-C904-4259-9860-1A7FD9E9AD60}" type="pres">
      <dgm:prSet presAssocID="{A0798752-F8C1-4C74-86A4-610108638D67}" presName="Name5" presStyleLbl="vennNode1" presStyleIdx="1" presStyleCnt="4">
        <dgm:presLayoutVars>
          <dgm:bulletEnabled val="1"/>
        </dgm:presLayoutVars>
      </dgm:prSet>
      <dgm:spPr/>
    </dgm:pt>
    <dgm:pt modelId="{C07F1CBA-BBE5-4D23-900A-EA999C7DECDD}" type="pres">
      <dgm:prSet presAssocID="{4878814F-AC81-4C62-BC9A-870ED7B8B37F}" presName="space" presStyleCnt="0"/>
      <dgm:spPr/>
    </dgm:pt>
    <dgm:pt modelId="{C68D6005-BE81-4523-A77E-D641CBDF2876}" type="pres">
      <dgm:prSet presAssocID="{92A966EE-E286-44B2-8B45-5493692C047C}" presName="Name5" presStyleLbl="vennNode1" presStyleIdx="2" presStyleCnt="4">
        <dgm:presLayoutVars>
          <dgm:bulletEnabled val="1"/>
        </dgm:presLayoutVars>
      </dgm:prSet>
      <dgm:spPr/>
    </dgm:pt>
    <dgm:pt modelId="{2A54EC69-B81B-4BC5-822A-D72601DB9D54}" type="pres">
      <dgm:prSet presAssocID="{6AAF5E59-022E-460E-8EAC-4B11ABAB3CD8}" presName="space" presStyleCnt="0"/>
      <dgm:spPr/>
    </dgm:pt>
    <dgm:pt modelId="{8F20B871-3C14-4E26-915A-B4738A562F80}" type="pres">
      <dgm:prSet presAssocID="{7D947F42-725F-413F-AE4D-6815283A64C6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A1CBCE14-E38D-4586-95AD-1C89B73A2F77}" type="presOf" srcId="{A0798752-F8C1-4C74-86A4-610108638D67}" destId="{CA434756-C904-4259-9860-1A7FD9E9AD60}" srcOrd="0" destOrd="0" presId="urn:microsoft.com/office/officeart/2005/8/layout/venn3"/>
    <dgm:cxn modelId="{7B87E62C-7D5C-4B60-B231-D3B93238CE83}" srcId="{A8985A72-4470-4E84-ACA4-9F1C51A4942B}" destId="{3A076C35-AE78-43E9-976B-55FF4D0C6D38}" srcOrd="0" destOrd="0" parTransId="{82872B75-18D6-467D-8A83-018EF1B76CC8}" sibTransId="{709EAB5D-F2CA-4E1A-9A45-C00958BA2104}"/>
    <dgm:cxn modelId="{6EA2482E-2EE8-40A6-BA64-61D02D2B2E9F}" type="presOf" srcId="{7D947F42-725F-413F-AE4D-6815283A64C6}" destId="{8F20B871-3C14-4E26-915A-B4738A562F80}" srcOrd="0" destOrd="0" presId="urn:microsoft.com/office/officeart/2005/8/layout/venn3"/>
    <dgm:cxn modelId="{3277BE6A-38D7-4F01-8D39-3FC750089E08}" type="presOf" srcId="{92A966EE-E286-44B2-8B45-5493692C047C}" destId="{C68D6005-BE81-4523-A77E-D641CBDF2876}" srcOrd="0" destOrd="0" presId="urn:microsoft.com/office/officeart/2005/8/layout/venn3"/>
    <dgm:cxn modelId="{E8660A91-48AA-4FE2-AB32-61B0C2FAD839}" srcId="{A8985A72-4470-4E84-ACA4-9F1C51A4942B}" destId="{7D947F42-725F-413F-AE4D-6815283A64C6}" srcOrd="3" destOrd="0" parTransId="{53F764C1-F037-4772-B0F1-A0AA5B9791CE}" sibTransId="{EFA68B49-856A-497F-82AE-721D7A96C2FD}"/>
    <dgm:cxn modelId="{D2865AB7-FAD2-424B-A7B3-90B61B8895D7}" type="presOf" srcId="{A8985A72-4470-4E84-ACA4-9F1C51A4942B}" destId="{36AA993F-7185-4941-BFA7-BDAAC09B1BDF}" srcOrd="0" destOrd="0" presId="urn:microsoft.com/office/officeart/2005/8/layout/venn3"/>
    <dgm:cxn modelId="{033CFFDA-18D9-410F-8A56-2E5E5D1C1B9A}" srcId="{A8985A72-4470-4E84-ACA4-9F1C51A4942B}" destId="{92A966EE-E286-44B2-8B45-5493692C047C}" srcOrd="2" destOrd="0" parTransId="{9C2802C0-9B5D-4B65-A821-9E23FD87E9C8}" sibTransId="{6AAF5E59-022E-460E-8EAC-4B11ABAB3CD8}"/>
    <dgm:cxn modelId="{7B7B32F0-434F-4EE0-82F3-C899FA7C6B6A}" srcId="{A8985A72-4470-4E84-ACA4-9F1C51A4942B}" destId="{A0798752-F8C1-4C74-86A4-610108638D67}" srcOrd="1" destOrd="0" parTransId="{37860E16-34B1-4325-B870-0A1877803004}" sibTransId="{4878814F-AC81-4C62-BC9A-870ED7B8B37F}"/>
    <dgm:cxn modelId="{769077F2-06B8-4044-8B35-A39FF32F58BF}" type="presOf" srcId="{3A076C35-AE78-43E9-976B-55FF4D0C6D38}" destId="{714BBD06-D3A6-4B52-ADC7-B3C942E5263C}" srcOrd="0" destOrd="0" presId="urn:microsoft.com/office/officeart/2005/8/layout/venn3"/>
    <dgm:cxn modelId="{18C1B975-5D7D-4997-9AB7-B005A533EFB0}" type="presParOf" srcId="{36AA993F-7185-4941-BFA7-BDAAC09B1BDF}" destId="{714BBD06-D3A6-4B52-ADC7-B3C942E5263C}" srcOrd="0" destOrd="0" presId="urn:microsoft.com/office/officeart/2005/8/layout/venn3"/>
    <dgm:cxn modelId="{9FA7F313-45BD-4E1E-903D-AF06E6C226B1}" type="presParOf" srcId="{36AA993F-7185-4941-BFA7-BDAAC09B1BDF}" destId="{FD03CB82-7914-499C-A62F-D97D7547CD0C}" srcOrd="1" destOrd="0" presId="urn:microsoft.com/office/officeart/2005/8/layout/venn3"/>
    <dgm:cxn modelId="{71348D32-510A-4DFF-BAE1-1E7AB7CA981E}" type="presParOf" srcId="{36AA993F-7185-4941-BFA7-BDAAC09B1BDF}" destId="{CA434756-C904-4259-9860-1A7FD9E9AD60}" srcOrd="2" destOrd="0" presId="urn:microsoft.com/office/officeart/2005/8/layout/venn3"/>
    <dgm:cxn modelId="{5AF226EA-87F3-4DF7-AFE4-CB5756AF3200}" type="presParOf" srcId="{36AA993F-7185-4941-BFA7-BDAAC09B1BDF}" destId="{C07F1CBA-BBE5-4D23-900A-EA999C7DECDD}" srcOrd="3" destOrd="0" presId="urn:microsoft.com/office/officeart/2005/8/layout/venn3"/>
    <dgm:cxn modelId="{68E1D89B-B9DA-4B61-8D13-45002FAF31C7}" type="presParOf" srcId="{36AA993F-7185-4941-BFA7-BDAAC09B1BDF}" destId="{C68D6005-BE81-4523-A77E-D641CBDF2876}" srcOrd="4" destOrd="0" presId="urn:microsoft.com/office/officeart/2005/8/layout/venn3"/>
    <dgm:cxn modelId="{C3281609-ED60-4DA8-89AC-69E46F131BB9}" type="presParOf" srcId="{36AA993F-7185-4941-BFA7-BDAAC09B1BDF}" destId="{2A54EC69-B81B-4BC5-822A-D72601DB9D54}" srcOrd="5" destOrd="0" presId="urn:microsoft.com/office/officeart/2005/8/layout/venn3"/>
    <dgm:cxn modelId="{B9D6EC9E-A4FF-430E-9721-F50C2551A3CF}" type="presParOf" srcId="{36AA993F-7185-4941-BFA7-BDAAC09B1BDF}" destId="{8F20B871-3C14-4E26-915A-B4738A562F80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48D94-1F26-4A5F-A91F-E6C0300C4EF2}">
      <dsp:nvSpPr>
        <dsp:cNvPr id="0" name=""/>
        <dsp:cNvSpPr/>
      </dsp:nvSpPr>
      <dsp:spPr>
        <a:xfrm>
          <a:off x="1221" y="468962"/>
          <a:ext cx="2381072" cy="2381072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38" tIns="20320" rIns="13103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600" kern="1200" dirty="0">
              <a:solidFill>
                <a:schemeClr val="bg1"/>
              </a:solidFill>
              <a:latin typeface="Poppins Light Bold"/>
              <a:cs typeface="Poppins Light Bold"/>
            </a:rPr>
            <a:t>Nacionalinė VB komisija</a:t>
          </a:r>
          <a:endParaRPr lang="en-US" sz="16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349921" y="817662"/>
        <a:ext cx="1683672" cy="1683672"/>
      </dsp:txXfrm>
    </dsp:sp>
    <dsp:sp modelId="{714BBD06-D3A6-4B52-ADC7-B3C942E5263C}">
      <dsp:nvSpPr>
        <dsp:cNvPr id="0" name=""/>
        <dsp:cNvSpPr/>
      </dsp:nvSpPr>
      <dsp:spPr>
        <a:xfrm>
          <a:off x="1906078" y="468962"/>
          <a:ext cx="2381072" cy="2381072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38" tIns="20320" rIns="13103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600" kern="1200" dirty="0">
              <a:solidFill>
                <a:schemeClr val="bg1"/>
              </a:solidFill>
              <a:latin typeface="Poppins Light Bold"/>
              <a:cs typeface="Poppins Light Bold"/>
            </a:rPr>
            <a:t>Parlamento dėmuo</a:t>
          </a:r>
          <a:endParaRPr lang="en-US" sz="16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2254778" y="817662"/>
        <a:ext cx="1683672" cy="1683672"/>
      </dsp:txXfrm>
    </dsp:sp>
    <dsp:sp modelId="{93C55144-E9E1-4A2A-BD6E-8A1C5F2AD123}">
      <dsp:nvSpPr>
        <dsp:cNvPr id="0" name=""/>
        <dsp:cNvSpPr/>
      </dsp:nvSpPr>
      <dsp:spPr>
        <a:xfrm>
          <a:off x="3810936" y="468962"/>
          <a:ext cx="2381072" cy="2381072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38" tIns="20320" rIns="13103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600" kern="1200" dirty="0">
              <a:solidFill>
                <a:schemeClr val="bg1"/>
              </a:solidFill>
              <a:latin typeface="Poppins Light Bold"/>
              <a:cs typeface="Poppins Light Bold"/>
            </a:rPr>
            <a:t>Institucijų mandatai</a:t>
          </a:r>
          <a:endParaRPr lang="en-US" sz="16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4159636" y="817662"/>
        <a:ext cx="1683672" cy="1683672"/>
      </dsp:txXfrm>
    </dsp:sp>
    <dsp:sp modelId="{DB4575ED-2637-4825-8615-E0C35AA5E532}">
      <dsp:nvSpPr>
        <dsp:cNvPr id="0" name=""/>
        <dsp:cNvSpPr/>
      </dsp:nvSpPr>
      <dsp:spPr>
        <a:xfrm>
          <a:off x="5903770" y="451009"/>
          <a:ext cx="2381072" cy="2381072"/>
        </a:xfrm>
        <a:prstGeom prst="flowChartConnector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38" tIns="20320" rIns="13103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600" kern="1200" dirty="0">
              <a:solidFill>
                <a:schemeClr val="bg1"/>
              </a:solidFill>
              <a:latin typeface="Poppins Light Bold"/>
              <a:cs typeface="Poppins Light Bold"/>
            </a:rPr>
            <a:t>Strateginės gairės</a:t>
          </a:r>
          <a:endParaRPr lang="en-US" sz="16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6252470" y="799709"/>
        <a:ext cx="1683672" cy="1683672"/>
      </dsp:txXfrm>
    </dsp:sp>
    <dsp:sp modelId="{41AA3F85-35D7-4A90-B642-0751843A334A}">
      <dsp:nvSpPr>
        <dsp:cNvPr id="0" name=""/>
        <dsp:cNvSpPr/>
      </dsp:nvSpPr>
      <dsp:spPr>
        <a:xfrm>
          <a:off x="7620651" y="468962"/>
          <a:ext cx="2381072" cy="2381072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38" tIns="20320" rIns="13103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600" kern="1200" dirty="0">
              <a:solidFill>
                <a:schemeClr val="bg1"/>
              </a:solidFill>
              <a:latin typeface="Poppins Light Bold"/>
              <a:cs typeface="Poppins Light Bold"/>
            </a:rPr>
            <a:t>Gebėjimų stiprinimas</a:t>
          </a:r>
          <a:endParaRPr lang="en-US" sz="16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7969351" y="817662"/>
        <a:ext cx="1683672" cy="1683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BD06-D3A6-4B52-ADC7-B3C942E5263C}">
      <dsp:nvSpPr>
        <dsp:cNvPr id="0" name=""/>
        <dsp:cNvSpPr/>
      </dsp:nvSpPr>
      <dsp:spPr>
        <a:xfrm>
          <a:off x="690144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Konsultacijos ir informacijos sklaida</a:t>
          </a:r>
          <a:endParaRPr lang="en-US" sz="20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1175820" y="486971"/>
        <a:ext cx="2345054" cy="2345054"/>
      </dsp:txXfrm>
    </dsp:sp>
    <dsp:sp modelId="{CA434756-C904-4259-9860-1A7FD9E9AD60}">
      <dsp:nvSpPr>
        <dsp:cNvPr id="0" name=""/>
        <dsp:cNvSpPr/>
      </dsp:nvSpPr>
      <dsp:spPr>
        <a:xfrm>
          <a:off x="3343269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Paskatos ir finansiniai instrumentai</a:t>
          </a:r>
        </a:p>
      </dsp:txBody>
      <dsp:txXfrm>
        <a:off x="3828945" y="486971"/>
        <a:ext cx="2345054" cy="2345054"/>
      </dsp:txXfrm>
    </dsp:sp>
    <dsp:sp modelId="{126EF4A0-51C0-4A35-95AF-F0FFD29A279E}">
      <dsp:nvSpPr>
        <dsp:cNvPr id="0" name=""/>
        <dsp:cNvSpPr/>
      </dsp:nvSpPr>
      <dsp:spPr>
        <a:xfrm>
          <a:off x="5996394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Finansinių institucijų pajėgumai</a:t>
          </a:r>
        </a:p>
      </dsp:txBody>
      <dsp:txXfrm>
        <a:off x="6482070" y="486971"/>
        <a:ext cx="2345054" cy="2345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BD06-D3A6-4B52-ADC7-B3C942E5263C}">
      <dsp:nvSpPr>
        <dsp:cNvPr id="0" name=""/>
        <dsp:cNvSpPr/>
      </dsp:nvSpPr>
      <dsp:spPr>
        <a:xfrm>
          <a:off x="2016707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Konsultacijos ir gebėjimų stiprinimas</a:t>
          </a:r>
          <a:endParaRPr lang="en-US" sz="20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2502383" y="486971"/>
        <a:ext cx="2345054" cy="2345054"/>
      </dsp:txXfrm>
    </dsp:sp>
    <dsp:sp modelId="{CA434756-C904-4259-9860-1A7FD9E9AD60}">
      <dsp:nvSpPr>
        <dsp:cNvPr id="0" name=""/>
        <dsp:cNvSpPr/>
      </dsp:nvSpPr>
      <dsp:spPr>
        <a:xfrm>
          <a:off x="4669831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Paskatos ir finansiniai instrumentai</a:t>
          </a:r>
        </a:p>
      </dsp:txBody>
      <dsp:txXfrm>
        <a:off x="5155507" y="486971"/>
        <a:ext cx="2345054" cy="2345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BD06-D3A6-4B52-ADC7-B3C942E5263C}">
      <dsp:nvSpPr>
        <dsp:cNvPr id="0" name=""/>
        <dsp:cNvSpPr/>
      </dsp:nvSpPr>
      <dsp:spPr>
        <a:xfrm>
          <a:off x="2016707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+mj-lt"/>
            </a:rPr>
            <a:t>Esamų ir naujų galimybių bendradarbiauti su kitomis šalimis donorėmis išnaudojimas ir identifikavimas;</a:t>
          </a:r>
          <a:endParaRPr lang="en-US" sz="20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2502383" y="486971"/>
        <a:ext cx="2345054" cy="2345054"/>
      </dsp:txXfrm>
    </dsp:sp>
    <dsp:sp modelId="{CA434756-C904-4259-9860-1A7FD9E9AD60}">
      <dsp:nvSpPr>
        <dsp:cNvPr id="0" name=""/>
        <dsp:cNvSpPr/>
      </dsp:nvSpPr>
      <dsp:spPr>
        <a:xfrm>
          <a:off x="4669831" y="1295"/>
          <a:ext cx="3316406" cy="3316406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513" tIns="25400" rIns="18251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+mj-lt"/>
            </a:rPr>
            <a:t>Partnerysčių su ES institucijomis plėtimas;</a:t>
          </a:r>
          <a:endParaRPr lang="lt-LT" sz="2000" kern="1200" dirty="0">
            <a:solidFill>
              <a:srgbClr val="FEFEFE"/>
            </a:solidFill>
            <a:latin typeface="Poppins Light Bold"/>
            <a:cs typeface="Poppins Light Bold"/>
          </a:endParaRPr>
        </a:p>
      </dsp:txBody>
      <dsp:txXfrm>
        <a:off x="5155507" y="486971"/>
        <a:ext cx="2345054" cy="2345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BD06-D3A6-4B52-ADC7-B3C942E5263C}">
      <dsp:nvSpPr>
        <dsp:cNvPr id="0" name=""/>
        <dsp:cNvSpPr/>
      </dsp:nvSpPr>
      <dsp:spPr>
        <a:xfrm>
          <a:off x="2930" y="189339"/>
          <a:ext cx="2940318" cy="2940318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816" tIns="22860" rIns="1618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800" kern="1200" dirty="0">
              <a:solidFill>
                <a:srgbClr val="FEFEFE"/>
              </a:solidFill>
              <a:latin typeface="Poppins Light Bold"/>
              <a:cs typeface="Poppins Light Bold"/>
            </a:rPr>
            <a:t>Stebėsenos ir vertinimo sistemos kūrimas: konkrečių projektų įgyvendinimui</a:t>
          </a:r>
          <a:endParaRPr lang="en-US" sz="1800" kern="1200" dirty="0">
            <a:solidFill>
              <a:schemeClr val="bg1"/>
            </a:solidFill>
            <a:latin typeface="Poppins Light Bold"/>
            <a:cs typeface="Poppins Light Bold"/>
          </a:endParaRPr>
        </a:p>
      </dsp:txBody>
      <dsp:txXfrm>
        <a:off x="433530" y="619939"/>
        <a:ext cx="2079118" cy="2079118"/>
      </dsp:txXfrm>
    </dsp:sp>
    <dsp:sp modelId="{CA434756-C904-4259-9860-1A7FD9E9AD60}">
      <dsp:nvSpPr>
        <dsp:cNvPr id="0" name=""/>
        <dsp:cNvSpPr/>
      </dsp:nvSpPr>
      <dsp:spPr>
        <a:xfrm>
          <a:off x="2355185" y="189339"/>
          <a:ext cx="2940318" cy="2940318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816" tIns="25400" rIns="16181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000" kern="1200" dirty="0">
              <a:solidFill>
                <a:srgbClr val="FEFEFE"/>
              </a:solidFill>
              <a:latin typeface="Poppins Light Bold"/>
              <a:cs typeface="Poppins Light Bold"/>
            </a:rPr>
            <a:t>Stebėsenos ir vertinimo sistemos kūrimas: VB politikai</a:t>
          </a:r>
        </a:p>
      </dsp:txBody>
      <dsp:txXfrm>
        <a:off x="2785785" y="619939"/>
        <a:ext cx="2079118" cy="2079118"/>
      </dsp:txXfrm>
    </dsp:sp>
    <dsp:sp modelId="{C68D6005-BE81-4523-A77E-D641CBDF2876}">
      <dsp:nvSpPr>
        <dsp:cNvPr id="0" name=""/>
        <dsp:cNvSpPr/>
      </dsp:nvSpPr>
      <dsp:spPr>
        <a:xfrm>
          <a:off x="4707440" y="189339"/>
          <a:ext cx="2940318" cy="2940318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816" tIns="21590" rIns="161816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700" kern="1200" dirty="0">
              <a:solidFill>
                <a:srgbClr val="FEFEFE"/>
              </a:solidFill>
              <a:latin typeface="Poppins Light Bold"/>
              <a:cs typeface="Poppins Light Bold"/>
            </a:rPr>
            <a:t>Sistemos taikymas ir gebėjimų stiprinimas;</a:t>
          </a:r>
          <a:endParaRPr lang="en-US" sz="1700" kern="1200" dirty="0">
            <a:latin typeface="Poppins Light Bold"/>
            <a:cs typeface="Poppins Light Bold"/>
          </a:endParaRPr>
        </a:p>
      </dsp:txBody>
      <dsp:txXfrm>
        <a:off x="5138040" y="619939"/>
        <a:ext cx="2079118" cy="2079118"/>
      </dsp:txXfrm>
    </dsp:sp>
    <dsp:sp modelId="{8F20B871-3C14-4E26-915A-B4738A562F80}">
      <dsp:nvSpPr>
        <dsp:cNvPr id="0" name=""/>
        <dsp:cNvSpPr/>
      </dsp:nvSpPr>
      <dsp:spPr>
        <a:xfrm>
          <a:off x="7059695" y="189339"/>
          <a:ext cx="2940318" cy="2940318"/>
        </a:xfrm>
        <a:prstGeom prst="ellipse">
          <a:avLst/>
        </a:prstGeom>
        <a:solidFill>
          <a:srgbClr val="007635">
            <a:alpha val="50000"/>
          </a:srgbClr>
        </a:solidFill>
        <a:ln w="25400" cap="flat" cmpd="sng" algn="ctr">
          <a:solidFill>
            <a:srgbClr val="007635">
              <a:alpha val="4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816" tIns="21590" rIns="161816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solidFill>
                <a:srgbClr val="FEFEFE"/>
              </a:solidFill>
              <a:latin typeface="Poppins Light Bold"/>
              <a:cs typeface="Poppins Light Bold"/>
            </a:rPr>
            <a:t>Rezultatų komunikavimas (metinėje VB konferencijoje ir kt.)</a:t>
          </a:r>
        </a:p>
      </dsp:txBody>
      <dsp:txXfrm>
        <a:off x="7490295" y="619939"/>
        <a:ext cx="2079118" cy="207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776A-F82E-48DE-B720-566D1139F9E6}" type="datetimeFigureOut">
              <a:rPr lang="lt-LT" smtClean="0"/>
              <a:t>2024-11-28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B4E8-974D-4949-86BD-F53CCF5A14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000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067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951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383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923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669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14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639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81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149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B4E8-974D-4949-86BD-F53CCF5A14C3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114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0"/>
            <a:ext cx="18592800" cy="10287000"/>
            <a:chOff x="-2416161" y="399532"/>
            <a:chExt cx="1891173" cy="1894558"/>
          </a:xfrm>
        </p:grpSpPr>
        <p:sp>
          <p:nvSpPr>
            <p:cNvPr id="3" name="Freeform 3"/>
            <p:cNvSpPr/>
            <p:nvPr/>
          </p:nvSpPr>
          <p:spPr>
            <a:xfrm>
              <a:off x="-2416161" y="399532"/>
              <a:ext cx="1891173" cy="1894558"/>
            </a:xfrm>
            <a:custGeom>
              <a:avLst/>
              <a:gdLst/>
              <a:ahLst/>
              <a:cxnLst/>
              <a:rect l="l" t="t" r="r" b="b"/>
              <a:pathLst>
                <a:path w="1714895" h="3479800">
                  <a:moveTo>
                    <a:pt x="0" y="0"/>
                  </a:moveTo>
                  <a:lnTo>
                    <a:pt x="1714895" y="0"/>
                  </a:lnTo>
                  <a:lnTo>
                    <a:pt x="171489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49548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" name="Freeform 4"/>
          <p:cNvSpPr/>
          <p:nvPr/>
        </p:nvSpPr>
        <p:spPr>
          <a:xfrm>
            <a:off x="12420600" y="3131926"/>
            <a:ext cx="4058609" cy="4023148"/>
          </a:xfrm>
          <a:custGeom>
            <a:avLst/>
            <a:gdLst/>
            <a:ahLst/>
            <a:cxnLst/>
            <a:rect l="l" t="t" r="r" b="b"/>
            <a:pathLst>
              <a:path w="4058609" h="4023148">
                <a:moveTo>
                  <a:pt x="0" y="0"/>
                </a:moveTo>
                <a:lnTo>
                  <a:pt x="4058609" y="0"/>
                </a:lnTo>
                <a:lnTo>
                  <a:pt x="4058609" y="4023148"/>
                </a:lnTo>
                <a:lnTo>
                  <a:pt x="0" y="4023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5" name="Group 5"/>
          <p:cNvGrpSpPr/>
          <p:nvPr/>
        </p:nvGrpSpPr>
        <p:grpSpPr>
          <a:xfrm>
            <a:off x="1028700" y="2998138"/>
            <a:ext cx="12611100" cy="5656330"/>
            <a:chOff x="0" y="-414801"/>
            <a:chExt cx="16814800" cy="7541772"/>
          </a:xfrm>
        </p:grpSpPr>
        <p:sp>
          <p:nvSpPr>
            <p:cNvPr id="6" name="TextBox 6"/>
            <p:cNvSpPr txBox="1"/>
            <p:nvPr/>
          </p:nvSpPr>
          <p:spPr>
            <a:xfrm>
              <a:off x="0" y="-414801"/>
              <a:ext cx="16814800" cy="5272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lt-LT" sz="5400" spc="105" dirty="0">
                  <a:solidFill>
                    <a:schemeClr val="bg1"/>
                  </a:solidFill>
                  <a:latin typeface="Poppins Light Bold"/>
                  <a:cs typeface="Poppins Light Bold"/>
                </a:rPr>
                <a:t>Lietuvos vystomojo bendradarbiavimo sistemos stiprinimas: </a:t>
              </a:r>
              <a:r>
                <a:rPr lang="lt-LT" sz="5400" b="1" spc="105" dirty="0">
                  <a:solidFill>
                    <a:schemeClr val="bg1"/>
                  </a:solidFill>
                  <a:latin typeface="Poppins Light Bold"/>
                  <a:cs typeface="Poppins Light Bold"/>
                </a:rPr>
                <a:t>veiksmų planas</a:t>
              </a:r>
              <a:endParaRPr lang="en-US" sz="5400" b="1" spc="105" dirty="0">
                <a:solidFill>
                  <a:schemeClr val="bg1"/>
                </a:solidFill>
                <a:latin typeface="Poppins Light Bold"/>
                <a:cs typeface="Poppins Light Bold"/>
              </a:endParaRPr>
            </a:p>
            <a:p>
              <a:pPr>
                <a:lnSpc>
                  <a:spcPts val="7700"/>
                </a:lnSpc>
              </a:pPr>
              <a:endParaRPr lang="en-US" sz="7000" spc="105" dirty="0">
                <a:solidFill>
                  <a:srgbClr val="139448"/>
                </a:solidFill>
                <a:latin typeface="Poppins Bol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830206"/>
              <a:ext cx="11991539" cy="1296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8"/>
                </a:lnSpc>
              </a:pPr>
              <a:r>
                <a:rPr lang="lt-LT" sz="2620" spc="39" dirty="0">
                  <a:solidFill>
                    <a:schemeClr val="bg1"/>
                  </a:solidFill>
                  <a:latin typeface="Poppins Light Bold"/>
                </a:rPr>
                <a:t>DG </a:t>
              </a:r>
              <a:r>
                <a:rPr lang="lt-LT" sz="2620" spc="39" dirty="0" err="1">
                  <a:solidFill>
                    <a:schemeClr val="bg1"/>
                  </a:solidFill>
                  <a:latin typeface="Poppins Light Bold"/>
                </a:rPr>
                <a:t>Reform</a:t>
              </a:r>
              <a:r>
                <a:rPr lang="lt-LT" sz="2620" spc="39" dirty="0">
                  <a:solidFill>
                    <a:schemeClr val="bg1"/>
                  </a:solidFill>
                  <a:latin typeface="Poppins Light Bold"/>
                </a:rPr>
                <a:t> TSI projektas</a:t>
              </a:r>
              <a:endParaRPr lang="en-US" sz="2620" spc="39" dirty="0">
                <a:solidFill>
                  <a:schemeClr val="bg1"/>
                </a:solidFill>
                <a:latin typeface="Poppins Light Bold"/>
              </a:endParaRPr>
            </a:p>
            <a:p>
              <a:pPr>
                <a:lnSpc>
                  <a:spcPts val="4228"/>
                </a:lnSpc>
                <a:spcBef>
                  <a:spcPct val="0"/>
                </a:spcBef>
              </a:pPr>
              <a:endParaRPr lang="en-US" sz="2620" spc="39" dirty="0">
                <a:solidFill>
                  <a:srgbClr val="00594D"/>
                </a:solidFill>
                <a:latin typeface="Poppins Light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3170" y="3070938"/>
            <a:ext cx="4181661" cy="4145124"/>
          </a:xfrm>
          <a:custGeom>
            <a:avLst/>
            <a:gdLst/>
            <a:ahLst/>
            <a:cxnLst/>
            <a:rect l="l" t="t" r="r" b="b"/>
            <a:pathLst>
              <a:path w="4181661" h="4145124">
                <a:moveTo>
                  <a:pt x="0" y="0"/>
                </a:moveTo>
                <a:lnTo>
                  <a:pt x="4181660" y="0"/>
                </a:lnTo>
                <a:lnTo>
                  <a:pt x="4181660" y="4145124"/>
                </a:lnTo>
                <a:lnTo>
                  <a:pt x="0" y="4145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799703" y="6815467"/>
            <a:ext cx="3460865" cy="3460865"/>
          </a:xfrm>
          <a:custGeom>
            <a:avLst/>
            <a:gdLst/>
            <a:ahLst/>
            <a:cxnLst/>
            <a:rect l="l" t="t" r="r" b="b"/>
            <a:pathLst>
              <a:path w="3460865" h="3460865">
                <a:moveTo>
                  <a:pt x="0" y="0"/>
                </a:moveTo>
                <a:lnTo>
                  <a:pt x="3460865" y="0"/>
                </a:lnTo>
                <a:lnTo>
                  <a:pt x="3460865" y="3460865"/>
                </a:lnTo>
                <a:lnTo>
                  <a:pt x="0" y="3460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9" name="TextBox 9"/>
          <p:cNvSpPr txBox="1"/>
          <p:nvPr/>
        </p:nvSpPr>
        <p:spPr>
          <a:xfrm>
            <a:off x="1226524" y="2216102"/>
            <a:ext cx="13175276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endParaRPr lang="lt-LT" sz="2800" b="1" dirty="0">
              <a:latin typeface="Poppins Light Bold"/>
              <a:cs typeface="Poppins Light Bold"/>
            </a:endParaRPr>
          </a:p>
          <a:p>
            <a:pPr marL="285750" indent="-285750">
              <a:lnSpc>
                <a:spcPts val="3485"/>
              </a:lnSpc>
              <a:buFont typeface="Arial" panose="020B0604020202020204" pitchFamily="34" charset="0"/>
              <a:buChar char="•"/>
            </a:pPr>
            <a:r>
              <a:rPr lang="lt-LT" sz="2800" b="1" dirty="0">
                <a:latin typeface="Poppins Light Bold"/>
                <a:cs typeface="Poppins Light Bold"/>
              </a:rPr>
              <a:t>5 </a:t>
            </a:r>
            <a:r>
              <a:rPr lang="lt-LT" sz="2800" dirty="0">
                <a:latin typeface="Poppins Light Bold"/>
                <a:cs typeface="Poppins Light Bold"/>
              </a:rPr>
              <a:t>teminės dalys:</a:t>
            </a:r>
          </a:p>
          <a:p>
            <a:pPr lvl="1">
              <a:lnSpc>
                <a:spcPts val="3485"/>
              </a:lnSpc>
            </a:pPr>
            <a:r>
              <a:rPr lang="lt-LT" sz="2800" b="0" dirty="0">
                <a:solidFill>
                  <a:srgbClr val="141414"/>
                </a:solidFill>
                <a:effectLst/>
                <a:latin typeface="Poppins Light Bold"/>
                <a:cs typeface="Poppins Light Bold"/>
              </a:rPr>
              <a:t>A politikos nuoseklumas; </a:t>
            </a:r>
          </a:p>
          <a:p>
            <a:pPr lvl="1">
              <a:lnSpc>
                <a:spcPts val="3485"/>
              </a:lnSpc>
            </a:pPr>
            <a:r>
              <a:rPr lang="lt-LT" sz="2800" b="0" dirty="0">
                <a:solidFill>
                  <a:srgbClr val="141414"/>
                </a:solidFill>
                <a:effectLst/>
                <a:latin typeface="Poppins Light Bold"/>
                <a:cs typeface="Poppins Light Bold"/>
              </a:rPr>
              <a:t>B privataus sektoriaus įtraukimas;</a:t>
            </a:r>
            <a:endParaRPr lang="lt-LT" sz="2800" dirty="0">
              <a:latin typeface="Poppins Light Bold"/>
              <a:cs typeface="Poppins Light Bold"/>
            </a:endParaRPr>
          </a:p>
          <a:p>
            <a:pPr lvl="1">
              <a:lnSpc>
                <a:spcPts val="3485"/>
              </a:lnSpc>
            </a:pPr>
            <a:r>
              <a:rPr lang="lt-LT" sz="2800" b="0" dirty="0">
                <a:solidFill>
                  <a:srgbClr val="141414"/>
                </a:solidFill>
                <a:effectLst/>
                <a:latin typeface="Poppins Light Bold"/>
                <a:cs typeface="Poppins Light Bold"/>
              </a:rPr>
              <a:t>C pilietinės visuomenės įtraukimas; </a:t>
            </a:r>
            <a:endParaRPr lang="lt-LT" sz="2800" dirty="0">
              <a:latin typeface="Poppins Light Bold"/>
              <a:cs typeface="Poppins Light Bold"/>
            </a:endParaRPr>
          </a:p>
          <a:p>
            <a:pPr lvl="1">
              <a:lnSpc>
                <a:spcPts val="3485"/>
              </a:lnSpc>
            </a:pPr>
            <a:r>
              <a:rPr lang="lt-LT" sz="2800" b="0" dirty="0">
                <a:solidFill>
                  <a:srgbClr val="141414"/>
                </a:solidFill>
                <a:effectLst/>
                <a:latin typeface="Poppins Light Bold"/>
                <a:cs typeface="Poppins Light Bold"/>
              </a:rPr>
              <a:t>D kiti donorai; </a:t>
            </a:r>
            <a:endParaRPr lang="lt-LT" sz="2800" dirty="0">
              <a:latin typeface="Poppins Light Bold"/>
              <a:cs typeface="Poppins Light Bold"/>
            </a:endParaRPr>
          </a:p>
          <a:p>
            <a:pPr lvl="1">
              <a:lnSpc>
                <a:spcPts val="3485"/>
              </a:lnSpc>
            </a:pPr>
            <a:r>
              <a:rPr lang="lt-LT" sz="2800" b="0" dirty="0">
                <a:solidFill>
                  <a:srgbClr val="141414"/>
                </a:solidFill>
                <a:effectLst/>
                <a:latin typeface="Poppins Light Bold"/>
                <a:cs typeface="Poppins Light Bold"/>
              </a:rPr>
              <a:t>E stebėsena, vertinimas ir rezultatai. </a:t>
            </a:r>
          </a:p>
          <a:p>
            <a:pPr lvl="1">
              <a:lnSpc>
                <a:spcPts val="3485"/>
              </a:lnSpc>
            </a:pPr>
            <a:endParaRPr lang="lt-LT" sz="2800" dirty="0">
              <a:solidFill>
                <a:srgbClr val="141414"/>
              </a:solidFill>
              <a:latin typeface="Poppins Light Bold"/>
              <a:cs typeface="Poppins Light Bold"/>
            </a:endParaRPr>
          </a:p>
          <a:p>
            <a:pPr marL="285750" indent="-285750">
              <a:lnSpc>
                <a:spcPts val="3485"/>
              </a:lnSpc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Orientacija į 2025 metus.</a:t>
            </a:r>
          </a:p>
          <a:p>
            <a:pPr marL="285750" indent="-285750">
              <a:lnSpc>
                <a:spcPts val="3485"/>
              </a:lnSpc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rgbClr val="141414"/>
                </a:solidFill>
                <a:latin typeface="Poppins Light Bold"/>
                <a:cs typeface="Poppins Light Bold"/>
              </a:rPr>
              <a:t>16</a:t>
            </a: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 rekomendacijų, </a:t>
            </a:r>
            <a:r>
              <a:rPr lang="lt-LT" sz="2800" b="1" dirty="0">
                <a:solidFill>
                  <a:srgbClr val="141414"/>
                </a:solidFill>
                <a:latin typeface="Poppins Light Bold"/>
                <a:cs typeface="Poppins Light Bold"/>
              </a:rPr>
              <a:t>65</a:t>
            </a: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 veiksmai.</a:t>
            </a:r>
          </a:p>
          <a:p>
            <a:pPr marL="285750" indent="-285750">
              <a:lnSpc>
                <a:spcPts val="3485"/>
              </a:lnSpc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Nuoseklus įtraukimas į esamus procesus: </a:t>
            </a:r>
            <a:r>
              <a:rPr lang="lt-LT" sz="2800" b="1" dirty="0">
                <a:solidFill>
                  <a:srgbClr val="141414"/>
                </a:solidFill>
                <a:latin typeface="Poppins Light Bold"/>
                <a:cs typeface="Poppins Light Bold"/>
              </a:rPr>
              <a:t>31</a:t>
            </a: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 – jau vykstantys ir tęstiniai veiksmai.</a:t>
            </a:r>
          </a:p>
          <a:p>
            <a:pPr marL="285750" indent="-285750">
              <a:lnSpc>
                <a:spcPts val="3485"/>
              </a:lnSpc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rgbClr val="141414"/>
                </a:solidFill>
                <a:latin typeface="Poppins Light Bold"/>
                <a:cs typeface="Poppins Light Bold"/>
              </a:rPr>
              <a:t>6</a:t>
            </a:r>
            <a:r>
              <a:rPr lang="lt-LT" sz="2800" dirty="0">
                <a:solidFill>
                  <a:srgbClr val="141414"/>
                </a:solidFill>
                <a:latin typeface="Poppins Light Bold"/>
                <a:cs typeface="Poppins Light Bold"/>
              </a:rPr>
              <a:t> veiksmų pradžia numatyta 2026-2027 m.</a:t>
            </a:r>
          </a:p>
          <a:p>
            <a:pPr>
              <a:lnSpc>
                <a:spcPts val="3485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1027323" y="1375362"/>
            <a:ext cx="15168348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600" spc="84" dirty="0">
                <a:solidFill>
                  <a:srgbClr val="0C9347"/>
                </a:solidFill>
                <a:latin typeface="Poppins Bold"/>
              </a:rPr>
              <a:t>VEIKSMŲ PLANAS</a:t>
            </a:r>
            <a:endParaRPr lang="en-US" sz="5600" spc="84" dirty="0">
              <a:solidFill>
                <a:srgbClr val="0C9347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2AD5F-D7B7-735F-B126-6D47BEF3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6" y="482598"/>
            <a:ext cx="6853111" cy="9288904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47CC625-38CB-A756-9C69-7AE0FA06F19C}"/>
              </a:ext>
            </a:extLst>
          </p:cNvPr>
          <p:cNvGrpSpPr/>
          <p:nvPr/>
        </p:nvGrpSpPr>
        <p:grpSpPr>
          <a:xfrm>
            <a:off x="480066" y="482598"/>
            <a:ext cx="6862224" cy="9288904"/>
            <a:chOff x="-2416161" y="399532"/>
            <a:chExt cx="1891173" cy="18945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1DEE080-10B8-661D-EBF3-468A02F354C7}"/>
                </a:ext>
              </a:extLst>
            </p:cNvPr>
            <p:cNvSpPr/>
            <p:nvPr/>
          </p:nvSpPr>
          <p:spPr>
            <a:xfrm>
              <a:off x="-2416161" y="399532"/>
              <a:ext cx="1891173" cy="1894558"/>
            </a:xfrm>
            <a:custGeom>
              <a:avLst/>
              <a:gdLst/>
              <a:ahLst/>
              <a:cxnLst/>
              <a:rect l="l" t="t" r="r" b="b"/>
              <a:pathLst>
                <a:path w="1714895" h="3479800">
                  <a:moveTo>
                    <a:pt x="0" y="0"/>
                  </a:moveTo>
                  <a:lnTo>
                    <a:pt x="1714895" y="0"/>
                  </a:lnTo>
                  <a:lnTo>
                    <a:pt x="171489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49548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0C212DA0-052D-AA23-397B-02C8FFCD64E5}"/>
              </a:ext>
            </a:extLst>
          </p:cNvPr>
          <p:cNvSpPr txBox="1"/>
          <p:nvPr/>
        </p:nvSpPr>
        <p:spPr>
          <a:xfrm>
            <a:off x="1197384" y="1059873"/>
            <a:ext cx="5787382" cy="1778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spc="84" dirty="0">
                <a:solidFill>
                  <a:srgbClr val="FFFFFF"/>
                </a:solidFill>
                <a:latin typeface="Poppins Light Bold"/>
                <a:ea typeface="+mj-ea"/>
                <a:cs typeface="Poppins Light Bold"/>
              </a:rPr>
              <a:t>TECHNINIAI POKYČIAI PLANE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BADD2E-A526-0990-1E60-A11C68736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4721"/>
          <a:stretch/>
        </p:blipFill>
        <p:spPr bwMode="auto">
          <a:xfrm>
            <a:off x="7437012" y="478026"/>
            <a:ext cx="3374136" cy="2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8D3A1CAB-1CC8-126F-0525-0F784C1287C7}"/>
              </a:ext>
            </a:extLst>
          </p:cNvPr>
          <p:cNvSpPr txBox="1"/>
          <p:nvPr/>
        </p:nvSpPr>
        <p:spPr>
          <a:xfrm>
            <a:off x="1197384" y="3195778"/>
            <a:ext cx="5584416" cy="6031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S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upaprastinimas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ir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susisteminimas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 Light Bold"/>
              <a:cs typeface="Poppins Light Bold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„Gyvas“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dokumentas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– Excel formatas;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3000" dirty="0">
              <a:solidFill>
                <a:srgbClr val="FFFFFF"/>
              </a:solidFill>
              <a:latin typeface="Poppins Light Bold"/>
              <a:cs typeface="Poppins Light Bold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Atlikti darbai: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Ukrainos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atstatymo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gairės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;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endParaRPr lang="lt-LT" sz="3000" dirty="0">
              <a:solidFill>
                <a:srgbClr val="FFFFFF"/>
              </a:solidFill>
              <a:latin typeface="Poppins Light Bold"/>
              <a:cs typeface="Poppins Light Bold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Metinė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vystomojo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bendradarbiavimo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konferencija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ir</a:t>
            </a:r>
            <a:r>
              <a:rPr lang="en-US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Poppins Light Bold"/>
                <a:cs typeface="Poppins Light Bold"/>
              </a:rPr>
              <a:t>dirbtuv</a:t>
            </a:r>
            <a:r>
              <a:rPr lang="lt-LT" sz="3000" dirty="0">
                <a:solidFill>
                  <a:srgbClr val="FFFFFF"/>
                </a:solidFill>
                <a:latin typeface="Poppins Light Bold"/>
                <a:cs typeface="Poppins Light Bold"/>
              </a:rPr>
              <a:t>ės.</a:t>
            </a:r>
            <a:endParaRPr lang="en-US" sz="3000" dirty="0">
              <a:solidFill>
                <a:srgbClr val="FFFFFF"/>
              </a:solidFill>
              <a:latin typeface="Poppins Light Bold"/>
              <a:cs typeface="Poppins Ligh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1F839-9AB7-4497-9575-785FCAB279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157" r="-2" b="5928"/>
          <a:stretch/>
        </p:blipFill>
        <p:spPr>
          <a:xfrm>
            <a:off x="7473946" y="3195778"/>
            <a:ext cx="3374136" cy="3504996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E324DE7-30F3-F45C-FE48-412A6DCB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"/>
          <a:stretch/>
        </p:blipFill>
        <p:spPr bwMode="auto">
          <a:xfrm>
            <a:off x="10942804" y="488856"/>
            <a:ext cx="6856016" cy="45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937486-AAF7-1DC7-64BD-77412D7D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r="11399" b="-4"/>
          <a:stretch/>
        </p:blipFill>
        <p:spPr bwMode="auto">
          <a:xfrm>
            <a:off x="7464984" y="6767700"/>
            <a:ext cx="3374136" cy="30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A2D025-AF54-A797-5CE6-8738E16E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r="1" b="1"/>
          <a:stretch/>
        </p:blipFill>
        <p:spPr bwMode="auto">
          <a:xfrm>
            <a:off x="10942804" y="5212080"/>
            <a:ext cx="6856016" cy="45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28182" y="431069"/>
            <a:ext cx="1934946" cy="1885730"/>
          </a:xfrm>
          <a:custGeom>
            <a:avLst/>
            <a:gdLst/>
            <a:ahLst/>
            <a:cxnLst/>
            <a:rect l="l" t="t" r="r" b="b"/>
            <a:pathLst>
              <a:path w="1934946" h="1885730">
                <a:moveTo>
                  <a:pt x="0" y="0"/>
                </a:moveTo>
                <a:lnTo>
                  <a:pt x="1934945" y="0"/>
                </a:lnTo>
                <a:lnTo>
                  <a:pt x="1934945" y="1885730"/>
                </a:lnTo>
                <a:lnTo>
                  <a:pt x="0" y="1885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6" b="-856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/>
          <p:cNvSpPr txBox="1"/>
          <p:nvPr/>
        </p:nvSpPr>
        <p:spPr>
          <a:xfrm>
            <a:off x="1102903" y="1677771"/>
            <a:ext cx="16806342" cy="818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lt-LT" sz="282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Kertinė dalis </a:t>
            </a:r>
            <a: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  <a:t>(tarp)instituciniam efektyvumui didinti.</a:t>
            </a:r>
          </a:p>
          <a:p>
            <a:pPr>
              <a:lnSpc>
                <a:spcPts val="3950"/>
              </a:lnSpc>
            </a:pP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5 rekomendacijos: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  <a:t>Pagrindiniai artimiausio laikotarpio darbai</a:t>
            </a:r>
            <a:r>
              <a:rPr lang="lt-LT" sz="2600" dirty="0">
                <a:solidFill>
                  <a:srgbClr val="FEFEFE"/>
                </a:solidFill>
                <a:latin typeface="Poppins Light Bold"/>
                <a:cs typeface="Poppins Light Bold"/>
              </a:rPr>
              <a:t>: 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Paskutinis veiksmas pradedamas įgyvendinti </a:t>
            </a:r>
            <a:r>
              <a:rPr lang="lt-LT" sz="2821" b="1" dirty="0">
                <a:solidFill>
                  <a:srgbClr val="FEFEFE"/>
                </a:solidFill>
                <a:latin typeface="Poppins Light Bold"/>
                <a:cs typeface="Poppins Light Bold"/>
              </a:rPr>
              <a:t>2025 m. II </a:t>
            </a:r>
            <a:r>
              <a:rPr lang="lt-LT" sz="2821" b="1" dirty="0" err="1">
                <a:solidFill>
                  <a:srgbClr val="FEFEFE"/>
                </a:solidFill>
                <a:latin typeface="Poppins Light Bold"/>
                <a:cs typeface="Poppins Light Bold"/>
              </a:rPr>
              <a:t>ketv</a:t>
            </a:r>
            <a:r>
              <a:rPr lang="lt-LT" sz="2821" b="1" dirty="0">
                <a:solidFill>
                  <a:srgbClr val="FEFEFE"/>
                </a:solidFill>
                <a:latin typeface="Poppins Light Bold"/>
                <a:cs typeface="Poppins Light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2903" y="765907"/>
            <a:ext cx="16954749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000" b="1" dirty="0">
                <a:solidFill>
                  <a:srgbClr val="FEFEFE"/>
                </a:solidFill>
                <a:latin typeface="Poppins Bold"/>
              </a:rPr>
              <a:t>NUOSEKLUMAS</a:t>
            </a:r>
            <a:endParaRPr lang="en-US" sz="5000" b="1" dirty="0">
              <a:solidFill>
                <a:srgbClr val="FEFEFE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4222" y="6209051"/>
            <a:ext cx="16641950" cy="151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1BAACC-84C5-025E-94BF-76943214DC26}"/>
              </a:ext>
            </a:extLst>
          </p:cNvPr>
          <p:cNvSpPr/>
          <p:nvPr/>
        </p:nvSpPr>
        <p:spPr>
          <a:xfrm>
            <a:off x="979845" y="1835417"/>
            <a:ext cx="13623971" cy="1332508"/>
          </a:xfrm>
          <a:custGeom>
            <a:avLst/>
            <a:gdLst>
              <a:gd name="connsiteX0" fmla="*/ 0 w 15613250"/>
              <a:gd name="connsiteY0" fmla="*/ 172383 h 1034280"/>
              <a:gd name="connsiteX1" fmla="*/ 172383 w 15613250"/>
              <a:gd name="connsiteY1" fmla="*/ 0 h 1034280"/>
              <a:gd name="connsiteX2" fmla="*/ 15440867 w 15613250"/>
              <a:gd name="connsiteY2" fmla="*/ 0 h 1034280"/>
              <a:gd name="connsiteX3" fmla="*/ 15613250 w 15613250"/>
              <a:gd name="connsiteY3" fmla="*/ 172383 h 1034280"/>
              <a:gd name="connsiteX4" fmla="*/ 15613250 w 15613250"/>
              <a:gd name="connsiteY4" fmla="*/ 861897 h 1034280"/>
              <a:gd name="connsiteX5" fmla="*/ 15440867 w 15613250"/>
              <a:gd name="connsiteY5" fmla="*/ 1034280 h 1034280"/>
              <a:gd name="connsiteX6" fmla="*/ 172383 w 15613250"/>
              <a:gd name="connsiteY6" fmla="*/ 1034280 h 1034280"/>
              <a:gd name="connsiteX7" fmla="*/ 0 w 15613250"/>
              <a:gd name="connsiteY7" fmla="*/ 861897 h 1034280"/>
              <a:gd name="connsiteX8" fmla="*/ 0 w 15613250"/>
              <a:gd name="connsiteY8" fmla="*/ 172383 h 10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50" h="1034280">
                <a:moveTo>
                  <a:pt x="0" y="172383"/>
                </a:moveTo>
                <a:cubicBezTo>
                  <a:pt x="0" y="77178"/>
                  <a:pt x="77178" y="0"/>
                  <a:pt x="172383" y="0"/>
                </a:cubicBezTo>
                <a:lnTo>
                  <a:pt x="15440867" y="0"/>
                </a:lnTo>
                <a:cubicBezTo>
                  <a:pt x="15536072" y="0"/>
                  <a:pt x="15613250" y="77178"/>
                  <a:pt x="15613250" y="172383"/>
                </a:cubicBezTo>
                <a:lnTo>
                  <a:pt x="15613250" y="861897"/>
                </a:lnTo>
                <a:cubicBezTo>
                  <a:pt x="15613250" y="957102"/>
                  <a:pt x="15536072" y="1034280"/>
                  <a:pt x="15440867" y="1034280"/>
                </a:cubicBezTo>
                <a:lnTo>
                  <a:pt x="172383" y="1034280"/>
                </a:lnTo>
                <a:cubicBezTo>
                  <a:pt x="77178" y="1034280"/>
                  <a:pt x="0" y="957102"/>
                  <a:pt x="0" y="861897"/>
                </a:cubicBezTo>
                <a:lnTo>
                  <a:pt x="0" y="172383"/>
                </a:lnTo>
                <a:close/>
              </a:path>
            </a:pathLst>
          </a:custGeom>
          <a:solidFill>
            <a:srgbClr val="005426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549" tIns="149549" rIns="149549" bIns="149549" numCol="1" spcCol="1270" anchor="ctr" anchorCtr="0">
            <a:noAutofit/>
          </a:bodyPr>
          <a:lstStyle/>
          <a:p>
            <a:pPr marL="0" lvl="0" indent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t-LT" sz="2600" b="0" kern="1200" dirty="0">
                <a:latin typeface="Poppins Light Bold"/>
                <a:cs typeface="Poppins Light Bold"/>
              </a:rPr>
              <a:t>Visos politikos turi būti suderintos ir vieningai prisidėti prie darnaus vystymosi bei gerovės pasauliniu mastu, nedarant neigiamo poveikio besivystančioms šalims. </a:t>
            </a:r>
            <a:endParaRPr lang="en-US" sz="2600" kern="1200" dirty="0">
              <a:latin typeface="Poppins Light Bold"/>
              <a:cs typeface="Poppins Light Bold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DE69F6C-8B06-E3B6-3830-E2CECFCF9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989822"/>
              </p:ext>
            </p:extLst>
          </p:nvPr>
        </p:nvGraphicFramePr>
        <p:xfrm>
          <a:off x="4600871" y="3885619"/>
          <a:ext cx="10002945" cy="331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7F6D99A-FB23-6508-9270-6DB1DB9F45EE}"/>
              </a:ext>
            </a:extLst>
          </p:cNvPr>
          <p:cNvSpPr/>
          <p:nvPr/>
        </p:nvSpPr>
        <p:spPr>
          <a:xfrm>
            <a:off x="2057400" y="7908470"/>
            <a:ext cx="6717920" cy="1036275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400"/>
              </a:lnSpc>
            </a:pP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  <a:t>Darbų pasiskirstymas (A 3.)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1343ED-99BD-1D86-B81E-5ABE3E442D2E}"/>
              </a:ext>
            </a:extLst>
          </p:cNvPr>
          <p:cNvSpPr/>
          <p:nvPr/>
        </p:nvSpPr>
        <p:spPr>
          <a:xfrm>
            <a:off x="9725930" y="7884303"/>
            <a:ext cx="6717919" cy="1036275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ts val="3950"/>
              </a:lnSpc>
            </a:pPr>
            <a:r>
              <a:rPr lang="lt-LT" dirty="0">
                <a:solidFill>
                  <a:srgbClr val="FEFEFE"/>
                </a:solidFill>
                <a:latin typeface="Poppins Light Bold"/>
                <a:cs typeface="Poppins Light Bold"/>
              </a:rPr>
              <a:t>Lietuvos </a:t>
            </a:r>
            <a: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  <a:t>vystomojo bendradarbiavimo vizija (A 4.)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6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B29DF-BB85-D7CB-19F7-2A1BC195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D46F1C-6AD7-0E6A-A0E3-5BCC41455328}"/>
              </a:ext>
            </a:extLst>
          </p:cNvPr>
          <p:cNvSpPr/>
          <p:nvPr/>
        </p:nvSpPr>
        <p:spPr>
          <a:xfrm>
            <a:off x="15928182" y="431069"/>
            <a:ext cx="1934946" cy="1885730"/>
          </a:xfrm>
          <a:custGeom>
            <a:avLst/>
            <a:gdLst/>
            <a:ahLst/>
            <a:cxnLst/>
            <a:rect l="l" t="t" r="r" b="b"/>
            <a:pathLst>
              <a:path w="1934946" h="1885730">
                <a:moveTo>
                  <a:pt x="0" y="0"/>
                </a:moveTo>
                <a:lnTo>
                  <a:pt x="1934945" y="0"/>
                </a:lnTo>
                <a:lnTo>
                  <a:pt x="1934945" y="1885730"/>
                </a:lnTo>
                <a:lnTo>
                  <a:pt x="0" y="1885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6" b="-856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4A7F242-BDF1-E450-43E1-CFD1D2580937}"/>
              </a:ext>
            </a:extLst>
          </p:cNvPr>
          <p:cNvSpPr txBox="1"/>
          <p:nvPr/>
        </p:nvSpPr>
        <p:spPr>
          <a:xfrm>
            <a:off x="979845" y="1619979"/>
            <a:ext cx="16806342" cy="818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lt-LT" sz="282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3 rekomendacijos: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  <a:t>Pagrindiniai artimiausio laikotarpio darbai</a:t>
            </a:r>
            <a:r>
              <a:rPr lang="lt-LT" sz="2600" dirty="0">
                <a:solidFill>
                  <a:srgbClr val="FEFEFE"/>
                </a:solidFill>
                <a:latin typeface="Poppins Light Bold"/>
                <a:cs typeface="Poppins Light Bold"/>
              </a:rPr>
              <a:t>: </a:t>
            </a: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Strateginės kryptys – ir verslo įtraukimui.</a:t>
            </a: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Paskutinis veiksmas pradedamas įgyvendinti 2026-2027 m.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90CB439-8AEA-7A56-6B39-7D99D2AD25B8}"/>
              </a:ext>
            </a:extLst>
          </p:cNvPr>
          <p:cNvSpPr txBox="1"/>
          <p:nvPr/>
        </p:nvSpPr>
        <p:spPr>
          <a:xfrm>
            <a:off x="1102903" y="765907"/>
            <a:ext cx="16954749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000" b="1" dirty="0">
                <a:solidFill>
                  <a:srgbClr val="FEFEFE"/>
                </a:solidFill>
                <a:latin typeface="Poppins Bold"/>
              </a:rPr>
              <a:t>PRIVATUS SEKTORIUS</a:t>
            </a:r>
            <a:endParaRPr lang="en-US" sz="5000" b="1" dirty="0">
              <a:solidFill>
                <a:srgbClr val="FEFEFE"/>
              </a:solidFill>
              <a:latin typeface="Poppi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84E2FB5-D377-3C34-8E11-86FB3312227F}"/>
              </a:ext>
            </a:extLst>
          </p:cNvPr>
          <p:cNvSpPr txBox="1"/>
          <p:nvPr/>
        </p:nvSpPr>
        <p:spPr>
          <a:xfrm>
            <a:off x="734222" y="6209051"/>
            <a:ext cx="16641950" cy="151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68BAB8-7E29-1ABB-AE11-5076A2A93843}"/>
              </a:ext>
            </a:extLst>
          </p:cNvPr>
          <p:cNvSpPr/>
          <p:nvPr/>
        </p:nvSpPr>
        <p:spPr>
          <a:xfrm>
            <a:off x="957778" y="1725218"/>
            <a:ext cx="13623971" cy="1332508"/>
          </a:xfrm>
          <a:custGeom>
            <a:avLst/>
            <a:gdLst>
              <a:gd name="connsiteX0" fmla="*/ 0 w 15613250"/>
              <a:gd name="connsiteY0" fmla="*/ 172383 h 1034280"/>
              <a:gd name="connsiteX1" fmla="*/ 172383 w 15613250"/>
              <a:gd name="connsiteY1" fmla="*/ 0 h 1034280"/>
              <a:gd name="connsiteX2" fmla="*/ 15440867 w 15613250"/>
              <a:gd name="connsiteY2" fmla="*/ 0 h 1034280"/>
              <a:gd name="connsiteX3" fmla="*/ 15613250 w 15613250"/>
              <a:gd name="connsiteY3" fmla="*/ 172383 h 1034280"/>
              <a:gd name="connsiteX4" fmla="*/ 15613250 w 15613250"/>
              <a:gd name="connsiteY4" fmla="*/ 861897 h 1034280"/>
              <a:gd name="connsiteX5" fmla="*/ 15440867 w 15613250"/>
              <a:gd name="connsiteY5" fmla="*/ 1034280 h 1034280"/>
              <a:gd name="connsiteX6" fmla="*/ 172383 w 15613250"/>
              <a:gd name="connsiteY6" fmla="*/ 1034280 h 1034280"/>
              <a:gd name="connsiteX7" fmla="*/ 0 w 15613250"/>
              <a:gd name="connsiteY7" fmla="*/ 861897 h 1034280"/>
              <a:gd name="connsiteX8" fmla="*/ 0 w 15613250"/>
              <a:gd name="connsiteY8" fmla="*/ 172383 h 10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50" h="1034280">
                <a:moveTo>
                  <a:pt x="0" y="172383"/>
                </a:moveTo>
                <a:cubicBezTo>
                  <a:pt x="0" y="77178"/>
                  <a:pt x="77178" y="0"/>
                  <a:pt x="172383" y="0"/>
                </a:cubicBezTo>
                <a:lnTo>
                  <a:pt x="15440867" y="0"/>
                </a:lnTo>
                <a:cubicBezTo>
                  <a:pt x="15536072" y="0"/>
                  <a:pt x="15613250" y="77178"/>
                  <a:pt x="15613250" y="172383"/>
                </a:cubicBezTo>
                <a:lnTo>
                  <a:pt x="15613250" y="861897"/>
                </a:lnTo>
                <a:cubicBezTo>
                  <a:pt x="15613250" y="957102"/>
                  <a:pt x="15536072" y="1034280"/>
                  <a:pt x="15440867" y="1034280"/>
                </a:cubicBezTo>
                <a:lnTo>
                  <a:pt x="172383" y="1034280"/>
                </a:lnTo>
                <a:cubicBezTo>
                  <a:pt x="77178" y="1034280"/>
                  <a:pt x="0" y="957102"/>
                  <a:pt x="0" y="861897"/>
                </a:cubicBezTo>
                <a:lnTo>
                  <a:pt x="0" y="172383"/>
                </a:lnTo>
                <a:close/>
              </a:path>
            </a:pathLst>
          </a:custGeom>
          <a:solidFill>
            <a:srgbClr val="005426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549" tIns="149549" rIns="149549" bIns="149549" numCol="1" spcCol="1270" anchor="ctr" anchorCtr="0">
            <a:noAutofit/>
          </a:bodyPr>
          <a:lstStyle/>
          <a:p>
            <a:pPr marL="0" lvl="0" indent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t-LT" sz="2600" b="0" kern="1200" dirty="0">
                <a:latin typeface="Poppins Light Bold"/>
                <a:cs typeface="Poppins Light Bold"/>
              </a:rPr>
              <a:t>Esminis modernaus vystomojo bendradarbiavimo elementas. Verslas vykdo projektus, prisidedančius dėl ekon. ir </a:t>
            </a:r>
            <a:r>
              <a:rPr lang="lt-LT" sz="2600" b="0" kern="1200" dirty="0" err="1">
                <a:latin typeface="Poppins Light Bold"/>
                <a:cs typeface="Poppins Light Bold"/>
              </a:rPr>
              <a:t>soc</a:t>
            </a:r>
            <a:r>
              <a:rPr lang="lt-LT" sz="2600" b="0" kern="1200" dirty="0">
                <a:latin typeface="Poppins Light Bold"/>
                <a:cs typeface="Poppins Light Bold"/>
              </a:rPr>
              <a:t>. vystymosi šalyse partnerėse.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E2EFE22-28F5-4E6C-F29B-B6DDE234B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08709"/>
              </p:ext>
            </p:extLst>
          </p:nvPr>
        </p:nvGraphicFramePr>
        <p:xfrm>
          <a:off x="4578804" y="3013619"/>
          <a:ext cx="10002945" cy="331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501DB2-4CF4-A553-9884-8D1F02C32A57}"/>
              </a:ext>
            </a:extLst>
          </p:cNvPr>
          <p:cNvSpPr/>
          <p:nvPr/>
        </p:nvSpPr>
        <p:spPr>
          <a:xfrm>
            <a:off x="2328133" y="7482860"/>
            <a:ext cx="6717920" cy="1036275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400"/>
              </a:lnSpc>
            </a:pP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it-IT" sz="1800" dirty="0">
                <a:solidFill>
                  <a:srgbClr val="FEFEFE"/>
                </a:solidFill>
                <a:latin typeface="Poppins Light Bold"/>
                <a:cs typeface="Poppins Light Bold"/>
              </a:rPr>
              <a:t>Fondo kvietimai (B 2.1, B 2.5)</a:t>
            </a:r>
            <a:endParaRPr lang="lt-LT" sz="18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6C78C6-B19B-DA07-1C72-9D1A08D652C9}"/>
              </a:ext>
            </a:extLst>
          </p:cNvPr>
          <p:cNvSpPr/>
          <p:nvPr/>
        </p:nvSpPr>
        <p:spPr>
          <a:xfrm>
            <a:off x="9552844" y="7482859"/>
            <a:ext cx="6717919" cy="1036275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3950"/>
              </a:lnSpc>
            </a:pPr>
            <a:r>
              <a:rPr lang="lt-LT" dirty="0">
                <a:solidFill>
                  <a:srgbClr val="FEFEFE"/>
                </a:solidFill>
                <a:latin typeface="Poppins Light Bold"/>
                <a:cs typeface="Poppins Light Bold"/>
              </a:rPr>
              <a:t>Konsultacijos ir informavimas (B 1.)</a:t>
            </a:r>
            <a:endParaRPr lang="lt-LT" sz="18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6733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6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A611C-1161-37DF-0FA9-D338E255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34BB6D-B48A-1E06-601F-7837A2BACECA}"/>
              </a:ext>
            </a:extLst>
          </p:cNvPr>
          <p:cNvSpPr/>
          <p:nvPr/>
        </p:nvSpPr>
        <p:spPr>
          <a:xfrm>
            <a:off x="15928182" y="431069"/>
            <a:ext cx="1934946" cy="1885730"/>
          </a:xfrm>
          <a:custGeom>
            <a:avLst/>
            <a:gdLst/>
            <a:ahLst/>
            <a:cxnLst/>
            <a:rect l="l" t="t" r="r" b="b"/>
            <a:pathLst>
              <a:path w="1934946" h="1885730">
                <a:moveTo>
                  <a:pt x="0" y="0"/>
                </a:moveTo>
                <a:lnTo>
                  <a:pt x="1934945" y="0"/>
                </a:lnTo>
                <a:lnTo>
                  <a:pt x="1934945" y="1885730"/>
                </a:lnTo>
                <a:lnTo>
                  <a:pt x="0" y="1885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6" b="-856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EA17CD-C7C7-39B0-5071-8F840FE7A4FE}"/>
              </a:ext>
            </a:extLst>
          </p:cNvPr>
          <p:cNvSpPr txBox="1"/>
          <p:nvPr/>
        </p:nvSpPr>
        <p:spPr>
          <a:xfrm>
            <a:off x="979845" y="1619979"/>
            <a:ext cx="16806342" cy="818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lt-LT" sz="282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2 rekomendacijos: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  <a:t>Pagrindiniai artimiausio laikotarpio darbai</a:t>
            </a:r>
            <a:r>
              <a:rPr lang="lt-LT" sz="2600" dirty="0">
                <a:solidFill>
                  <a:srgbClr val="FEFEFE"/>
                </a:solidFill>
                <a:latin typeface="Poppins Light Bold"/>
                <a:cs typeface="Poppins Light Bold"/>
              </a:rPr>
              <a:t>: </a:t>
            </a: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Strateginės kryptys – ir didesniam pilietinės visuomenės įtraukimui.</a:t>
            </a: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Paskutinis veiksmas pradedamas įgyvendinti 2026-2027 m.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F070727-EF7F-A1F1-5FED-54B6B28083D5}"/>
              </a:ext>
            </a:extLst>
          </p:cNvPr>
          <p:cNvSpPr txBox="1"/>
          <p:nvPr/>
        </p:nvSpPr>
        <p:spPr>
          <a:xfrm>
            <a:off x="1102903" y="765907"/>
            <a:ext cx="16954749" cy="85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000" b="1" dirty="0">
                <a:solidFill>
                  <a:srgbClr val="FEFEFE"/>
                </a:solidFill>
                <a:latin typeface="Poppins Bold"/>
              </a:rPr>
              <a:t>PILIETINĖ VISUOMENĖ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0C20040-7BD8-C69C-FA0B-791A79DDE519}"/>
              </a:ext>
            </a:extLst>
          </p:cNvPr>
          <p:cNvSpPr txBox="1"/>
          <p:nvPr/>
        </p:nvSpPr>
        <p:spPr>
          <a:xfrm>
            <a:off x="734222" y="6209051"/>
            <a:ext cx="16641950" cy="151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C309F0-96FE-8536-BC3B-049D057D8775}"/>
              </a:ext>
            </a:extLst>
          </p:cNvPr>
          <p:cNvSpPr/>
          <p:nvPr/>
        </p:nvSpPr>
        <p:spPr>
          <a:xfrm>
            <a:off x="957778" y="1725218"/>
            <a:ext cx="14587022" cy="1332508"/>
          </a:xfrm>
          <a:custGeom>
            <a:avLst/>
            <a:gdLst>
              <a:gd name="connsiteX0" fmla="*/ 0 w 15613250"/>
              <a:gd name="connsiteY0" fmla="*/ 172383 h 1034280"/>
              <a:gd name="connsiteX1" fmla="*/ 172383 w 15613250"/>
              <a:gd name="connsiteY1" fmla="*/ 0 h 1034280"/>
              <a:gd name="connsiteX2" fmla="*/ 15440867 w 15613250"/>
              <a:gd name="connsiteY2" fmla="*/ 0 h 1034280"/>
              <a:gd name="connsiteX3" fmla="*/ 15613250 w 15613250"/>
              <a:gd name="connsiteY3" fmla="*/ 172383 h 1034280"/>
              <a:gd name="connsiteX4" fmla="*/ 15613250 w 15613250"/>
              <a:gd name="connsiteY4" fmla="*/ 861897 h 1034280"/>
              <a:gd name="connsiteX5" fmla="*/ 15440867 w 15613250"/>
              <a:gd name="connsiteY5" fmla="*/ 1034280 h 1034280"/>
              <a:gd name="connsiteX6" fmla="*/ 172383 w 15613250"/>
              <a:gd name="connsiteY6" fmla="*/ 1034280 h 1034280"/>
              <a:gd name="connsiteX7" fmla="*/ 0 w 15613250"/>
              <a:gd name="connsiteY7" fmla="*/ 861897 h 1034280"/>
              <a:gd name="connsiteX8" fmla="*/ 0 w 15613250"/>
              <a:gd name="connsiteY8" fmla="*/ 172383 h 10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50" h="1034280">
                <a:moveTo>
                  <a:pt x="0" y="172383"/>
                </a:moveTo>
                <a:cubicBezTo>
                  <a:pt x="0" y="77178"/>
                  <a:pt x="77178" y="0"/>
                  <a:pt x="172383" y="0"/>
                </a:cubicBezTo>
                <a:lnTo>
                  <a:pt x="15440867" y="0"/>
                </a:lnTo>
                <a:cubicBezTo>
                  <a:pt x="15536072" y="0"/>
                  <a:pt x="15613250" y="77178"/>
                  <a:pt x="15613250" y="172383"/>
                </a:cubicBezTo>
                <a:lnTo>
                  <a:pt x="15613250" y="861897"/>
                </a:lnTo>
                <a:cubicBezTo>
                  <a:pt x="15613250" y="957102"/>
                  <a:pt x="15536072" y="1034280"/>
                  <a:pt x="15440867" y="1034280"/>
                </a:cubicBezTo>
                <a:lnTo>
                  <a:pt x="172383" y="1034280"/>
                </a:lnTo>
                <a:cubicBezTo>
                  <a:pt x="77178" y="1034280"/>
                  <a:pt x="0" y="957102"/>
                  <a:pt x="0" y="861897"/>
                </a:cubicBezTo>
                <a:lnTo>
                  <a:pt x="0" y="172383"/>
                </a:lnTo>
                <a:close/>
              </a:path>
            </a:pathLst>
          </a:custGeom>
          <a:solidFill>
            <a:srgbClr val="005426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549" tIns="149549" rIns="149549" bIns="149549" numCol="1" spcCol="1270" anchor="ctr" anchorCtr="0">
            <a:noAutofit/>
          </a:bodyPr>
          <a:lstStyle/>
          <a:p>
            <a:pPr marL="0" lvl="0" indent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t-LT" sz="2600" b="0" kern="1200" dirty="0">
                <a:latin typeface="Poppins Light Bold"/>
                <a:cs typeface="Poppins Light Bold"/>
              </a:rPr>
              <a:t>NVO dalyvauja projektuose, skirtuose socialinei ir ekonominei plėtrai besivystančiose šalyse (teikia ekspertines žinias, vykdo švietimo programas, gina žmogaus teises, užtikrina pagalbą krizės atvejais, t.t.).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99A6ED5-6AAB-9BD1-16D1-18BD745C6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94430"/>
              </p:ext>
            </p:extLst>
          </p:nvPr>
        </p:nvGraphicFramePr>
        <p:xfrm>
          <a:off x="4578804" y="3013619"/>
          <a:ext cx="10002945" cy="331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6CAB6-154E-C1C7-4196-8098AC753441}"/>
              </a:ext>
            </a:extLst>
          </p:cNvPr>
          <p:cNvSpPr/>
          <p:nvPr/>
        </p:nvSpPr>
        <p:spPr>
          <a:xfrm>
            <a:off x="2099493" y="7440209"/>
            <a:ext cx="4422994" cy="1036275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ts val="400"/>
              </a:lnSpc>
            </a:pP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br>
              <a:rPr lang="lt-LT" sz="18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r>
              <a:rPr lang="lt-LT" sz="1800" dirty="0">
                <a:solidFill>
                  <a:srgbClr val="FEFEFE"/>
                </a:solidFill>
                <a:latin typeface="+mj-lt"/>
              </a:rPr>
              <a:t>Fondo kvietimai NVO (C 2.4., C 2.5.)</a:t>
            </a:r>
            <a:endParaRPr lang="lt-LT" sz="18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26315B-A15C-3C56-B1A7-EE6FAD19D8B3}"/>
              </a:ext>
            </a:extLst>
          </p:cNvPr>
          <p:cNvSpPr/>
          <p:nvPr/>
        </p:nvSpPr>
        <p:spPr>
          <a:xfrm>
            <a:off x="12243544" y="7418885"/>
            <a:ext cx="4422995" cy="1078923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3950"/>
              </a:lnSpc>
            </a:pPr>
            <a:r>
              <a:rPr lang="lt-LT" dirty="0">
                <a:solidFill>
                  <a:srgbClr val="FEFEFE"/>
                </a:solidFill>
                <a:latin typeface="Poppins Light Bold"/>
                <a:cs typeface="Poppins Light Bold"/>
              </a:rPr>
              <a:t>Konsultacijos ir informavimas (C 1.1., C 2.9.)</a:t>
            </a:r>
            <a:endParaRPr lang="lt-LT" sz="18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9C77DD-5BF8-471F-EF8C-173EFB4B6E6B}"/>
              </a:ext>
            </a:extLst>
          </p:cNvPr>
          <p:cNvSpPr/>
          <p:nvPr/>
        </p:nvSpPr>
        <p:spPr>
          <a:xfrm>
            <a:off x="7090959" y="7397560"/>
            <a:ext cx="4584113" cy="1078924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3950"/>
              </a:lnSpc>
            </a:pPr>
            <a:r>
              <a:rPr lang="lt-LT" dirty="0">
                <a:solidFill>
                  <a:srgbClr val="FEFEFE"/>
                </a:solidFill>
                <a:latin typeface="Poppins Light Bold"/>
                <a:cs typeface="Poppins Light Bold"/>
              </a:rPr>
              <a:t>A</a:t>
            </a:r>
            <a:r>
              <a:rPr lang="pt-BR" dirty="0">
                <a:solidFill>
                  <a:srgbClr val="FEFEFE"/>
                </a:solidFill>
                <a:latin typeface="Poppins Light Bold"/>
                <a:cs typeface="Poppins Light Bold"/>
              </a:rPr>
              <a:t>tsakingo asmens paskyrimas  ( C 1.3.)</a:t>
            </a:r>
            <a:endParaRPr lang="lt-LT" sz="18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29310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6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EF851-1587-53BD-D5E4-983F2572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CCF2AA-C70F-B56A-F5E6-134897280845}"/>
              </a:ext>
            </a:extLst>
          </p:cNvPr>
          <p:cNvSpPr/>
          <p:nvPr/>
        </p:nvSpPr>
        <p:spPr>
          <a:xfrm>
            <a:off x="15928182" y="431069"/>
            <a:ext cx="1934946" cy="1885730"/>
          </a:xfrm>
          <a:custGeom>
            <a:avLst/>
            <a:gdLst/>
            <a:ahLst/>
            <a:cxnLst/>
            <a:rect l="l" t="t" r="r" b="b"/>
            <a:pathLst>
              <a:path w="1934946" h="1885730">
                <a:moveTo>
                  <a:pt x="0" y="0"/>
                </a:moveTo>
                <a:lnTo>
                  <a:pt x="1934945" y="0"/>
                </a:lnTo>
                <a:lnTo>
                  <a:pt x="1934945" y="1885730"/>
                </a:lnTo>
                <a:lnTo>
                  <a:pt x="0" y="1885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6" b="-856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8588A5-2405-5521-8EB9-1EADF34C6F80}"/>
              </a:ext>
            </a:extLst>
          </p:cNvPr>
          <p:cNvSpPr txBox="1"/>
          <p:nvPr/>
        </p:nvSpPr>
        <p:spPr>
          <a:xfrm>
            <a:off x="979845" y="1619979"/>
            <a:ext cx="16806342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lt-LT" sz="282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2 rekomendacijos: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endParaRPr lang="lt-LT" sz="2600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  <a:t>Pagrindiniai artimiausio laikotarpio darbai</a:t>
            </a:r>
            <a:r>
              <a:rPr lang="lt-LT" sz="2600" dirty="0">
                <a:solidFill>
                  <a:srgbClr val="FEFEFE"/>
                </a:solidFill>
                <a:latin typeface="Poppins Light Bold"/>
                <a:cs typeface="Poppins Light Bold"/>
              </a:rPr>
              <a:t>: </a:t>
            </a: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 marL="457200" indent="-457200">
              <a:lnSpc>
                <a:spcPts val="3950"/>
              </a:lnSpc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FEFEFE"/>
                </a:solidFill>
                <a:latin typeface="Poppins Light Bold"/>
                <a:cs typeface="Poppins Light Bold"/>
              </a:rPr>
              <a:t>jau įgyvendinami veiksmai (UA atstatymo projektai, žaliųjų iniciatyvų pilotinis atvejis).</a:t>
            </a:r>
          </a:p>
          <a:p>
            <a:pPr marL="457200" indent="-457200">
              <a:lnSpc>
                <a:spcPts val="3950"/>
              </a:lnSpc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FEFEFE"/>
                </a:solidFill>
                <a:latin typeface="Poppins Light Bold"/>
                <a:cs typeface="Poppins Light Bold"/>
              </a:rPr>
              <a:t>Įsitraukimas rengiantis Lietuvos pirmininkavimui ES, </a:t>
            </a:r>
            <a:r>
              <a:rPr lang="en-US" sz="2200" dirty="0" err="1">
                <a:solidFill>
                  <a:srgbClr val="FEFEFE"/>
                </a:solidFill>
                <a:latin typeface="Poppins Light Bold"/>
                <a:cs typeface="Poppins Light Bold"/>
              </a:rPr>
              <a:t>ypa</a:t>
            </a:r>
            <a:r>
              <a:rPr lang="lt-LT" sz="2200" dirty="0">
                <a:solidFill>
                  <a:srgbClr val="FEFEFE"/>
                </a:solidFill>
                <a:latin typeface="Poppins Light Bold"/>
                <a:cs typeface="Poppins Light Bold"/>
              </a:rPr>
              <a:t>č į ES naujo finansinio laikotarpio planavimo procesus (D 2.1.)</a:t>
            </a:r>
            <a:br>
              <a:rPr lang="lt-LT" sz="2200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Veiksmai iš dalies įgyvendinami, platesnės iniciatyvos – 2026-2027.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14C2804-B2DA-E5E0-9B04-C4CF425F4020}"/>
              </a:ext>
            </a:extLst>
          </p:cNvPr>
          <p:cNvSpPr txBox="1"/>
          <p:nvPr/>
        </p:nvSpPr>
        <p:spPr>
          <a:xfrm>
            <a:off x="1102903" y="765907"/>
            <a:ext cx="16954749" cy="175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000" b="1" dirty="0">
                <a:solidFill>
                  <a:srgbClr val="FEFEFE"/>
                </a:solidFill>
                <a:latin typeface="Poppins Bold"/>
              </a:rPr>
              <a:t>KITI DONORAI IR PARTNERYSTĖS</a:t>
            </a:r>
          </a:p>
          <a:p>
            <a:pPr>
              <a:lnSpc>
                <a:spcPts val="7000"/>
              </a:lnSpc>
            </a:pPr>
            <a:endParaRPr lang="lt-LT" sz="5000" b="1" dirty="0">
              <a:solidFill>
                <a:srgbClr val="FEFEFE"/>
              </a:solidFill>
              <a:latin typeface="Poppi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3D1DB9F-0645-A4CB-7809-7D74C218A0D2}"/>
              </a:ext>
            </a:extLst>
          </p:cNvPr>
          <p:cNvSpPr txBox="1"/>
          <p:nvPr/>
        </p:nvSpPr>
        <p:spPr>
          <a:xfrm>
            <a:off x="734222" y="6209051"/>
            <a:ext cx="16641950" cy="151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00484B-C5C7-336E-5E6E-36AED9B68C6E}"/>
              </a:ext>
            </a:extLst>
          </p:cNvPr>
          <p:cNvSpPr/>
          <p:nvPr/>
        </p:nvSpPr>
        <p:spPr>
          <a:xfrm>
            <a:off x="957778" y="1725218"/>
            <a:ext cx="13367822" cy="1332508"/>
          </a:xfrm>
          <a:custGeom>
            <a:avLst/>
            <a:gdLst>
              <a:gd name="connsiteX0" fmla="*/ 0 w 15613250"/>
              <a:gd name="connsiteY0" fmla="*/ 172383 h 1034280"/>
              <a:gd name="connsiteX1" fmla="*/ 172383 w 15613250"/>
              <a:gd name="connsiteY1" fmla="*/ 0 h 1034280"/>
              <a:gd name="connsiteX2" fmla="*/ 15440867 w 15613250"/>
              <a:gd name="connsiteY2" fmla="*/ 0 h 1034280"/>
              <a:gd name="connsiteX3" fmla="*/ 15613250 w 15613250"/>
              <a:gd name="connsiteY3" fmla="*/ 172383 h 1034280"/>
              <a:gd name="connsiteX4" fmla="*/ 15613250 w 15613250"/>
              <a:gd name="connsiteY4" fmla="*/ 861897 h 1034280"/>
              <a:gd name="connsiteX5" fmla="*/ 15440867 w 15613250"/>
              <a:gd name="connsiteY5" fmla="*/ 1034280 h 1034280"/>
              <a:gd name="connsiteX6" fmla="*/ 172383 w 15613250"/>
              <a:gd name="connsiteY6" fmla="*/ 1034280 h 1034280"/>
              <a:gd name="connsiteX7" fmla="*/ 0 w 15613250"/>
              <a:gd name="connsiteY7" fmla="*/ 861897 h 1034280"/>
              <a:gd name="connsiteX8" fmla="*/ 0 w 15613250"/>
              <a:gd name="connsiteY8" fmla="*/ 172383 h 10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50" h="1034280">
                <a:moveTo>
                  <a:pt x="0" y="172383"/>
                </a:moveTo>
                <a:cubicBezTo>
                  <a:pt x="0" y="77178"/>
                  <a:pt x="77178" y="0"/>
                  <a:pt x="172383" y="0"/>
                </a:cubicBezTo>
                <a:lnTo>
                  <a:pt x="15440867" y="0"/>
                </a:lnTo>
                <a:cubicBezTo>
                  <a:pt x="15536072" y="0"/>
                  <a:pt x="15613250" y="77178"/>
                  <a:pt x="15613250" y="172383"/>
                </a:cubicBezTo>
                <a:lnTo>
                  <a:pt x="15613250" y="861897"/>
                </a:lnTo>
                <a:cubicBezTo>
                  <a:pt x="15613250" y="957102"/>
                  <a:pt x="15536072" y="1034280"/>
                  <a:pt x="15440867" y="1034280"/>
                </a:cubicBezTo>
                <a:lnTo>
                  <a:pt x="172383" y="1034280"/>
                </a:lnTo>
                <a:cubicBezTo>
                  <a:pt x="77178" y="1034280"/>
                  <a:pt x="0" y="957102"/>
                  <a:pt x="0" y="861897"/>
                </a:cubicBezTo>
                <a:lnTo>
                  <a:pt x="0" y="172383"/>
                </a:lnTo>
                <a:close/>
              </a:path>
            </a:pathLst>
          </a:custGeom>
          <a:solidFill>
            <a:srgbClr val="005426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549" tIns="149549" rIns="149549" bIns="149549" numCol="1" spcCol="1270" anchor="ctr" anchorCtr="0">
            <a:noAutofit/>
          </a:bodyPr>
          <a:lstStyle/>
          <a:p>
            <a:pPr marL="0" lvl="0" indent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t-LT" sz="2600" b="0" kern="1200" dirty="0">
                <a:latin typeface="Poppins Light Bold"/>
                <a:cs typeface="Poppins Light Bold"/>
              </a:rPr>
              <a:t>Bendradarbiavimas su kitais donorais, ypač ES, leistų pasiekti geresnių rezultatų.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DBE623D-4523-F009-7587-F8F89BB3C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80382"/>
              </p:ext>
            </p:extLst>
          </p:nvPr>
        </p:nvGraphicFramePr>
        <p:xfrm>
          <a:off x="4578804" y="3013619"/>
          <a:ext cx="10002945" cy="331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23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6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9BFDA-095B-F914-FFA1-0A06C5CC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2D6387-5075-8AF4-ECDC-12E452DE9449}"/>
              </a:ext>
            </a:extLst>
          </p:cNvPr>
          <p:cNvSpPr/>
          <p:nvPr/>
        </p:nvSpPr>
        <p:spPr>
          <a:xfrm>
            <a:off x="15928182" y="431069"/>
            <a:ext cx="1934946" cy="1885730"/>
          </a:xfrm>
          <a:custGeom>
            <a:avLst/>
            <a:gdLst/>
            <a:ahLst/>
            <a:cxnLst/>
            <a:rect l="l" t="t" r="r" b="b"/>
            <a:pathLst>
              <a:path w="1934946" h="1885730">
                <a:moveTo>
                  <a:pt x="0" y="0"/>
                </a:moveTo>
                <a:lnTo>
                  <a:pt x="1934945" y="0"/>
                </a:lnTo>
                <a:lnTo>
                  <a:pt x="1934945" y="1885730"/>
                </a:lnTo>
                <a:lnTo>
                  <a:pt x="0" y="1885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6" b="-856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2BE1B5D-1B7B-50D7-9474-D776902387B4}"/>
              </a:ext>
            </a:extLst>
          </p:cNvPr>
          <p:cNvSpPr txBox="1"/>
          <p:nvPr/>
        </p:nvSpPr>
        <p:spPr>
          <a:xfrm>
            <a:off x="979845" y="1619979"/>
            <a:ext cx="16806342" cy="7667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lt-LT" sz="282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br>
              <a:rPr lang="lt-LT" sz="2600" dirty="0">
                <a:solidFill>
                  <a:schemeClr val="bg1"/>
                </a:solidFill>
                <a:latin typeface="Poppins Light Bold"/>
                <a:cs typeface="Poppins Light Bold"/>
              </a:rPr>
            </a:br>
            <a:r>
              <a:rPr lang="lt-LT" sz="2600" b="1" dirty="0">
                <a:solidFill>
                  <a:schemeClr val="bg1"/>
                </a:solidFill>
                <a:latin typeface="Poppins Light Bold"/>
                <a:cs typeface="Poppins Light Bold"/>
              </a:rPr>
              <a:t>4 rekomendacijos:</a:t>
            </a: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b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</a:br>
            <a:endParaRPr lang="lt-LT" sz="2600" b="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600" b="1" dirty="0">
                <a:solidFill>
                  <a:srgbClr val="FEFEFE"/>
                </a:solidFill>
                <a:latin typeface="Poppins Light Bold"/>
                <a:cs typeface="Poppins Light Bold"/>
              </a:rPr>
              <a:t>Pagrindiniai artimiausio laikotarpio darbai</a:t>
            </a:r>
            <a:r>
              <a:rPr lang="lt-LT" sz="2600" dirty="0">
                <a:solidFill>
                  <a:srgbClr val="FEFEFE"/>
                </a:solidFill>
                <a:latin typeface="Poppins Light Bold"/>
                <a:cs typeface="Poppins Light Bold"/>
              </a:rPr>
              <a:t>: </a:t>
            </a: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 marL="457200" indent="-457200">
              <a:lnSpc>
                <a:spcPts val="3950"/>
              </a:lnSpc>
              <a:buFont typeface="Arial" panose="020B0604020202020204" pitchFamily="34" charset="0"/>
              <a:buChar char="•"/>
            </a:pPr>
            <a:endParaRPr lang="lt-LT" sz="2400" dirty="0">
              <a:solidFill>
                <a:srgbClr val="FEFEFE"/>
              </a:solidFill>
              <a:latin typeface="+mj-lt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endParaRPr lang="lt-LT" sz="2821" dirty="0">
              <a:solidFill>
                <a:srgbClr val="FEFEFE"/>
              </a:solidFill>
              <a:latin typeface="Poppins Light Bold"/>
              <a:cs typeface="Poppins Light Bold"/>
            </a:endParaRPr>
          </a:p>
          <a:p>
            <a:pPr>
              <a:lnSpc>
                <a:spcPts val="3950"/>
              </a:lnSpc>
            </a:pP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Numatyta vėliausio veiksmo pradžia – 2025 m. IV </a:t>
            </a:r>
            <a:r>
              <a:rPr lang="lt-LT" sz="2821" dirty="0" err="1">
                <a:solidFill>
                  <a:srgbClr val="FEFEFE"/>
                </a:solidFill>
                <a:latin typeface="Poppins Light Bold"/>
                <a:cs typeface="Poppins Light Bold"/>
              </a:rPr>
              <a:t>ketv</a:t>
            </a: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. – 2026 m. I </a:t>
            </a:r>
            <a:r>
              <a:rPr lang="lt-LT" sz="2821" dirty="0" err="1">
                <a:solidFill>
                  <a:srgbClr val="FEFEFE"/>
                </a:solidFill>
                <a:latin typeface="Poppins Light Bold"/>
                <a:cs typeface="Poppins Light Bold"/>
              </a:rPr>
              <a:t>ketv</a:t>
            </a:r>
            <a:r>
              <a:rPr lang="lt-LT" sz="2821" dirty="0">
                <a:solidFill>
                  <a:srgbClr val="FEFEFE"/>
                </a:solidFill>
                <a:latin typeface="Poppins Light Bold"/>
                <a:cs typeface="Poppins Light Bold"/>
              </a:rPr>
              <a:t>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60921A2-8B49-D3DC-09F4-224C78A408FD}"/>
              </a:ext>
            </a:extLst>
          </p:cNvPr>
          <p:cNvSpPr txBox="1"/>
          <p:nvPr/>
        </p:nvSpPr>
        <p:spPr>
          <a:xfrm>
            <a:off x="1102903" y="765907"/>
            <a:ext cx="16954749" cy="175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lt-LT" sz="5000" b="1" dirty="0">
                <a:solidFill>
                  <a:srgbClr val="FEFEFE"/>
                </a:solidFill>
                <a:latin typeface="Poppins Bold"/>
              </a:rPr>
              <a:t>REZULTATAI IR VERTINIMAS</a:t>
            </a:r>
          </a:p>
          <a:p>
            <a:pPr>
              <a:lnSpc>
                <a:spcPts val="7000"/>
              </a:lnSpc>
            </a:pPr>
            <a:endParaRPr lang="lt-LT" sz="5000" b="1" dirty="0">
              <a:solidFill>
                <a:srgbClr val="FEFEFE"/>
              </a:solidFill>
              <a:latin typeface="Poppi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62FD96E-87AC-C2C5-9C91-028F25188BA0}"/>
              </a:ext>
            </a:extLst>
          </p:cNvPr>
          <p:cNvSpPr txBox="1"/>
          <p:nvPr/>
        </p:nvSpPr>
        <p:spPr>
          <a:xfrm>
            <a:off x="734222" y="6209051"/>
            <a:ext cx="16641950" cy="151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  <a:p>
            <a:pPr>
              <a:lnSpc>
                <a:spcPts val="3950"/>
              </a:lnSpc>
            </a:pPr>
            <a:endParaRPr lang="en-US" sz="2821" dirty="0">
              <a:solidFill>
                <a:srgbClr val="FEFEFE"/>
              </a:solidFill>
              <a:latin typeface="Poppins Light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FD3F80-B36B-A45A-C7CA-B3DDA021D87A}"/>
              </a:ext>
            </a:extLst>
          </p:cNvPr>
          <p:cNvSpPr/>
          <p:nvPr/>
        </p:nvSpPr>
        <p:spPr>
          <a:xfrm>
            <a:off x="957778" y="1725218"/>
            <a:ext cx="14775880" cy="1332508"/>
          </a:xfrm>
          <a:custGeom>
            <a:avLst/>
            <a:gdLst>
              <a:gd name="connsiteX0" fmla="*/ 0 w 15613250"/>
              <a:gd name="connsiteY0" fmla="*/ 172383 h 1034280"/>
              <a:gd name="connsiteX1" fmla="*/ 172383 w 15613250"/>
              <a:gd name="connsiteY1" fmla="*/ 0 h 1034280"/>
              <a:gd name="connsiteX2" fmla="*/ 15440867 w 15613250"/>
              <a:gd name="connsiteY2" fmla="*/ 0 h 1034280"/>
              <a:gd name="connsiteX3" fmla="*/ 15613250 w 15613250"/>
              <a:gd name="connsiteY3" fmla="*/ 172383 h 1034280"/>
              <a:gd name="connsiteX4" fmla="*/ 15613250 w 15613250"/>
              <a:gd name="connsiteY4" fmla="*/ 861897 h 1034280"/>
              <a:gd name="connsiteX5" fmla="*/ 15440867 w 15613250"/>
              <a:gd name="connsiteY5" fmla="*/ 1034280 h 1034280"/>
              <a:gd name="connsiteX6" fmla="*/ 172383 w 15613250"/>
              <a:gd name="connsiteY6" fmla="*/ 1034280 h 1034280"/>
              <a:gd name="connsiteX7" fmla="*/ 0 w 15613250"/>
              <a:gd name="connsiteY7" fmla="*/ 861897 h 1034280"/>
              <a:gd name="connsiteX8" fmla="*/ 0 w 15613250"/>
              <a:gd name="connsiteY8" fmla="*/ 172383 h 10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50" h="1034280">
                <a:moveTo>
                  <a:pt x="0" y="172383"/>
                </a:moveTo>
                <a:cubicBezTo>
                  <a:pt x="0" y="77178"/>
                  <a:pt x="77178" y="0"/>
                  <a:pt x="172383" y="0"/>
                </a:cubicBezTo>
                <a:lnTo>
                  <a:pt x="15440867" y="0"/>
                </a:lnTo>
                <a:cubicBezTo>
                  <a:pt x="15536072" y="0"/>
                  <a:pt x="15613250" y="77178"/>
                  <a:pt x="15613250" y="172383"/>
                </a:cubicBezTo>
                <a:lnTo>
                  <a:pt x="15613250" y="861897"/>
                </a:lnTo>
                <a:cubicBezTo>
                  <a:pt x="15613250" y="957102"/>
                  <a:pt x="15536072" y="1034280"/>
                  <a:pt x="15440867" y="1034280"/>
                </a:cubicBezTo>
                <a:lnTo>
                  <a:pt x="172383" y="1034280"/>
                </a:lnTo>
                <a:cubicBezTo>
                  <a:pt x="77178" y="1034280"/>
                  <a:pt x="0" y="957102"/>
                  <a:pt x="0" y="861897"/>
                </a:cubicBezTo>
                <a:lnTo>
                  <a:pt x="0" y="172383"/>
                </a:lnTo>
                <a:close/>
              </a:path>
            </a:pathLst>
          </a:custGeom>
          <a:solidFill>
            <a:srgbClr val="005426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549" tIns="149549" rIns="149549" bIns="149549" numCol="1" spcCol="1270" anchor="ctr" anchorCtr="0">
            <a:noAutofit/>
          </a:bodyPr>
          <a:lstStyle/>
          <a:p>
            <a:pPr marL="0" lvl="0" indent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t-LT" sz="2600" b="0" kern="1200" dirty="0">
                <a:latin typeface="Poppins Light Bold"/>
                <a:cs typeface="Poppins Light Bold"/>
              </a:rPr>
              <a:t>Stebėsenos ir vertinimo sistema būtina norint suprasti, ar pasiekiame rezultatų, kuriuos planuojame, ir iš to mokomės.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42F15B4-074E-C78C-A001-4BFD21B38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391249"/>
              </p:ext>
            </p:extLst>
          </p:nvPr>
        </p:nvGraphicFramePr>
        <p:xfrm>
          <a:off x="4578804" y="3013619"/>
          <a:ext cx="10002945" cy="331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BD2D97-A9DE-F719-42CF-DE32A0792222}"/>
              </a:ext>
            </a:extLst>
          </p:cNvPr>
          <p:cNvSpPr/>
          <p:nvPr/>
        </p:nvSpPr>
        <p:spPr>
          <a:xfrm>
            <a:off x="2078814" y="7407298"/>
            <a:ext cx="6172200" cy="1081809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400"/>
              </a:lnSpc>
            </a:pPr>
            <a:endParaRPr lang="lt-LT" sz="2000" dirty="0">
              <a:solidFill>
                <a:srgbClr val="FEFEFE"/>
              </a:solidFill>
              <a:latin typeface="Poppins Light Bold"/>
              <a:cs typeface="Poppins Light Bold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0D142-2238-CA26-34B0-8CA409F3CFBC}"/>
              </a:ext>
            </a:extLst>
          </p:cNvPr>
          <p:cNvSpPr/>
          <p:nvPr/>
        </p:nvSpPr>
        <p:spPr>
          <a:xfrm>
            <a:off x="9300820" y="7407301"/>
            <a:ext cx="6172200" cy="1081809"/>
          </a:xfrm>
          <a:prstGeom prst="roundRect">
            <a:avLst>
              <a:gd name="adj" fmla="val 50000"/>
            </a:avLst>
          </a:prstGeom>
          <a:solidFill>
            <a:srgbClr val="007635">
              <a:alpha val="44000"/>
            </a:srgbClr>
          </a:solidFill>
          <a:ln>
            <a:solidFill>
              <a:srgbClr val="007635">
                <a:alpha val="4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lt-LT" sz="2400" dirty="0">
                <a:solidFill>
                  <a:srgbClr val="FEFEFE"/>
                </a:solidFill>
                <a:latin typeface="+mj-lt"/>
                <a:cs typeface="Poppins Light Bold"/>
              </a:rPr>
              <a:t>Stebėsenos ir vertinimo sistemos kūrimas    VB politikai (E 2.)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D7C64-502D-CC61-AB1A-C3CEEBC220C6}"/>
              </a:ext>
            </a:extLst>
          </p:cNvPr>
          <p:cNvSpPr txBox="1"/>
          <p:nvPr/>
        </p:nvSpPr>
        <p:spPr>
          <a:xfrm>
            <a:off x="2814980" y="7508963"/>
            <a:ext cx="510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+mj-lt"/>
              </a:rPr>
              <a:t>Stebėsenos ir vertinimo sistemos kūrimas per pilotinius projektus (E 1.)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81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460126" y="3708418"/>
            <a:ext cx="4827874" cy="6578582"/>
            <a:chOff x="0" y="0"/>
            <a:chExt cx="6437165" cy="877144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5547" r="25547"/>
            <a:stretch>
              <a:fillRect/>
            </a:stretch>
          </p:blipFill>
          <p:spPr>
            <a:xfrm>
              <a:off x="0" y="0"/>
              <a:ext cx="6437165" cy="877144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3460126" y="0"/>
            <a:ext cx="4827874" cy="3525551"/>
            <a:chOff x="0" y="0"/>
            <a:chExt cx="6437165" cy="470073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437165" cy="4700735"/>
            </a:xfrm>
            <a:prstGeom prst="rect">
              <a:avLst/>
            </a:prstGeom>
            <a:solidFill>
              <a:srgbClr val="149548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" name="Freeform 7"/>
          <p:cNvSpPr/>
          <p:nvPr/>
        </p:nvSpPr>
        <p:spPr>
          <a:xfrm>
            <a:off x="14238118" y="168441"/>
            <a:ext cx="3271891" cy="3188670"/>
          </a:xfrm>
          <a:custGeom>
            <a:avLst/>
            <a:gdLst/>
            <a:ahLst/>
            <a:cxnLst/>
            <a:rect l="l" t="t" r="r" b="b"/>
            <a:pathLst>
              <a:path w="3271891" h="3188670">
                <a:moveTo>
                  <a:pt x="0" y="0"/>
                </a:moveTo>
                <a:lnTo>
                  <a:pt x="3271891" y="0"/>
                </a:lnTo>
                <a:lnTo>
                  <a:pt x="3271891" y="3188670"/>
                </a:lnTo>
                <a:lnTo>
                  <a:pt x="0" y="3188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8" name="Group 8"/>
          <p:cNvGrpSpPr/>
          <p:nvPr/>
        </p:nvGrpSpPr>
        <p:grpSpPr>
          <a:xfrm>
            <a:off x="13233661" y="0"/>
            <a:ext cx="5069579" cy="10287000"/>
            <a:chOff x="0" y="0"/>
            <a:chExt cx="1714895" cy="3479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4895" cy="3479800"/>
            </a:xfrm>
            <a:custGeom>
              <a:avLst/>
              <a:gdLst/>
              <a:ahLst/>
              <a:cxnLst/>
              <a:rect l="l" t="t" r="r" b="b"/>
              <a:pathLst>
                <a:path w="1714895" h="3479800">
                  <a:moveTo>
                    <a:pt x="0" y="0"/>
                  </a:moveTo>
                  <a:lnTo>
                    <a:pt x="1714895" y="0"/>
                  </a:lnTo>
                  <a:lnTo>
                    <a:pt x="171489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19647"/>
            </a:solidFill>
          </p:spPr>
          <p:txBody>
            <a:bodyPr/>
            <a:lstStyle/>
            <a:p>
              <a:endParaRPr lang="lt-LT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29437" y="4024026"/>
            <a:ext cx="10853074" cy="261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874"/>
              </a:lnSpc>
              <a:buFont typeface="Arial" panose="020B0604020202020204" pitchFamily="34" charset="0"/>
              <a:buChar char="•"/>
            </a:pP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Veiksmų plano patvirtinimas;</a:t>
            </a:r>
          </a:p>
          <a:p>
            <a:pPr marL="342900" indent="-342900">
              <a:lnSpc>
                <a:spcPts val="2874"/>
              </a:lnSpc>
              <a:buFont typeface="Arial" panose="020B0604020202020204" pitchFamily="34" charset="0"/>
              <a:buChar char="•"/>
            </a:pP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Darbų pasiskirstymas ir žingsniai (URM VBD);</a:t>
            </a:r>
          </a:p>
          <a:p>
            <a:pPr marL="342900" indent="-342900">
              <a:lnSpc>
                <a:spcPts val="2874"/>
              </a:lnSpc>
              <a:buFont typeface="Arial" panose="020B0604020202020204" pitchFamily="34" charset="0"/>
              <a:buChar char="•"/>
            </a:pP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Savanoriška darbo grupė strateginėms gairėms;</a:t>
            </a:r>
          </a:p>
          <a:p>
            <a:pPr marL="342900" indent="-342900">
              <a:lnSpc>
                <a:spcPts val="2874"/>
              </a:lnSpc>
              <a:buFont typeface="Arial" panose="020B0604020202020204" pitchFamily="34" charset="0"/>
              <a:buChar char="•"/>
            </a:pP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Progreso stebėsena NVBK ir veiksmų plano atnaujinimas prireikus;</a:t>
            </a:r>
          </a:p>
          <a:p>
            <a:pPr marL="342900" indent="-342900">
              <a:lnSpc>
                <a:spcPts val="2874"/>
              </a:lnSpc>
              <a:buFont typeface="Arial" panose="020B0604020202020204" pitchFamily="34" charset="0"/>
              <a:buChar char="•"/>
            </a:pP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Ukrainos gairių įgyvendinimo progreso stebėsena (2025 m. II </a:t>
            </a:r>
            <a:r>
              <a:rPr lang="lt-LT" sz="2800" spc="34" dirty="0" err="1">
                <a:solidFill>
                  <a:srgbClr val="000000"/>
                </a:solidFill>
                <a:latin typeface="Poppins Light"/>
              </a:rPr>
              <a:t>ketv</a:t>
            </a:r>
            <a:r>
              <a:rPr lang="lt-LT" sz="2800" spc="34" dirty="0">
                <a:solidFill>
                  <a:srgbClr val="000000"/>
                </a:solidFill>
                <a:latin typeface="Poppins Light"/>
              </a:rPr>
              <a:t>.).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1224" y="1080015"/>
            <a:ext cx="1120091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lt-LT" sz="5599" spc="83" dirty="0">
                <a:solidFill>
                  <a:srgbClr val="139448"/>
                </a:solidFill>
                <a:latin typeface="Poppins Bold"/>
              </a:rPr>
              <a:t>TOLIMESNI NVBK VEIKSMAI UŽTIKRINANT ĮGYVENDINIMĄ</a:t>
            </a:r>
            <a:endParaRPr lang="en-US" sz="5599" spc="83" dirty="0">
              <a:solidFill>
                <a:srgbClr val="139448"/>
              </a:solidFill>
              <a:latin typeface="Poppi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99195" y="5568314"/>
            <a:ext cx="630242" cy="2769356"/>
            <a:chOff x="0" y="0"/>
            <a:chExt cx="296737" cy="13038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737" cy="1303895"/>
            </a:xfrm>
            <a:custGeom>
              <a:avLst/>
              <a:gdLst/>
              <a:ahLst/>
              <a:cxnLst/>
              <a:rect l="l" t="t" r="r" b="b"/>
              <a:pathLst>
                <a:path w="296737" h="1303895">
                  <a:moveTo>
                    <a:pt x="0" y="0"/>
                  </a:moveTo>
                  <a:lnTo>
                    <a:pt x="296737" y="0"/>
                  </a:lnTo>
                  <a:lnTo>
                    <a:pt x="296737" y="1303895"/>
                  </a:lnTo>
                  <a:lnTo>
                    <a:pt x="0" y="1303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A867576F-B63D-4496-279B-11AEAE1291F3}"/>
              </a:ext>
            </a:extLst>
          </p:cNvPr>
          <p:cNvSpPr/>
          <p:nvPr/>
        </p:nvSpPr>
        <p:spPr>
          <a:xfrm>
            <a:off x="13783232" y="5753100"/>
            <a:ext cx="4181661" cy="4145124"/>
          </a:xfrm>
          <a:custGeom>
            <a:avLst/>
            <a:gdLst/>
            <a:ahLst/>
            <a:cxnLst/>
            <a:rect l="l" t="t" r="r" b="b"/>
            <a:pathLst>
              <a:path w="4181661" h="4145124">
                <a:moveTo>
                  <a:pt x="0" y="0"/>
                </a:moveTo>
                <a:lnTo>
                  <a:pt x="4181660" y="0"/>
                </a:lnTo>
                <a:lnTo>
                  <a:pt x="4181660" y="4145124"/>
                </a:lnTo>
                <a:lnTo>
                  <a:pt x="0" y="41451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t-L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620</Words>
  <Application>Microsoft Office PowerPoint</Application>
  <PresentationFormat>Custom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Aptos</vt:lpstr>
      <vt:lpstr>Poppins Bold Bold</vt:lpstr>
      <vt:lpstr>Poppins Light</vt:lpstr>
      <vt:lpstr>Poppins Bold</vt:lpstr>
      <vt:lpstr>Poppins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aid prezentacija EN</dc:title>
  <dc:creator>Rūta Jurgilaitė</dc:creator>
  <cp:lastModifiedBy>Raimundas Velička</cp:lastModifiedBy>
  <cp:revision>7</cp:revision>
  <cp:lastPrinted>2024-11-14T05:56:24Z</cp:lastPrinted>
  <dcterms:created xsi:type="dcterms:W3CDTF">2006-08-16T00:00:00Z</dcterms:created>
  <dcterms:modified xsi:type="dcterms:W3CDTF">2024-11-28T11:28:26Z</dcterms:modified>
  <dc:identifier>DAFq7dpAQUg</dc:identifier>
</cp:coreProperties>
</file>