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sldIdLst>
    <p:sldId id="270" r:id="rId5"/>
    <p:sldId id="279" r:id="rId6"/>
    <p:sldId id="280" r:id="rId7"/>
    <p:sldId id="257" r:id="rId8"/>
    <p:sldId id="301" r:id="rId9"/>
    <p:sldId id="290" r:id="rId10"/>
    <p:sldId id="291" r:id="rId11"/>
    <p:sldId id="302" r:id="rId12"/>
    <p:sldId id="289" r:id="rId13"/>
    <p:sldId id="293" r:id="rId14"/>
    <p:sldId id="303" r:id="rId15"/>
    <p:sldId id="296" r:id="rId16"/>
    <p:sldId id="297" r:id="rId17"/>
    <p:sldId id="304" r:id="rId18"/>
    <p:sldId id="306" r:id="rId19"/>
    <p:sldId id="298" r:id="rId20"/>
    <p:sldId id="312" r:id="rId21"/>
    <p:sldId id="300" r:id="rId22"/>
    <p:sldId id="305" r:id="rId23"/>
    <p:sldId id="307" r:id="rId24"/>
    <p:sldId id="309" r:id="rId25"/>
    <p:sldId id="314" r:id="rId26"/>
    <p:sldId id="318" r:id="rId27"/>
    <p:sldId id="317" r:id="rId28"/>
    <p:sldId id="316" r:id="rId29"/>
    <p:sldId id="313" r:id="rId30"/>
    <p:sldId id="315" r:id="rId31"/>
    <p:sldId id="311" r:id="rId32"/>
  </p:sldIdLst>
  <p:sldSz cx="12192000" cy="6858000"/>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0A6E"/>
    <a:srgbClr val="DEE8FF"/>
    <a:srgbClr val="D7AFFF"/>
    <a:srgbClr val="B76CFF"/>
    <a:srgbClr val="F1FAA3"/>
    <a:srgbClr val="F36656"/>
    <a:srgbClr val="33EFCA"/>
    <a:srgbClr val="FFB65F"/>
    <a:srgbClr val="62AE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9478C-9318-47FD-BB0A-97FAA43F714F}" v="4" dt="2026-05-04T10:42:12.7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4" autoAdjust="0"/>
    <p:restoredTop sz="94691"/>
  </p:normalViewPr>
  <p:slideViewPr>
    <p:cSldViewPr snapToGrid="0">
      <p:cViewPr varScale="1">
        <p:scale>
          <a:sx n="78" d="100"/>
          <a:sy n="78" d="100"/>
        </p:scale>
        <p:origin x="65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ūta Bankauskaitė" userId="ba2e4be5-6112-4148-ae8c-6be733d19c60" providerId="ADAL" clId="{67B9F546-35F5-4495-920B-49832161F13A}"/>
    <pc:docChg chg="addSld modSld">
      <pc:chgData name="Rūta Bankauskaitė" userId="ba2e4be5-6112-4148-ae8c-6be733d19c60" providerId="ADAL" clId="{67B9F546-35F5-4495-920B-49832161F13A}" dt="2026-05-04T10:44:55.662" v="119" actId="20577"/>
      <pc:docMkLst>
        <pc:docMk/>
      </pc:docMkLst>
      <pc:sldChg chg="modSp mod">
        <pc:chgData name="Rūta Bankauskaitė" userId="ba2e4be5-6112-4148-ae8c-6be733d19c60" providerId="ADAL" clId="{67B9F546-35F5-4495-920B-49832161F13A}" dt="2026-05-04T10:44:29.956" v="118" actId="20577"/>
        <pc:sldMkLst>
          <pc:docMk/>
          <pc:sldMk cId="1285017052" sldId="279"/>
        </pc:sldMkLst>
        <pc:spChg chg="mod">
          <ac:chgData name="Rūta Bankauskaitė" userId="ba2e4be5-6112-4148-ae8c-6be733d19c60" providerId="ADAL" clId="{67B9F546-35F5-4495-920B-49832161F13A}" dt="2026-05-04T10:44:29.956" v="118" actId="20577"/>
          <ac:spMkLst>
            <pc:docMk/>
            <pc:sldMk cId="1285017052" sldId="279"/>
            <ac:spMk id="2" creationId="{0978E65B-E9F1-BF5A-48DE-0948A188D7D0}"/>
          </ac:spMkLst>
        </pc:spChg>
      </pc:sldChg>
      <pc:sldChg chg="modSp mod">
        <pc:chgData name="Rūta Bankauskaitė" userId="ba2e4be5-6112-4148-ae8c-6be733d19c60" providerId="ADAL" clId="{67B9F546-35F5-4495-920B-49832161F13A}" dt="2026-05-04T10:44:55.662" v="119" actId="20577"/>
        <pc:sldMkLst>
          <pc:docMk/>
          <pc:sldMk cId="1607668389" sldId="309"/>
        </pc:sldMkLst>
        <pc:spChg chg="mod">
          <ac:chgData name="Rūta Bankauskaitė" userId="ba2e4be5-6112-4148-ae8c-6be733d19c60" providerId="ADAL" clId="{67B9F546-35F5-4495-920B-49832161F13A}" dt="2026-05-04T10:44:55.662" v="119" actId="20577"/>
          <ac:spMkLst>
            <pc:docMk/>
            <pc:sldMk cId="1607668389" sldId="309"/>
            <ac:spMk id="2" creationId="{5ED6C79E-9F77-EA51-DAC5-DBEDFEE4705E}"/>
          </ac:spMkLst>
        </pc:spChg>
      </pc:sldChg>
      <pc:sldChg chg="modSp mod">
        <pc:chgData name="Rūta Bankauskaitė" userId="ba2e4be5-6112-4148-ae8c-6be733d19c60" providerId="ADAL" clId="{67B9F546-35F5-4495-920B-49832161F13A}" dt="2026-05-04T10:42:12.759" v="112"/>
        <pc:sldMkLst>
          <pc:docMk/>
          <pc:sldMk cId="3067256061" sldId="314"/>
        </pc:sldMkLst>
        <pc:spChg chg="mod">
          <ac:chgData name="Rūta Bankauskaitė" userId="ba2e4be5-6112-4148-ae8c-6be733d19c60" providerId="ADAL" clId="{67B9F546-35F5-4495-920B-49832161F13A}" dt="2026-05-04T10:42:12.759" v="112"/>
          <ac:spMkLst>
            <pc:docMk/>
            <pc:sldMk cId="3067256061" sldId="314"/>
            <ac:spMk id="2" creationId="{7538A584-A78E-2BFA-2D76-B6961876F7A0}"/>
          </ac:spMkLst>
        </pc:spChg>
      </pc:sldChg>
      <pc:sldChg chg="modSp mod">
        <pc:chgData name="Rūta Bankauskaitė" userId="ba2e4be5-6112-4148-ae8c-6be733d19c60" providerId="ADAL" clId="{67B9F546-35F5-4495-920B-49832161F13A}" dt="2026-05-04T10:43:53.476" v="114" actId="113"/>
        <pc:sldMkLst>
          <pc:docMk/>
          <pc:sldMk cId="242427454" sldId="316"/>
        </pc:sldMkLst>
        <pc:spChg chg="mod">
          <ac:chgData name="Rūta Bankauskaitė" userId="ba2e4be5-6112-4148-ae8c-6be733d19c60" providerId="ADAL" clId="{67B9F546-35F5-4495-920B-49832161F13A}" dt="2026-05-04T10:43:53.476" v="114" actId="113"/>
          <ac:spMkLst>
            <pc:docMk/>
            <pc:sldMk cId="242427454" sldId="316"/>
            <ac:spMk id="2" creationId="{8BBDCD04-258C-ACAE-FDFE-D65678FA486D}"/>
          </ac:spMkLst>
        </pc:spChg>
      </pc:sldChg>
      <pc:sldChg chg="add">
        <pc:chgData name="Rūta Bankauskaitė" userId="ba2e4be5-6112-4148-ae8c-6be733d19c60" providerId="ADAL" clId="{67B9F546-35F5-4495-920B-49832161F13A}" dt="2026-05-04T10:38:47.460" v="0" actId="2890"/>
        <pc:sldMkLst>
          <pc:docMk/>
          <pc:sldMk cId="1467739676" sldId="3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519285-CE9F-FC4C-9EEE-95F121517666}" type="datetimeFigureOut">
              <a:rPr lang="en-LT" smtClean="0"/>
              <a:t>05/04/2026</a:t>
            </a:fld>
            <a:endParaRPr lang="en-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0F81F6-F25F-FD47-B697-782AAB24BA6E}" type="slidenum">
              <a:rPr lang="en-LT" smtClean="0"/>
              <a:t>‹#›</a:t>
            </a:fld>
            <a:endParaRPr lang="en-LT"/>
          </a:p>
        </p:txBody>
      </p:sp>
    </p:spTree>
    <p:extLst>
      <p:ext uri="{BB962C8B-B14F-4D97-AF65-F5344CB8AC3E}">
        <p14:creationId xmlns:p14="http://schemas.microsoft.com/office/powerpoint/2010/main" val="556917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2AABA-EA2A-49CF-1A0A-6CDF6A213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4ED35D-0D9E-1D1A-FD73-696B2C7B28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4F6F8F-5B99-2E99-5A0F-467E9F38FDAE}"/>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2422209F-EA53-98AA-DBA3-D3C47146D4FB}"/>
              </a:ext>
            </a:extLst>
          </p:cNvPr>
          <p:cNvSpPr>
            <a:spLocks noGrp="1"/>
          </p:cNvSpPr>
          <p:nvPr>
            <p:ph type="sldNum" sz="quarter" idx="5"/>
          </p:nvPr>
        </p:nvSpPr>
        <p:spPr/>
        <p:txBody>
          <a:bodyPr/>
          <a:lstStyle/>
          <a:p>
            <a:fld id="{D00F81F6-F25F-FD47-B697-782AAB24BA6E}" type="slidenum">
              <a:rPr lang="en-LT" smtClean="0"/>
              <a:t>2</a:t>
            </a:fld>
            <a:endParaRPr lang="en-LT"/>
          </a:p>
        </p:txBody>
      </p:sp>
    </p:spTree>
    <p:extLst>
      <p:ext uri="{BB962C8B-B14F-4D97-AF65-F5344CB8AC3E}">
        <p14:creationId xmlns:p14="http://schemas.microsoft.com/office/powerpoint/2010/main" val="4136058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B8243-BFF0-2AB5-78A2-C66171599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38BA8E-E7C0-F2C8-1748-4E780B7DDB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2FF2E9-8E73-3891-205D-030E638DA181}"/>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210E0452-465A-B5D8-BC57-D8DE32FA0B72}"/>
              </a:ext>
            </a:extLst>
          </p:cNvPr>
          <p:cNvSpPr>
            <a:spLocks noGrp="1"/>
          </p:cNvSpPr>
          <p:nvPr>
            <p:ph type="sldNum" sz="quarter" idx="5"/>
          </p:nvPr>
        </p:nvSpPr>
        <p:spPr/>
        <p:txBody>
          <a:bodyPr/>
          <a:lstStyle/>
          <a:p>
            <a:fld id="{D00F81F6-F25F-FD47-B697-782AAB24BA6E}" type="slidenum">
              <a:rPr lang="en-LT" smtClean="0"/>
              <a:t>22</a:t>
            </a:fld>
            <a:endParaRPr lang="en-LT"/>
          </a:p>
        </p:txBody>
      </p:sp>
    </p:spTree>
    <p:extLst>
      <p:ext uri="{BB962C8B-B14F-4D97-AF65-F5344CB8AC3E}">
        <p14:creationId xmlns:p14="http://schemas.microsoft.com/office/powerpoint/2010/main" val="24185446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F0443-7953-0680-2136-C9D1C1BA25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0D2158-116A-48E4-2888-E89C6CC42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3C2A11-2B7B-6B28-A46A-251554105A2D}"/>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8A2254A7-9DA8-3E97-532F-DA30B7A17F9F}"/>
              </a:ext>
            </a:extLst>
          </p:cNvPr>
          <p:cNvSpPr>
            <a:spLocks noGrp="1"/>
          </p:cNvSpPr>
          <p:nvPr>
            <p:ph type="sldNum" sz="quarter" idx="5"/>
          </p:nvPr>
        </p:nvSpPr>
        <p:spPr/>
        <p:txBody>
          <a:bodyPr/>
          <a:lstStyle/>
          <a:p>
            <a:fld id="{D00F81F6-F25F-FD47-B697-782AAB24BA6E}" type="slidenum">
              <a:rPr lang="en-LT" smtClean="0"/>
              <a:t>23</a:t>
            </a:fld>
            <a:endParaRPr lang="en-LT"/>
          </a:p>
        </p:txBody>
      </p:sp>
    </p:spTree>
    <p:extLst>
      <p:ext uri="{BB962C8B-B14F-4D97-AF65-F5344CB8AC3E}">
        <p14:creationId xmlns:p14="http://schemas.microsoft.com/office/powerpoint/2010/main" val="989082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37621-CBE6-E500-6257-D88D43C284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3A158D-71A6-2FC5-5725-38311DD42B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4AE17A-F36C-14A9-DED8-A92B83B6903F}"/>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06C68386-FB6D-4B33-9F32-AEF8FBFCC9CC}"/>
              </a:ext>
            </a:extLst>
          </p:cNvPr>
          <p:cNvSpPr>
            <a:spLocks noGrp="1"/>
          </p:cNvSpPr>
          <p:nvPr>
            <p:ph type="sldNum" sz="quarter" idx="5"/>
          </p:nvPr>
        </p:nvSpPr>
        <p:spPr/>
        <p:txBody>
          <a:bodyPr/>
          <a:lstStyle/>
          <a:p>
            <a:fld id="{D00F81F6-F25F-FD47-B697-782AAB24BA6E}" type="slidenum">
              <a:rPr lang="en-LT" smtClean="0"/>
              <a:t>24</a:t>
            </a:fld>
            <a:endParaRPr lang="en-LT"/>
          </a:p>
        </p:txBody>
      </p:sp>
    </p:spTree>
    <p:extLst>
      <p:ext uri="{BB962C8B-B14F-4D97-AF65-F5344CB8AC3E}">
        <p14:creationId xmlns:p14="http://schemas.microsoft.com/office/powerpoint/2010/main" val="93031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3FB65-A9C0-BD1A-8294-EF2C95DCD7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2F5A48-002C-068D-1743-737A377D0C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A4862E-99E4-A9BE-F34D-4DD204D05007}"/>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E9835A2E-3852-7B7C-D95B-67DE6396CE4D}"/>
              </a:ext>
            </a:extLst>
          </p:cNvPr>
          <p:cNvSpPr>
            <a:spLocks noGrp="1"/>
          </p:cNvSpPr>
          <p:nvPr>
            <p:ph type="sldNum" sz="quarter" idx="5"/>
          </p:nvPr>
        </p:nvSpPr>
        <p:spPr/>
        <p:txBody>
          <a:bodyPr/>
          <a:lstStyle/>
          <a:p>
            <a:fld id="{D00F81F6-F25F-FD47-B697-782AAB24BA6E}" type="slidenum">
              <a:rPr lang="en-LT" smtClean="0"/>
              <a:t>25</a:t>
            </a:fld>
            <a:endParaRPr lang="en-LT"/>
          </a:p>
        </p:txBody>
      </p:sp>
    </p:spTree>
    <p:extLst>
      <p:ext uri="{BB962C8B-B14F-4D97-AF65-F5344CB8AC3E}">
        <p14:creationId xmlns:p14="http://schemas.microsoft.com/office/powerpoint/2010/main" val="3667147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F3D65-27C7-6109-E175-03BDDD4C4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EDC108-747F-3741-4D7A-E59C8B0BA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14F41-C55C-8E93-F1FE-57BD280382D9}"/>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ECC36843-D87B-6718-7966-A0FF2323F2D8}"/>
              </a:ext>
            </a:extLst>
          </p:cNvPr>
          <p:cNvSpPr>
            <a:spLocks noGrp="1"/>
          </p:cNvSpPr>
          <p:nvPr>
            <p:ph type="sldNum" sz="quarter" idx="5"/>
          </p:nvPr>
        </p:nvSpPr>
        <p:spPr/>
        <p:txBody>
          <a:bodyPr/>
          <a:lstStyle/>
          <a:p>
            <a:fld id="{D00F81F6-F25F-FD47-B697-782AAB24BA6E}" type="slidenum">
              <a:rPr lang="en-LT" smtClean="0"/>
              <a:t>26</a:t>
            </a:fld>
            <a:endParaRPr lang="en-LT"/>
          </a:p>
        </p:txBody>
      </p:sp>
    </p:spTree>
    <p:extLst>
      <p:ext uri="{BB962C8B-B14F-4D97-AF65-F5344CB8AC3E}">
        <p14:creationId xmlns:p14="http://schemas.microsoft.com/office/powerpoint/2010/main" val="22288276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15CB7-CB0A-D5FB-FE95-2EBC7800EF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4B258-8383-374D-7466-450EFFA09A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85358-5D4A-7170-2B62-AC1F6FA52920}"/>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DEE34C9B-DAE7-EAB4-5C07-166CE80275A5}"/>
              </a:ext>
            </a:extLst>
          </p:cNvPr>
          <p:cNvSpPr>
            <a:spLocks noGrp="1"/>
          </p:cNvSpPr>
          <p:nvPr>
            <p:ph type="sldNum" sz="quarter" idx="5"/>
          </p:nvPr>
        </p:nvSpPr>
        <p:spPr/>
        <p:txBody>
          <a:bodyPr/>
          <a:lstStyle/>
          <a:p>
            <a:fld id="{D00F81F6-F25F-FD47-B697-782AAB24BA6E}" type="slidenum">
              <a:rPr lang="en-LT" smtClean="0"/>
              <a:t>27</a:t>
            </a:fld>
            <a:endParaRPr lang="en-LT"/>
          </a:p>
        </p:txBody>
      </p:sp>
    </p:spTree>
    <p:extLst>
      <p:ext uri="{BB962C8B-B14F-4D97-AF65-F5344CB8AC3E}">
        <p14:creationId xmlns:p14="http://schemas.microsoft.com/office/powerpoint/2010/main" val="3973914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E891F-0FF3-9061-3DBC-0A2000C279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4EC932-C322-3671-AA43-4FE74CE65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F86DC2-10E7-B3C1-C0FB-50BED918A342}"/>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35547574-D52D-BDEE-150A-712E1AB09879}"/>
              </a:ext>
            </a:extLst>
          </p:cNvPr>
          <p:cNvSpPr>
            <a:spLocks noGrp="1"/>
          </p:cNvSpPr>
          <p:nvPr>
            <p:ph type="sldNum" sz="quarter" idx="5"/>
          </p:nvPr>
        </p:nvSpPr>
        <p:spPr/>
        <p:txBody>
          <a:bodyPr/>
          <a:lstStyle/>
          <a:p>
            <a:fld id="{D00F81F6-F25F-FD47-B697-782AAB24BA6E}" type="slidenum">
              <a:rPr lang="en-LT" smtClean="0"/>
              <a:t>3</a:t>
            </a:fld>
            <a:endParaRPr lang="en-LT"/>
          </a:p>
        </p:txBody>
      </p:sp>
    </p:spTree>
    <p:extLst>
      <p:ext uri="{BB962C8B-B14F-4D97-AF65-F5344CB8AC3E}">
        <p14:creationId xmlns:p14="http://schemas.microsoft.com/office/powerpoint/2010/main" val="2759941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C87E8-870D-285C-9F56-5BFC8EB9D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D40845-6134-7E44-3A38-53F9EE8175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F36E5E-F43E-0F59-153B-4081E3D1AB64}"/>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1928772B-413E-29E5-3289-0838D0545118}"/>
              </a:ext>
            </a:extLst>
          </p:cNvPr>
          <p:cNvSpPr>
            <a:spLocks noGrp="1"/>
          </p:cNvSpPr>
          <p:nvPr>
            <p:ph type="sldNum" sz="quarter" idx="5"/>
          </p:nvPr>
        </p:nvSpPr>
        <p:spPr/>
        <p:txBody>
          <a:bodyPr/>
          <a:lstStyle/>
          <a:p>
            <a:fld id="{D00F81F6-F25F-FD47-B697-782AAB24BA6E}" type="slidenum">
              <a:rPr lang="en-LT" smtClean="0"/>
              <a:t>11</a:t>
            </a:fld>
            <a:endParaRPr lang="en-LT"/>
          </a:p>
        </p:txBody>
      </p:sp>
    </p:spTree>
    <p:extLst>
      <p:ext uri="{BB962C8B-B14F-4D97-AF65-F5344CB8AC3E}">
        <p14:creationId xmlns:p14="http://schemas.microsoft.com/office/powerpoint/2010/main" val="3662660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30F23-9DD4-B11E-EA40-AA0F9B99C0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2C71E2-B2F9-CF36-2698-751119832A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CDD185-5C38-AE70-89BC-88B5B9FC6E53}"/>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C438C16B-108D-FBA3-11AC-A622479AEC3C}"/>
              </a:ext>
            </a:extLst>
          </p:cNvPr>
          <p:cNvSpPr>
            <a:spLocks noGrp="1"/>
          </p:cNvSpPr>
          <p:nvPr>
            <p:ph type="sldNum" sz="quarter" idx="5"/>
          </p:nvPr>
        </p:nvSpPr>
        <p:spPr/>
        <p:txBody>
          <a:bodyPr/>
          <a:lstStyle/>
          <a:p>
            <a:fld id="{D00F81F6-F25F-FD47-B697-782AAB24BA6E}" type="slidenum">
              <a:rPr lang="en-LT" smtClean="0"/>
              <a:t>13</a:t>
            </a:fld>
            <a:endParaRPr lang="en-LT"/>
          </a:p>
        </p:txBody>
      </p:sp>
    </p:spTree>
    <p:extLst>
      <p:ext uri="{BB962C8B-B14F-4D97-AF65-F5344CB8AC3E}">
        <p14:creationId xmlns:p14="http://schemas.microsoft.com/office/powerpoint/2010/main" val="71063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A7C2C-3E7A-1BF4-41D1-012B873349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180CDA-44AF-D936-B9E6-4C69AC1408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FC1E3-3ABC-EC83-9C89-A92F7C25F137}"/>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29894B8D-9BBE-2360-4B9A-C2A7AA4F5714}"/>
              </a:ext>
            </a:extLst>
          </p:cNvPr>
          <p:cNvSpPr>
            <a:spLocks noGrp="1"/>
          </p:cNvSpPr>
          <p:nvPr>
            <p:ph type="sldNum" sz="quarter" idx="5"/>
          </p:nvPr>
        </p:nvSpPr>
        <p:spPr/>
        <p:txBody>
          <a:bodyPr/>
          <a:lstStyle/>
          <a:p>
            <a:fld id="{D00F81F6-F25F-FD47-B697-782AAB24BA6E}" type="slidenum">
              <a:rPr lang="en-LT" smtClean="0"/>
              <a:t>14</a:t>
            </a:fld>
            <a:endParaRPr lang="en-LT"/>
          </a:p>
        </p:txBody>
      </p:sp>
    </p:spTree>
    <p:extLst>
      <p:ext uri="{BB962C8B-B14F-4D97-AF65-F5344CB8AC3E}">
        <p14:creationId xmlns:p14="http://schemas.microsoft.com/office/powerpoint/2010/main" val="4294873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A3917-B270-6A74-2369-B099AD858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988015-F8DF-664D-B95C-62751BE5C2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3C23F-D30E-A3DC-934C-EC4FC42CF3E5}"/>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843944D2-CD5A-30B9-A0FD-9BCCAA090EC0}"/>
              </a:ext>
            </a:extLst>
          </p:cNvPr>
          <p:cNvSpPr>
            <a:spLocks noGrp="1"/>
          </p:cNvSpPr>
          <p:nvPr>
            <p:ph type="sldNum" sz="quarter" idx="5"/>
          </p:nvPr>
        </p:nvSpPr>
        <p:spPr/>
        <p:txBody>
          <a:bodyPr/>
          <a:lstStyle/>
          <a:p>
            <a:fld id="{D00F81F6-F25F-FD47-B697-782AAB24BA6E}" type="slidenum">
              <a:rPr lang="en-LT" smtClean="0"/>
              <a:t>15</a:t>
            </a:fld>
            <a:endParaRPr lang="en-LT"/>
          </a:p>
        </p:txBody>
      </p:sp>
    </p:spTree>
    <p:extLst>
      <p:ext uri="{BB962C8B-B14F-4D97-AF65-F5344CB8AC3E}">
        <p14:creationId xmlns:p14="http://schemas.microsoft.com/office/powerpoint/2010/main" val="1215831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42691-10B2-F877-DFEC-77CC8FB7B4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E4DB24-6027-E2A4-CB23-65D0CFA0C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F4280-3823-D4E4-218D-D9CD3C85E1B3}"/>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721CAC57-D8AC-6E45-71B8-41582838D8B0}"/>
              </a:ext>
            </a:extLst>
          </p:cNvPr>
          <p:cNvSpPr>
            <a:spLocks noGrp="1"/>
          </p:cNvSpPr>
          <p:nvPr>
            <p:ph type="sldNum" sz="quarter" idx="5"/>
          </p:nvPr>
        </p:nvSpPr>
        <p:spPr/>
        <p:txBody>
          <a:bodyPr/>
          <a:lstStyle/>
          <a:p>
            <a:fld id="{D00F81F6-F25F-FD47-B697-782AAB24BA6E}" type="slidenum">
              <a:rPr lang="en-LT" smtClean="0"/>
              <a:t>19</a:t>
            </a:fld>
            <a:endParaRPr lang="en-LT"/>
          </a:p>
        </p:txBody>
      </p:sp>
    </p:spTree>
    <p:extLst>
      <p:ext uri="{BB962C8B-B14F-4D97-AF65-F5344CB8AC3E}">
        <p14:creationId xmlns:p14="http://schemas.microsoft.com/office/powerpoint/2010/main" val="2432932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F9E82-FEF8-A8F7-CC2A-AA18D54DA5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08DA97-3879-4E26-41AA-AA6DE4895D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7519A-BE21-DD78-E05A-76AC6E9DDC62}"/>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0CCF546C-1597-B8D1-EA67-D53C51D4AF8C}"/>
              </a:ext>
            </a:extLst>
          </p:cNvPr>
          <p:cNvSpPr>
            <a:spLocks noGrp="1"/>
          </p:cNvSpPr>
          <p:nvPr>
            <p:ph type="sldNum" sz="quarter" idx="5"/>
          </p:nvPr>
        </p:nvSpPr>
        <p:spPr/>
        <p:txBody>
          <a:bodyPr/>
          <a:lstStyle/>
          <a:p>
            <a:fld id="{D00F81F6-F25F-FD47-B697-782AAB24BA6E}" type="slidenum">
              <a:rPr lang="en-LT" smtClean="0"/>
              <a:t>20</a:t>
            </a:fld>
            <a:endParaRPr lang="en-LT"/>
          </a:p>
        </p:txBody>
      </p:sp>
    </p:spTree>
    <p:extLst>
      <p:ext uri="{BB962C8B-B14F-4D97-AF65-F5344CB8AC3E}">
        <p14:creationId xmlns:p14="http://schemas.microsoft.com/office/powerpoint/2010/main" val="2134334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AC5EC-FB43-E8E6-9A4A-85BC95F31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8C6C5A-2A2D-67ED-6CFA-76B705F907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1E22DE-A5BE-A04E-EE85-725527491494}"/>
              </a:ext>
            </a:extLst>
          </p:cNvPr>
          <p:cNvSpPr>
            <a:spLocks noGrp="1"/>
          </p:cNvSpPr>
          <p:nvPr>
            <p:ph type="body" idx="1"/>
          </p:nvPr>
        </p:nvSpPr>
        <p:spPr/>
        <p:txBody>
          <a:bodyPr/>
          <a:lstStyle/>
          <a:p>
            <a:endParaRPr lang="en-LT" dirty="0"/>
          </a:p>
        </p:txBody>
      </p:sp>
      <p:sp>
        <p:nvSpPr>
          <p:cNvPr id="4" name="Slide Number Placeholder 3">
            <a:extLst>
              <a:ext uri="{FF2B5EF4-FFF2-40B4-BE49-F238E27FC236}">
                <a16:creationId xmlns:a16="http://schemas.microsoft.com/office/drawing/2014/main" id="{03DC53D4-71D4-5A52-7453-AB506A12E137}"/>
              </a:ext>
            </a:extLst>
          </p:cNvPr>
          <p:cNvSpPr>
            <a:spLocks noGrp="1"/>
          </p:cNvSpPr>
          <p:nvPr>
            <p:ph type="sldNum" sz="quarter" idx="5"/>
          </p:nvPr>
        </p:nvSpPr>
        <p:spPr/>
        <p:txBody>
          <a:bodyPr/>
          <a:lstStyle/>
          <a:p>
            <a:fld id="{D00F81F6-F25F-FD47-B697-782AAB24BA6E}" type="slidenum">
              <a:rPr lang="en-LT" smtClean="0"/>
              <a:t>21</a:t>
            </a:fld>
            <a:endParaRPr lang="en-LT"/>
          </a:p>
        </p:txBody>
      </p:sp>
    </p:spTree>
    <p:extLst>
      <p:ext uri="{BB962C8B-B14F-4D97-AF65-F5344CB8AC3E}">
        <p14:creationId xmlns:p14="http://schemas.microsoft.com/office/powerpoint/2010/main" val="1801300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PT_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224191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748995"/>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s://eimin.lrv.lt/lt/ekonomikos-ir-inovaciju-ministerija/administracine-informacija/planavimo-dokumentai/pletros-programos/kvietimai1/" TargetMode="External"/><Relationship Id="rId4" Type="http://schemas.openxmlformats.org/officeDocument/2006/relationships/image" Target="../media/image4.emf"/></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e-seimas.lrs.lt/portal/legalAct/lt/TAD/TAIS.232345/asr" TargetMode="External"/><Relationship Id="rId4" Type="http://schemas.openxmlformats.org/officeDocument/2006/relationships/image" Target="../media/image4.emf"/></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hyperlink" Target="https://www.vmi.lt/evmi/uzsienyje-sumoketo-pvm-susigrazinimas?utm_source=chatgpt.com" TargetMode="External"/><Relationship Id="rId4" Type="http://schemas.openxmlformats.org/officeDocument/2006/relationships/image" Target="../media/image4.emf"/></Relationships>
</file>

<file path=ppt/slides/_rels/slide2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mailto:kanc@eimin.lt" TargetMode="External"/><Relationship Id="rId4" Type="http://schemas.openxmlformats.org/officeDocument/2006/relationships/hyperlink" Target="mailto:Ruta.Bankauskaite@eimin.l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hyperlink" Target="mailto:kanc@eimin.l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hyperlink" Target="https://e-seimas.lrs.lt/portal/legalAct/lt/TAD/TAIS.232345/as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3B6A6E7-97F1-5CF2-1F62-E51BAC51AD84}"/>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F6FD6514-3369-9695-3FFF-1292C2F0F1DB}"/>
              </a:ext>
            </a:extLst>
          </p:cNvPr>
          <p:cNvPicPr>
            <a:picLocks noChangeAspect="1"/>
          </p:cNvPicPr>
          <p:nvPr/>
        </p:nvPicPr>
        <p:blipFill>
          <a:blip r:embed="rId3"/>
          <a:stretch>
            <a:fillRect/>
          </a:stretch>
        </p:blipFill>
        <p:spPr>
          <a:xfrm>
            <a:off x="969303" y="828001"/>
            <a:ext cx="2381395" cy="503999"/>
          </a:xfrm>
          <a:prstGeom prst="rect">
            <a:avLst/>
          </a:prstGeom>
        </p:spPr>
      </p:pic>
      <p:grpSp>
        <p:nvGrpSpPr>
          <p:cNvPr id="3" name="Group 2">
            <a:extLst>
              <a:ext uri="{FF2B5EF4-FFF2-40B4-BE49-F238E27FC236}">
                <a16:creationId xmlns:a16="http://schemas.microsoft.com/office/drawing/2014/main" id="{E0A7D284-D9DE-35E3-9CB8-2DF2DFEFBC35}"/>
              </a:ext>
            </a:extLst>
          </p:cNvPr>
          <p:cNvGrpSpPr/>
          <p:nvPr/>
        </p:nvGrpSpPr>
        <p:grpSpPr>
          <a:xfrm>
            <a:off x="359400" y="360000"/>
            <a:ext cx="3600000" cy="1440000"/>
            <a:chOff x="359400" y="360000"/>
            <a:chExt cx="3600000" cy="1440000"/>
          </a:xfrm>
        </p:grpSpPr>
        <p:sp>
          <p:nvSpPr>
            <p:cNvPr id="7" name="Rounded Rectangle 6">
              <a:extLst>
                <a:ext uri="{FF2B5EF4-FFF2-40B4-BE49-F238E27FC236}">
                  <a16:creationId xmlns:a16="http://schemas.microsoft.com/office/drawing/2014/main" id="{3A569FCB-17B6-D397-EFF0-961C2E8B4EC0}"/>
                </a:ext>
              </a:extLst>
            </p:cNvPr>
            <p:cNvSpPr/>
            <p:nvPr/>
          </p:nvSpPr>
          <p:spPr>
            <a:xfrm>
              <a:off x="359400" y="360000"/>
              <a:ext cx="3600000" cy="1440000"/>
            </a:xfrm>
            <a:prstGeom prst="roundRect">
              <a:avLst/>
            </a:prstGeom>
            <a:solidFill>
              <a:srgbClr val="F1F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LT" dirty="0"/>
            </a:p>
          </p:txBody>
        </p:sp>
        <p:pic>
          <p:nvPicPr>
            <p:cNvPr id="12" name="Picture 11">
              <a:extLst>
                <a:ext uri="{FF2B5EF4-FFF2-40B4-BE49-F238E27FC236}">
                  <a16:creationId xmlns:a16="http://schemas.microsoft.com/office/drawing/2014/main" id="{898BFD74-F29D-B82D-8734-D3C60DCFDBC7}"/>
                </a:ext>
              </a:extLst>
            </p:cNvPr>
            <p:cNvPicPr>
              <a:picLocks noChangeAspect="1"/>
            </p:cNvPicPr>
            <p:nvPr/>
          </p:nvPicPr>
          <p:blipFill>
            <a:blip r:embed="rId3"/>
            <a:stretch>
              <a:fillRect/>
            </a:stretch>
          </p:blipFill>
          <p:spPr>
            <a:xfrm>
              <a:off x="968703" y="828001"/>
              <a:ext cx="2381395" cy="503999"/>
            </a:xfrm>
            <a:prstGeom prst="rect">
              <a:avLst/>
            </a:prstGeom>
          </p:spPr>
        </p:pic>
      </p:grpSp>
      <p:sp>
        <p:nvSpPr>
          <p:cNvPr id="6" name="TextBox 5">
            <a:extLst>
              <a:ext uri="{FF2B5EF4-FFF2-40B4-BE49-F238E27FC236}">
                <a16:creationId xmlns:a16="http://schemas.microsoft.com/office/drawing/2014/main" id="{2169037B-EC12-24C2-4851-1C34C2B29414}"/>
              </a:ext>
            </a:extLst>
          </p:cNvPr>
          <p:cNvSpPr txBox="1"/>
          <p:nvPr/>
        </p:nvSpPr>
        <p:spPr>
          <a:xfrm>
            <a:off x="1257300" y="2429701"/>
            <a:ext cx="9677400" cy="2805320"/>
          </a:xfrm>
          <a:prstGeom prst="rect">
            <a:avLst/>
          </a:prstGeom>
          <a:noFill/>
        </p:spPr>
        <p:txBody>
          <a:bodyPr wrap="square">
            <a:spAutoFit/>
          </a:bodyPr>
          <a:lstStyle/>
          <a:p>
            <a:pPr algn="ctr">
              <a:lnSpc>
                <a:spcPct val="150000"/>
              </a:lnSpc>
            </a:pPr>
            <a:r>
              <a:rPr lang="lt-LT" sz="4000" b="1" dirty="0">
                <a:solidFill>
                  <a:srgbClr val="F1FAA3"/>
                </a:solidFill>
                <a:latin typeface="Arial" panose="020B0604020202020204" pitchFamily="34" charset="0"/>
                <a:cs typeface="Arial" panose="020B0604020202020204" pitchFamily="34" charset="0"/>
              </a:rPr>
              <a:t>MOKYMAI PAREIŠKĖJAMS </a:t>
            </a:r>
          </a:p>
          <a:p>
            <a:pPr>
              <a:lnSpc>
                <a:spcPct val="150000"/>
              </a:lnSpc>
            </a:pPr>
            <a:r>
              <a:rPr lang="lt-LT" sz="2000" b="1" dirty="0">
                <a:solidFill>
                  <a:srgbClr val="F1FAA3"/>
                </a:solidFill>
                <a:latin typeface="Arial" panose="020B0604020202020204" pitchFamily="34" charset="0"/>
                <a:cs typeface="Arial" panose="020B0604020202020204" pitchFamily="34" charset="0"/>
              </a:rPr>
              <a:t>DĖL DOKUMENTŲ RENGIMO IR TEIKIMO PAGAL PRIEMONĖS NR. 05-001-01-12-07 „VYSTYTI TURIZMO INFRASTRUKTŪRĄ IR PLĖTOTI RINKODAROS PRIEMONES“ VEIKLĄ „SKATINTI ATVYKSTAMĄJĮ TURIZMĄ ĮGYVENDINANT VERSLO PLĖTROS INICIATYVAS“</a:t>
            </a:r>
            <a:endParaRPr lang="en-GB" sz="2000" b="1" dirty="0">
              <a:solidFill>
                <a:srgbClr val="F1FAA3"/>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865D841-B792-82C7-EE4B-867A48A7C135}"/>
              </a:ext>
            </a:extLst>
          </p:cNvPr>
          <p:cNvSpPr txBox="1"/>
          <p:nvPr/>
        </p:nvSpPr>
        <p:spPr>
          <a:xfrm>
            <a:off x="5588000" y="5943600"/>
            <a:ext cx="1524000" cy="523220"/>
          </a:xfrm>
          <a:prstGeom prst="rect">
            <a:avLst/>
          </a:prstGeom>
          <a:noFill/>
        </p:spPr>
        <p:txBody>
          <a:bodyPr wrap="square" rtlCol="0">
            <a:spAutoFit/>
          </a:bodyPr>
          <a:lstStyle/>
          <a:p>
            <a:r>
              <a:rPr lang="en-US" sz="2800" b="1" dirty="0">
                <a:solidFill>
                  <a:srgbClr val="F1FAA3"/>
                </a:solidFill>
              </a:rPr>
              <a:t>2026</a:t>
            </a:r>
            <a:endParaRPr lang="lt-LT" sz="2800" b="1" dirty="0">
              <a:solidFill>
                <a:srgbClr val="F1FAA3"/>
              </a:solidFill>
            </a:endParaRPr>
          </a:p>
        </p:txBody>
      </p:sp>
    </p:spTree>
    <p:extLst>
      <p:ext uri="{BB962C8B-B14F-4D97-AF65-F5344CB8AC3E}">
        <p14:creationId xmlns:p14="http://schemas.microsoft.com/office/powerpoint/2010/main" val="355576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84092C5A-9EA6-5322-D4AC-7A5772214E9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22FBE87-B0D7-9478-5C0B-17A2FC14131D}"/>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56AA8726-94F0-6471-5F7C-E6751A39E21C}"/>
              </a:ext>
            </a:extLst>
          </p:cNvPr>
          <p:cNvSpPr/>
          <p:nvPr/>
        </p:nvSpPr>
        <p:spPr>
          <a:xfrm>
            <a:off x="0" y="0"/>
            <a:ext cx="12192000" cy="952499"/>
          </a:xfrm>
          <a:prstGeom prst="rect">
            <a:avLst/>
          </a:prstGeom>
          <a:solidFill>
            <a:srgbClr val="1E2352"/>
          </a:solidFill>
          <a:ln/>
        </p:spPr>
        <p:txBody>
          <a:bodyPr/>
          <a:lstStyle/>
          <a:p>
            <a:endParaRPr lang="lt-LT" noProof="0" dirty="0"/>
          </a:p>
        </p:txBody>
      </p:sp>
      <p:sp>
        <p:nvSpPr>
          <p:cNvPr id="5" name="Text 1">
            <a:extLst>
              <a:ext uri="{FF2B5EF4-FFF2-40B4-BE49-F238E27FC236}">
                <a16:creationId xmlns:a16="http://schemas.microsoft.com/office/drawing/2014/main" id="{D4F710D4-8912-87B2-049A-6150861BA8CE}"/>
              </a:ext>
            </a:extLst>
          </p:cNvPr>
          <p:cNvSpPr/>
          <p:nvPr/>
        </p:nvSpPr>
        <p:spPr>
          <a:xfrm>
            <a:off x="457200" y="91440"/>
            <a:ext cx="10972800" cy="714374"/>
          </a:xfrm>
          <a:prstGeom prst="rect">
            <a:avLst/>
          </a:prstGeom>
          <a:noFill/>
          <a:ln/>
        </p:spPr>
        <p:txBody>
          <a:bodyPr wrap="square" rtlCol="0" anchor="ctr"/>
          <a:lstStyle/>
          <a:p>
            <a:pPr marL="0" indent="0">
              <a:buNone/>
            </a:pPr>
            <a:r>
              <a:rPr lang="lt-LT" sz="2200" b="1" noProof="0" dirty="0">
                <a:solidFill>
                  <a:srgbClr val="FFFFFF"/>
                </a:solidFill>
                <a:latin typeface="Trebuchet MS" pitchFamily="34" charset="0"/>
                <a:ea typeface="Trebuchet MS" pitchFamily="34" charset="-122"/>
                <a:cs typeface="Trebuchet MS" pitchFamily="34" charset="-120"/>
              </a:rPr>
              <a:t>NETINKAMOS FINANSUOTI IŠLAIDOS</a:t>
            </a:r>
            <a:endParaRPr lang="lt-LT" sz="2200" noProof="0" dirty="0"/>
          </a:p>
        </p:txBody>
      </p:sp>
      <p:sp>
        <p:nvSpPr>
          <p:cNvPr id="25" name="TextBox 24">
            <a:extLst>
              <a:ext uri="{FF2B5EF4-FFF2-40B4-BE49-F238E27FC236}">
                <a16:creationId xmlns:a16="http://schemas.microsoft.com/office/drawing/2014/main" id="{001DCE54-D226-8ED2-C461-D42DD6316869}"/>
              </a:ext>
            </a:extLst>
          </p:cNvPr>
          <p:cNvSpPr txBox="1"/>
          <p:nvPr/>
        </p:nvSpPr>
        <p:spPr>
          <a:xfrm>
            <a:off x="1195832" y="1247139"/>
            <a:ext cx="10513568" cy="4308872"/>
          </a:xfrm>
          <a:prstGeom prst="rect">
            <a:avLst/>
          </a:prstGeom>
          <a:noFill/>
        </p:spPr>
        <p:txBody>
          <a:bodyPr wrap="square">
            <a:spAutoFit/>
          </a:bodyPr>
          <a:lstStyle/>
          <a:p>
            <a:pPr>
              <a:spcBef>
                <a:spcPts val="1200"/>
              </a:spcBef>
            </a:pPr>
            <a:r>
              <a:rPr lang="lt-LT" noProof="0" dirty="0">
                <a:solidFill>
                  <a:schemeClr val="bg1"/>
                </a:solidFill>
              </a:rPr>
              <a:t>Nuvykimo visų rūšių transporto priemonėmis į oro ar jūrų uostą, geležinkelio ar autobusų stotį išlaidos išvykimo valstybėje ir grįžimo iš oro ar jūrų uosto, geležinkelio ar autobusų stoties grįžimo valstybėje išlaidos;</a:t>
            </a:r>
          </a:p>
          <a:p>
            <a:pPr>
              <a:spcBef>
                <a:spcPts val="1200"/>
              </a:spcBef>
            </a:pPr>
            <a:r>
              <a:rPr lang="lt-LT" noProof="0" dirty="0">
                <a:solidFill>
                  <a:schemeClr val="bg1"/>
                </a:solidFill>
              </a:rPr>
              <a:t>Išlaidos, tiesiogiai nesusijusios su gyvenamojo ploto nuoma Renginyje, tačiau įtrauktos į apgyvendinimo paslaugas teikiančių subjektų išrašytus apskaitos dokumentus (</a:t>
            </a:r>
            <a:r>
              <a:rPr lang="lt-LT" dirty="0">
                <a:solidFill>
                  <a:schemeClr val="bg1"/>
                </a:solidFill>
              </a:rPr>
              <a:t>įvairios asmeninės paslaugos ir pan. </a:t>
            </a:r>
            <a:r>
              <a:rPr lang="lt-LT" dirty="0" err="1">
                <a:solidFill>
                  <a:schemeClr val="bg1"/>
                </a:solidFill>
              </a:rPr>
              <a:t>pvz</a:t>
            </a:r>
            <a:r>
              <a:rPr lang="lt-LT" dirty="0">
                <a:solidFill>
                  <a:schemeClr val="bg1"/>
                </a:solidFill>
              </a:rPr>
              <a:t> masažai, </a:t>
            </a:r>
            <a:r>
              <a:rPr lang="lt-LT" noProof="0" dirty="0">
                <a:solidFill>
                  <a:schemeClr val="bg1"/>
                </a:solidFill>
              </a:rPr>
              <a:t>papildomas maitinimas).</a:t>
            </a:r>
          </a:p>
          <a:p>
            <a:pPr>
              <a:spcBef>
                <a:spcPts val="1200"/>
              </a:spcBef>
            </a:pPr>
            <a:r>
              <a:rPr lang="lt-LT" noProof="0" dirty="0">
                <a:solidFill>
                  <a:schemeClr val="bg1"/>
                </a:solidFill>
              </a:rPr>
              <a:t>Kelionės draudimo išlaidos (pvz.: sveikatos draudimas, draudimas nuo nelaimingų atsitikimų, kelionės bagažo draudimas, civilinės atsakomybės draudimas ir pan.)</a:t>
            </a:r>
            <a:endParaRPr lang="lt-LT" noProof="0" dirty="0">
              <a:solidFill>
                <a:schemeClr val="bg1"/>
              </a:solidFill>
              <a:latin typeface="Times New Roman" panose="02020603050405020304" pitchFamily="18" charset="0"/>
            </a:endParaRPr>
          </a:p>
          <a:p>
            <a:pPr>
              <a:spcBef>
                <a:spcPts val="1200"/>
              </a:spcBef>
            </a:pPr>
            <a:r>
              <a:rPr lang="lt-LT" noProof="0" dirty="0">
                <a:solidFill>
                  <a:schemeClr val="bg1"/>
                </a:solidFill>
              </a:rPr>
              <a:t>Išlaidos, tiesiogiai nesusijusios su ploto nuoma (stendo projektavimas ir gamyba, papildoma reklama Renginio kataloguose ar skaitmeninėse platformose ir panašiai, suvenyrai, maitinimas, gėrimai ar kitos aptarnavimo paslaugos)</a:t>
            </a:r>
          </a:p>
          <a:p>
            <a:pPr>
              <a:spcBef>
                <a:spcPts val="1200"/>
              </a:spcBef>
            </a:pPr>
            <a:r>
              <a:rPr lang="lt-LT" noProof="0" dirty="0">
                <a:solidFill>
                  <a:schemeClr val="bg1"/>
                </a:solidFill>
              </a:rPr>
              <a:t>Projekto vykdytojo patirtos pridėtinės vertės mokesčio išlaidos (toliau – PVM), kurios gali būti traukiamos į PVM ataskaitą ir susigrąžintos iš Lietuvos Respublikos biudžeto ir (arba) gali būti susigrąžintos kitais būdais (remiantis kitais galiojančiais teisės aktais, pasirašytomis sutartimis ir pan.). </a:t>
            </a:r>
            <a:endParaRPr lang="lt-LT" noProof="0" dirty="0">
              <a:solidFill>
                <a:schemeClr val="bg1"/>
              </a:solidFill>
              <a:latin typeface="Times New Roman" panose="02020603050405020304" pitchFamily="18" charset="0"/>
            </a:endParaRPr>
          </a:p>
        </p:txBody>
      </p:sp>
      <p:pic>
        <p:nvPicPr>
          <p:cNvPr id="2" name="Image 0" descr="preencoded.png">
            <a:extLst>
              <a:ext uri="{FF2B5EF4-FFF2-40B4-BE49-F238E27FC236}">
                <a16:creationId xmlns:a16="http://schemas.microsoft.com/office/drawing/2014/main" id="{005E83B1-BAB2-0432-04A0-298076618740}"/>
              </a:ext>
            </a:extLst>
          </p:cNvPr>
          <p:cNvPicPr>
            <a:picLocks noChangeAspect="1"/>
          </p:cNvPicPr>
          <p:nvPr/>
        </p:nvPicPr>
        <p:blipFill>
          <a:blip r:embed="rId3"/>
          <a:stretch>
            <a:fillRect/>
          </a:stretch>
        </p:blipFill>
        <p:spPr>
          <a:xfrm>
            <a:off x="659742" y="1262702"/>
            <a:ext cx="536089" cy="536089"/>
          </a:xfrm>
          <a:prstGeom prst="rect">
            <a:avLst/>
          </a:prstGeom>
        </p:spPr>
      </p:pic>
      <p:pic>
        <p:nvPicPr>
          <p:cNvPr id="3" name="Image 0" descr="preencoded.png">
            <a:extLst>
              <a:ext uri="{FF2B5EF4-FFF2-40B4-BE49-F238E27FC236}">
                <a16:creationId xmlns:a16="http://schemas.microsoft.com/office/drawing/2014/main" id="{D5B8C692-840E-28F1-1124-C2EB86BB8B96}"/>
              </a:ext>
            </a:extLst>
          </p:cNvPr>
          <p:cNvPicPr>
            <a:picLocks noChangeAspect="1"/>
          </p:cNvPicPr>
          <p:nvPr/>
        </p:nvPicPr>
        <p:blipFill>
          <a:blip r:embed="rId3"/>
          <a:stretch>
            <a:fillRect/>
          </a:stretch>
        </p:blipFill>
        <p:spPr>
          <a:xfrm>
            <a:off x="659742" y="2095495"/>
            <a:ext cx="536089" cy="536089"/>
          </a:xfrm>
          <a:prstGeom prst="rect">
            <a:avLst/>
          </a:prstGeom>
        </p:spPr>
      </p:pic>
      <p:pic>
        <p:nvPicPr>
          <p:cNvPr id="6" name="Image 0" descr="preencoded.png">
            <a:extLst>
              <a:ext uri="{FF2B5EF4-FFF2-40B4-BE49-F238E27FC236}">
                <a16:creationId xmlns:a16="http://schemas.microsoft.com/office/drawing/2014/main" id="{2D509DF2-36AA-D563-82EA-C70BDE58708D}"/>
              </a:ext>
            </a:extLst>
          </p:cNvPr>
          <p:cNvPicPr>
            <a:picLocks noChangeAspect="1"/>
          </p:cNvPicPr>
          <p:nvPr/>
        </p:nvPicPr>
        <p:blipFill>
          <a:blip r:embed="rId3"/>
          <a:stretch>
            <a:fillRect/>
          </a:stretch>
        </p:blipFill>
        <p:spPr>
          <a:xfrm>
            <a:off x="659742" y="2952361"/>
            <a:ext cx="536089" cy="536089"/>
          </a:xfrm>
          <a:prstGeom prst="rect">
            <a:avLst/>
          </a:prstGeom>
        </p:spPr>
      </p:pic>
      <p:pic>
        <p:nvPicPr>
          <p:cNvPr id="9" name="Image 0" descr="preencoded.png">
            <a:extLst>
              <a:ext uri="{FF2B5EF4-FFF2-40B4-BE49-F238E27FC236}">
                <a16:creationId xmlns:a16="http://schemas.microsoft.com/office/drawing/2014/main" id="{56825BC5-77B5-4AD2-FC90-BC26517ABE57}"/>
              </a:ext>
            </a:extLst>
          </p:cNvPr>
          <p:cNvPicPr>
            <a:picLocks noChangeAspect="1"/>
          </p:cNvPicPr>
          <p:nvPr/>
        </p:nvPicPr>
        <p:blipFill>
          <a:blip r:embed="rId3"/>
          <a:stretch>
            <a:fillRect/>
          </a:stretch>
        </p:blipFill>
        <p:spPr>
          <a:xfrm>
            <a:off x="659742" y="3777558"/>
            <a:ext cx="536089" cy="536089"/>
          </a:xfrm>
          <a:prstGeom prst="rect">
            <a:avLst/>
          </a:prstGeom>
        </p:spPr>
      </p:pic>
      <p:pic>
        <p:nvPicPr>
          <p:cNvPr id="10" name="Image 0" descr="preencoded.png">
            <a:extLst>
              <a:ext uri="{FF2B5EF4-FFF2-40B4-BE49-F238E27FC236}">
                <a16:creationId xmlns:a16="http://schemas.microsoft.com/office/drawing/2014/main" id="{06D7882D-1700-00BC-45E0-02DC74E16184}"/>
              </a:ext>
            </a:extLst>
          </p:cNvPr>
          <p:cNvPicPr>
            <a:picLocks noChangeAspect="1"/>
          </p:cNvPicPr>
          <p:nvPr/>
        </p:nvPicPr>
        <p:blipFill>
          <a:blip r:embed="rId3"/>
          <a:stretch>
            <a:fillRect/>
          </a:stretch>
        </p:blipFill>
        <p:spPr>
          <a:xfrm>
            <a:off x="659742" y="4699145"/>
            <a:ext cx="536089" cy="536089"/>
          </a:xfrm>
          <a:prstGeom prst="rect">
            <a:avLst/>
          </a:prstGeom>
        </p:spPr>
      </p:pic>
    </p:spTree>
    <p:extLst>
      <p:ext uri="{BB962C8B-B14F-4D97-AF65-F5344CB8AC3E}">
        <p14:creationId xmlns:p14="http://schemas.microsoft.com/office/powerpoint/2010/main" val="104193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680198B-F67D-99CD-935E-1477AF8B5786}"/>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321FECC7-9EF3-6718-5BB2-42974E22E0D6}"/>
              </a:ext>
            </a:extLst>
          </p:cNvPr>
          <p:cNvSpPr txBox="1"/>
          <p:nvPr/>
        </p:nvSpPr>
        <p:spPr>
          <a:xfrm>
            <a:off x="339516" y="720000"/>
            <a:ext cx="8514000" cy="462755"/>
          </a:xfrm>
          <a:prstGeom prst="rect">
            <a:avLst/>
          </a:prstGeom>
          <a:noFill/>
        </p:spPr>
        <p:txBody>
          <a:bodyPr wrap="square" lIns="90000" tIns="46800" rtlCol="0">
            <a:spAutoFit/>
          </a:bodyPr>
          <a:lstStyle/>
          <a:p>
            <a:r>
              <a:rPr lang="lt-LT" sz="2400" b="1" noProof="0" dirty="0">
                <a:solidFill>
                  <a:srgbClr val="FFFFFF"/>
                </a:solidFill>
                <a:latin typeface="Trebuchet MS" pitchFamily="34" charset="0"/>
                <a:ea typeface="Trebuchet MS" pitchFamily="34" charset="-122"/>
                <a:cs typeface="Trebuchet MS" pitchFamily="34" charset="-120"/>
              </a:rPr>
              <a:t>PĮP </a:t>
            </a:r>
            <a:r>
              <a:rPr lang="lt-LT" sz="2400" b="1" noProof="0" dirty="0">
                <a:solidFill>
                  <a:srgbClr val="FFFFFF"/>
                </a:solidFill>
                <a:latin typeface="Trebuchet MS" pitchFamily="34" charset="0"/>
              </a:rPr>
              <a:t>RENGIMO PRINCIPAI</a:t>
            </a:r>
          </a:p>
        </p:txBody>
      </p:sp>
      <p:pic>
        <p:nvPicPr>
          <p:cNvPr id="20" name="Picture 19">
            <a:extLst>
              <a:ext uri="{FF2B5EF4-FFF2-40B4-BE49-F238E27FC236}">
                <a16:creationId xmlns:a16="http://schemas.microsoft.com/office/drawing/2014/main" id="{82F0FDF5-669B-FC73-0C5A-1FD94EFB0AE3}"/>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B8949F21-4B15-8E6D-F213-A289C98F71ED}"/>
              </a:ext>
            </a:extLst>
          </p:cNvPr>
          <p:cNvSpPr/>
          <p:nvPr/>
        </p:nvSpPr>
        <p:spPr>
          <a:xfrm>
            <a:off x="499700" y="1538748"/>
            <a:ext cx="8136300" cy="4773152"/>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indent="-457200">
              <a:spcBef>
                <a:spcPts val="1200"/>
              </a:spcBef>
              <a:buFont typeface="+mj-lt"/>
              <a:buAutoNum type="arabicPeriod"/>
            </a:pPr>
            <a:r>
              <a:rPr lang="lt-LT" sz="2200" noProof="0" dirty="0">
                <a:highlight>
                  <a:srgbClr val="390A6E"/>
                </a:highlight>
              </a:rPr>
              <a:t>PĮP rengiamas lietuvių kalba pagal PFSA 1 priedo formą.</a:t>
            </a:r>
          </a:p>
          <a:p>
            <a:pPr marL="457200" indent="-457200">
              <a:spcBef>
                <a:spcPts val="1200"/>
              </a:spcBef>
              <a:buFont typeface="+mj-lt"/>
              <a:buAutoNum type="arabicPeriod"/>
            </a:pPr>
            <a:r>
              <a:rPr lang="lt-LT" sz="2200" noProof="0" dirty="0">
                <a:highlight>
                  <a:srgbClr val="390A6E"/>
                </a:highlight>
              </a:rPr>
              <a:t>PĮP ir kartu teikiami dokumentai turi būti pasirašyti pareiškėjo vadovo arba įgalioto asmens kvalifikuotu elektroniniu parašu. Jei pasirašo įgaliotas asmuo – pateikiamas įgaliojimas.</a:t>
            </a:r>
          </a:p>
          <a:p>
            <a:pPr marL="457200" indent="-457200">
              <a:spcBef>
                <a:spcPts val="1200"/>
              </a:spcBef>
              <a:buFont typeface="+mj-lt"/>
              <a:buAutoNum type="arabicPeriod"/>
            </a:pPr>
            <a:r>
              <a:rPr lang="lt-LT" sz="2200" noProof="0" dirty="0">
                <a:highlight>
                  <a:srgbClr val="390A6E"/>
                </a:highlight>
              </a:rPr>
              <a:t>PĮP prilyginamas pareiškėjo įsipareigojimams, kurių privaloma laikytis skyrus subsidiją.</a:t>
            </a:r>
          </a:p>
          <a:p>
            <a:pPr marL="457200" indent="-457200">
              <a:spcBef>
                <a:spcPts val="1200"/>
              </a:spcBef>
              <a:buFont typeface="+mj-lt"/>
              <a:buAutoNum type="arabicPeriod"/>
            </a:pPr>
            <a:r>
              <a:rPr lang="lt-LT" sz="2200" b="1" noProof="0" dirty="0">
                <a:highlight>
                  <a:srgbClr val="390A6E"/>
                </a:highlight>
              </a:rPr>
              <a:t>PĮP struktūra</a:t>
            </a:r>
            <a:r>
              <a:rPr lang="lt-LT" sz="2200" noProof="0" dirty="0">
                <a:highlight>
                  <a:srgbClr val="390A6E"/>
                </a:highlight>
              </a:rPr>
              <a:t> I skyrius – Bendrieji duomenys (pareiškėjo rekvizitai, kontaktai). II skyrius – Projekto inicijavimas (problema, tikslas). III skyrius – Įgyvendinimo detalizacija (veiklos, išlaidos, finansavimo šaltiniai, komanda). IV skyrius – PĮP priedai. V skyrius – Pareiškėjo deklaracija.</a:t>
            </a:r>
          </a:p>
          <a:p>
            <a:pPr>
              <a:spcBef>
                <a:spcPts val="1200"/>
              </a:spcBef>
            </a:pPr>
            <a:r>
              <a:rPr lang="lt-LT" sz="2200" b="1" noProof="0" dirty="0">
                <a:highlight>
                  <a:srgbClr val="390A6E"/>
                </a:highlight>
              </a:rPr>
              <a:t>Pridedamas PĮP pildymo pavyzdys.</a:t>
            </a:r>
            <a:endParaRPr lang="lt-LT" sz="2200" noProof="0" dirty="0">
              <a:highlight>
                <a:srgbClr val="390A6E"/>
              </a:highlight>
            </a:endParaRPr>
          </a:p>
        </p:txBody>
      </p:sp>
    </p:spTree>
    <p:extLst>
      <p:ext uri="{BB962C8B-B14F-4D97-AF65-F5344CB8AC3E}">
        <p14:creationId xmlns:p14="http://schemas.microsoft.com/office/powerpoint/2010/main" val="739768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5BD5CE41-BA23-3712-77F3-83DFE811D7C1}"/>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7420F56E-F663-92DF-23CB-F9A7839BB298}"/>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3A8E74C3-0609-4DC8-6648-02506444A42F}"/>
              </a:ext>
            </a:extLst>
          </p:cNvPr>
          <p:cNvSpPr/>
          <p:nvPr/>
        </p:nvSpPr>
        <p:spPr>
          <a:xfrm>
            <a:off x="0" y="7621"/>
            <a:ext cx="12192000" cy="952499"/>
          </a:xfrm>
          <a:prstGeom prst="rect">
            <a:avLst/>
          </a:prstGeom>
          <a:solidFill>
            <a:srgbClr val="1E2352"/>
          </a:solidFill>
          <a:ln/>
        </p:spPr>
        <p:txBody>
          <a:bodyPr/>
          <a:lstStyle/>
          <a:p>
            <a:endParaRPr lang="lt-LT" noProof="0" dirty="0"/>
          </a:p>
        </p:txBody>
      </p:sp>
      <p:sp>
        <p:nvSpPr>
          <p:cNvPr id="5" name="Text 1">
            <a:extLst>
              <a:ext uri="{FF2B5EF4-FFF2-40B4-BE49-F238E27FC236}">
                <a16:creationId xmlns:a16="http://schemas.microsoft.com/office/drawing/2014/main" id="{5BD57C13-7A98-7584-345F-0712E6A7390F}"/>
              </a:ext>
            </a:extLst>
          </p:cNvPr>
          <p:cNvSpPr/>
          <p:nvPr/>
        </p:nvSpPr>
        <p:spPr>
          <a:xfrm>
            <a:off x="442452" y="359999"/>
            <a:ext cx="10987548" cy="592499"/>
          </a:xfrm>
          <a:prstGeom prst="rect">
            <a:avLst/>
          </a:prstGeom>
          <a:noFill/>
          <a:ln/>
        </p:spPr>
        <p:txBody>
          <a:bodyPr wrap="square" rtlCol="0" anchor="ctr"/>
          <a:lstStyle/>
          <a:p>
            <a:r>
              <a:rPr lang="lt-LT" sz="2400" b="1" noProof="0" dirty="0">
                <a:solidFill>
                  <a:srgbClr val="FFFFFF"/>
                </a:solidFill>
                <a:latin typeface="Trebuchet MS" pitchFamily="34" charset="0"/>
                <a:ea typeface="Trebuchet MS" pitchFamily="34" charset="-122"/>
                <a:cs typeface="Trebuchet MS" pitchFamily="34" charset="-120"/>
              </a:rPr>
              <a:t>PRIVALOMI KARTU SU PĮP TEIKIAMI DOKUMENTAI</a:t>
            </a:r>
            <a:endParaRPr lang="lt-LT" sz="2400" noProof="0" dirty="0"/>
          </a:p>
          <a:p>
            <a:endParaRPr lang="lt-LT" sz="2200" noProof="0" dirty="0"/>
          </a:p>
        </p:txBody>
      </p:sp>
      <p:sp>
        <p:nvSpPr>
          <p:cNvPr id="14" name="Shape 2">
            <a:extLst>
              <a:ext uri="{FF2B5EF4-FFF2-40B4-BE49-F238E27FC236}">
                <a16:creationId xmlns:a16="http://schemas.microsoft.com/office/drawing/2014/main" id="{DD6A930E-2985-0957-E0EE-22F6211FC804}"/>
              </a:ext>
            </a:extLst>
          </p:cNvPr>
          <p:cNvSpPr/>
          <p:nvPr/>
        </p:nvSpPr>
        <p:spPr>
          <a:xfrm>
            <a:off x="457200" y="952499"/>
            <a:ext cx="8214852" cy="411480"/>
          </a:xfrm>
          <a:prstGeom prst="rect">
            <a:avLst/>
          </a:prstGeom>
          <a:solidFill>
            <a:srgbClr val="7030A0"/>
          </a:solidFill>
          <a:ln/>
        </p:spPr>
        <p:txBody>
          <a:bodyPr/>
          <a:lstStyle/>
          <a:p>
            <a:endParaRPr lang="lt-LT" noProof="0" dirty="0"/>
          </a:p>
        </p:txBody>
      </p:sp>
      <p:sp>
        <p:nvSpPr>
          <p:cNvPr id="15" name="Text 3">
            <a:extLst>
              <a:ext uri="{FF2B5EF4-FFF2-40B4-BE49-F238E27FC236}">
                <a16:creationId xmlns:a16="http://schemas.microsoft.com/office/drawing/2014/main" id="{1E982EA0-FCC1-81EC-4096-2100037CAE64}"/>
              </a:ext>
            </a:extLst>
          </p:cNvPr>
          <p:cNvSpPr/>
          <p:nvPr/>
        </p:nvSpPr>
        <p:spPr>
          <a:xfrm>
            <a:off x="625332" y="960120"/>
            <a:ext cx="7329948" cy="411480"/>
          </a:xfrm>
          <a:prstGeom prst="rect">
            <a:avLst/>
          </a:prstGeom>
          <a:noFill/>
          <a:ln/>
        </p:spPr>
        <p:txBody>
          <a:bodyPr wrap="square" rtlCol="0" anchor="ctr"/>
          <a:lstStyle/>
          <a:p>
            <a:pPr marL="0" indent="0">
              <a:buNone/>
            </a:pPr>
            <a:r>
              <a:rPr lang="lt-LT" sz="2200" b="1" noProof="0" dirty="0">
                <a:solidFill>
                  <a:srgbClr val="FFFFFF"/>
                </a:solidFill>
                <a:latin typeface="Trebuchet MS" pitchFamily="34" charset="0"/>
                <a:ea typeface="Trebuchet MS" pitchFamily="34" charset="-122"/>
                <a:cs typeface="Trebuchet MS" pitchFamily="34" charset="-120"/>
              </a:rPr>
              <a:t>Visiems pareiškėjams:</a:t>
            </a:r>
            <a:endParaRPr lang="lt-LT" sz="2200" noProof="0" dirty="0"/>
          </a:p>
        </p:txBody>
      </p:sp>
      <p:sp>
        <p:nvSpPr>
          <p:cNvPr id="16" name="Text 4">
            <a:extLst>
              <a:ext uri="{FF2B5EF4-FFF2-40B4-BE49-F238E27FC236}">
                <a16:creationId xmlns:a16="http://schemas.microsoft.com/office/drawing/2014/main" id="{8F75296C-0C8A-FE36-4CDC-DB8C8AFE57FB}"/>
              </a:ext>
            </a:extLst>
          </p:cNvPr>
          <p:cNvSpPr/>
          <p:nvPr/>
        </p:nvSpPr>
        <p:spPr>
          <a:xfrm>
            <a:off x="457200" y="1577340"/>
            <a:ext cx="7863840" cy="594360"/>
          </a:xfrm>
          <a:prstGeom prst="rect">
            <a:avLst/>
          </a:prstGeom>
          <a:noFill/>
          <a:ln/>
        </p:spPr>
        <p:txBody>
          <a:bodyPr wrap="square" rtlCol="0" anchor="ctr"/>
          <a:lstStyle/>
          <a:p>
            <a:pPr marL="342900" indent="-342900">
              <a:spcAft>
                <a:spcPts val="400"/>
              </a:spcAft>
              <a:buSzPct val="100000"/>
              <a:buChar char="•"/>
            </a:pPr>
            <a:r>
              <a:rPr lang="lt-LT" sz="2200" b="1" noProof="0" dirty="0">
                <a:solidFill>
                  <a:schemeClr val="bg1"/>
                </a:solidFill>
                <a:latin typeface="Calibri" pitchFamily="34" charset="0"/>
                <a:ea typeface="Calibri" pitchFamily="34" charset="-122"/>
                <a:cs typeface="Calibri" pitchFamily="34" charset="-120"/>
              </a:rPr>
              <a:t>Užpildytas ir pasirašytas PĮP (1 priedas)</a:t>
            </a:r>
            <a:endParaRPr lang="lt-LT" sz="2200" b="1" noProof="0" dirty="0">
              <a:solidFill>
                <a:schemeClr val="bg1"/>
              </a:solidFill>
            </a:endParaRPr>
          </a:p>
          <a:p>
            <a:pPr marL="342900" indent="-342900">
              <a:spcAft>
                <a:spcPts val="400"/>
              </a:spcAft>
              <a:buSzPct val="100000"/>
              <a:buChar char="•"/>
            </a:pPr>
            <a:r>
              <a:rPr lang="lt-LT" sz="2200" b="1" noProof="0" dirty="0">
                <a:solidFill>
                  <a:schemeClr val="bg1"/>
                </a:solidFill>
                <a:latin typeface="Calibri" pitchFamily="34" charset="0"/>
                <a:ea typeface="Calibri" pitchFamily="34" charset="-122"/>
                <a:cs typeface="Calibri" pitchFamily="34" charset="-120"/>
              </a:rPr>
              <a:t>"Vienos įmonės" deklaracija (5 </a:t>
            </a:r>
            <a:r>
              <a:rPr lang="lt-LT" sz="2200" b="1" dirty="0">
                <a:solidFill>
                  <a:schemeClr val="bg1"/>
                </a:solidFill>
                <a:latin typeface="Calibri" pitchFamily="34" charset="0"/>
                <a:ea typeface="Calibri" pitchFamily="34" charset="-122"/>
                <a:cs typeface="Calibri" pitchFamily="34" charset="-120"/>
              </a:rPr>
              <a:t>priedas)</a:t>
            </a:r>
          </a:p>
        </p:txBody>
      </p:sp>
      <p:sp>
        <p:nvSpPr>
          <p:cNvPr id="17" name="Shape 5">
            <a:extLst>
              <a:ext uri="{FF2B5EF4-FFF2-40B4-BE49-F238E27FC236}">
                <a16:creationId xmlns:a16="http://schemas.microsoft.com/office/drawing/2014/main" id="{47A867D5-316A-3D06-62C8-A9A9A0A95F53}"/>
              </a:ext>
            </a:extLst>
          </p:cNvPr>
          <p:cNvSpPr/>
          <p:nvPr/>
        </p:nvSpPr>
        <p:spPr>
          <a:xfrm>
            <a:off x="457200" y="2731770"/>
            <a:ext cx="3840480" cy="2103120"/>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18" name="Shape 6">
            <a:extLst>
              <a:ext uri="{FF2B5EF4-FFF2-40B4-BE49-F238E27FC236}">
                <a16:creationId xmlns:a16="http://schemas.microsoft.com/office/drawing/2014/main" id="{162DA89C-F44E-20F1-FD33-A077ECDEABA6}"/>
              </a:ext>
            </a:extLst>
          </p:cNvPr>
          <p:cNvSpPr/>
          <p:nvPr/>
        </p:nvSpPr>
        <p:spPr>
          <a:xfrm>
            <a:off x="457200" y="2707639"/>
            <a:ext cx="3870468" cy="663575"/>
          </a:xfrm>
          <a:prstGeom prst="rect">
            <a:avLst/>
          </a:prstGeom>
          <a:solidFill>
            <a:srgbClr val="7030A0"/>
          </a:solidFill>
          <a:ln/>
        </p:spPr>
        <p:txBody>
          <a:bodyPr/>
          <a:lstStyle/>
          <a:p>
            <a:r>
              <a:rPr lang="lt-LT" sz="2000" b="1" noProof="0" dirty="0">
                <a:solidFill>
                  <a:srgbClr val="FFFFFF"/>
                </a:solidFill>
                <a:latin typeface="Trebuchet MS" pitchFamily="34" charset="0"/>
                <a:ea typeface="Trebuchet MS" pitchFamily="34" charset="-122"/>
                <a:cs typeface="Trebuchet MS" pitchFamily="34" charset="-120"/>
              </a:rPr>
              <a:t>Turizmo asociacija papildomai teikia:</a:t>
            </a:r>
            <a:endParaRPr lang="lt-LT" sz="2000" noProof="0" dirty="0"/>
          </a:p>
        </p:txBody>
      </p:sp>
      <p:sp>
        <p:nvSpPr>
          <p:cNvPr id="19" name="Text 8">
            <a:extLst>
              <a:ext uri="{FF2B5EF4-FFF2-40B4-BE49-F238E27FC236}">
                <a16:creationId xmlns:a16="http://schemas.microsoft.com/office/drawing/2014/main" id="{8C3829D7-65C0-3E9C-B64C-22FABB9CB052}"/>
              </a:ext>
            </a:extLst>
          </p:cNvPr>
          <p:cNvSpPr/>
          <p:nvPr/>
        </p:nvSpPr>
        <p:spPr>
          <a:xfrm>
            <a:off x="457200" y="3371215"/>
            <a:ext cx="3474720" cy="1097280"/>
          </a:xfrm>
          <a:prstGeom prst="rect">
            <a:avLst/>
          </a:prstGeom>
          <a:noFill/>
          <a:ln/>
        </p:spPr>
        <p:txBody>
          <a:bodyPr wrap="square" rtlCol="0" anchor="ctr"/>
          <a:lstStyle/>
          <a:p>
            <a:pPr marL="342900" indent="-342900">
              <a:spcAft>
                <a:spcPts val="400"/>
              </a:spcAft>
              <a:buSzPct val="100000"/>
              <a:buChar char="•"/>
            </a:pPr>
            <a:r>
              <a:rPr lang="lt-LT" sz="2000" noProof="0" dirty="0">
                <a:solidFill>
                  <a:srgbClr val="1E2352"/>
                </a:solidFill>
                <a:latin typeface="Calibri" pitchFamily="34" charset="0"/>
                <a:ea typeface="Calibri" pitchFamily="34" charset="-122"/>
                <a:cs typeface="Calibri" pitchFamily="34" charset="-120"/>
              </a:rPr>
              <a:t>Asociacijos įstatų kopija</a:t>
            </a:r>
            <a:endParaRPr lang="lt-LT" sz="2000" noProof="0" dirty="0"/>
          </a:p>
          <a:p>
            <a:pPr marL="342900" indent="-342900">
              <a:spcAft>
                <a:spcPts val="400"/>
              </a:spcAft>
              <a:buSzPct val="100000"/>
              <a:buChar char="•"/>
            </a:pPr>
            <a:r>
              <a:rPr lang="lt-LT" sz="2000" noProof="0" dirty="0">
                <a:solidFill>
                  <a:srgbClr val="1E2352"/>
                </a:solidFill>
                <a:latin typeface="Calibri" pitchFamily="34" charset="0"/>
                <a:ea typeface="Calibri" pitchFamily="34" charset="-122"/>
                <a:cs typeface="Calibri" pitchFamily="34" charset="-120"/>
              </a:rPr>
              <a:t>Asociacijos narių sąrašas</a:t>
            </a:r>
            <a:endParaRPr lang="lt-LT" sz="2000" noProof="0" dirty="0"/>
          </a:p>
        </p:txBody>
      </p:sp>
      <p:sp>
        <p:nvSpPr>
          <p:cNvPr id="20" name="Shape 9">
            <a:extLst>
              <a:ext uri="{FF2B5EF4-FFF2-40B4-BE49-F238E27FC236}">
                <a16:creationId xmlns:a16="http://schemas.microsoft.com/office/drawing/2014/main" id="{7BE802D0-8E4C-3607-4BAE-5B0D16A4F579}"/>
              </a:ext>
            </a:extLst>
          </p:cNvPr>
          <p:cNvSpPr/>
          <p:nvPr/>
        </p:nvSpPr>
        <p:spPr>
          <a:xfrm>
            <a:off x="4831572" y="2514600"/>
            <a:ext cx="3840480" cy="2205990"/>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23" name="Text 12">
            <a:extLst>
              <a:ext uri="{FF2B5EF4-FFF2-40B4-BE49-F238E27FC236}">
                <a16:creationId xmlns:a16="http://schemas.microsoft.com/office/drawing/2014/main" id="{FC5ACAFB-45E0-9A5C-E0F7-90F3FC87114F}"/>
              </a:ext>
            </a:extLst>
          </p:cNvPr>
          <p:cNvSpPr/>
          <p:nvPr/>
        </p:nvSpPr>
        <p:spPr>
          <a:xfrm>
            <a:off x="4831572" y="3108960"/>
            <a:ext cx="3657600" cy="1280160"/>
          </a:xfrm>
          <a:prstGeom prst="rect">
            <a:avLst/>
          </a:prstGeom>
          <a:noFill/>
          <a:ln/>
        </p:spPr>
        <p:txBody>
          <a:bodyPr wrap="square" rtlCol="0" anchor="ctr"/>
          <a:lstStyle/>
          <a:p>
            <a:pPr marL="342900" indent="-342900">
              <a:spcAft>
                <a:spcPts val="400"/>
              </a:spcAft>
              <a:buSzPct val="100000"/>
              <a:buChar char="•"/>
            </a:pPr>
            <a:r>
              <a:rPr lang="lt-LT" sz="2000" noProof="0" dirty="0">
                <a:solidFill>
                  <a:srgbClr val="1E2352"/>
                </a:solidFill>
                <a:latin typeface="Calibri body"/>
                <a:ea typeface="Calibri" pitchFamily="34" charset="-122"/>
                <a:cs typeface="Calibri" pitchFamily="34" charset="-120"/>
              </a:rPr>
              <a:t>Pateikia tik "Vienos įmonės" deklaraciją ir PĮP</a:t>
            </a:r>
            <a:endParaRPr lang="lt-LT" sz="2000" noProof="0" dirty="0">
              <a:latin typeface="Calibri body"/>
            </a:endParaRPr>
          </a:p>
          <a:p>
            <a:pPr marL="342900" indent="-342900">
              <a:spcAft>
                <a:spcPts val="400"/>
              </a:spcAft>
              <a:buSzPct val="100000"/>
              <a:buChar char="•"/>
            </a:pPr>
            <a:r>
              <a:rPr lang="lt-LT" sz="2000" noProof="0" dirty="0">
                <a:solidFill>
                  <a:srgbClr val="1E2352"/>
                </a:solidFill>
                <a:latin typeface="Calibri body"/>
                <a:ea typeface="Calibri" pitchFamily="34" charset="-122"/>
                <a:cs typeface="Calibri" pitchFamily="34" charset="-120"/>
              </a:rPr>
              <a:t>Atitiktį atvykstamojo turizmo veiklai patvirtina PĮP V skyriaus deklaracijoje</a:t>
            </a:r>
            <a:endParaRPr lang="lt-LT" sz="2000" noProof="0" dirty="0">
              <a:latin typeface="Calibri body"/>
            </a:endParaRPr>
          </a:p>
        </p:txBody>
      </p:sp>
      <p:sp>
        <p:nvSpPr>
          <p:cNvPr id="24" name="Shape 13">
            <a:extLst>
              <a:ext uri="{FF2B5EF4-FFF2-40B4-BE49-F238E27FC236}">
                <a16:creationId xmlns:a16="http://schemas.microsoft.com/office/drawing/2014/main" id="{239AF254-39DB-03D1-D56A-3BEA620E735F}"/>
              </a:ext>
            </a:extLst>
          </p:cNvPr>
          <p:cNvSpPr/>
          <p:nvPr/>
        </p:nvSpPr>
        <p:spPr>
          <a:xfrm>
            <a:off x="625332" y="5166359"/>
            <a:ext cx="8046720" cy="1069341"/>
          </a:xfrm>
          <a:prstGeom prst="rect">
            <a:avLst/>
          </a:prstGeom>
          <a:solidFill>
            <a:srgbClr val="F1F3F8"/>
          </a:solidFill>
          <a:ln/>
        </p:spPr>
        <p:txBody>
          <a:bodyPr/>
          <a:lstStyle/>
          <a:p>
            <a:endParaRPr lang="lt-LT" noProof="0" dirty="0"/>
          </a:p>
        </p:txBody>
      </p:sp>
      <p:sp>
        <p:nvSpPr>
          <p:cNvPr id="25" name="Text 14">
            <a:extLst>
              <a:ext uri="{FF2B5EF4-FFF2-40B4-BE49-F238E27FC236}">
                <a16:creationId xmlns:a16="http://schemas.microsoft.com/office/drawing/2014/main" id="{BE82268D-5E08-84C1-4E78-FF2555856FD2}"/>
              </a:ext>
            </a:extLst>
          </p:cNvPr>
          <p:cNvSpPr/>
          <p:nvPr/>
        </p:nvSpPr>
        <p:spPr>
          <a:xfrm>
            <a:off x="808212" y="5551171"/>
            <a:ext cx="7863840" cy="320040"/>
          </a:xfrm>
          <a:prstGeom prst="rect">
            <a:avLst/>
          </a:prstGeom>
          <a:noFill/>
          <a:ln/>
        </p:spPr>
        <p:txBody>
          <a:bodyPr wrap="square" rtlCol="0" anchor="ctr"/>
          <a:lstStyle/>
          <a:p>
            <a:pPr marL="0" indent="0">
              <a:buNone/>
            </a:pPr>
            <a:r>
              <a:rPr lang="lt-LT" sz="1900" noProof="0" dirty="0">
                <a:solidFill>
                  <a:srgbClr val="1E2352"/>
                </a:solidFill>
                <a:latin typeface="Calibri" pitchFamily="34" charset="0"/>
                <a:ea typeface="Calibri" pitchFamily="34" charset="-122"/>
                <a:cs typeface="Calibri" pitchFamily="34" charset="-120"/>
              </a:rPr>
              <a:t>Jei mokesčių mokėjimas atidėtas – papildomai pateikiamos tai patvirtinančių dokumentų kopijos.</a:t>
            </a:r>
            <a:endParaRPr lang="en-US" sz="1900" noProof="0" dirty="0">
              <a:solidFill>
                <a:srgbClr val="1E2352"/>
              </a:solidFill>
              <a:latin typeface="Calibri" pitchFamily="34" charset="0"/>
              <a:ea typeface="Calibri" pitchFamily="34" charset="-122"/>
              <a:cs typeface="Calibri" pitchFamily="34" charset="-120"/>
            </a:endParaRPr>
          </a:p>
          <a:p>
            <a:r>
              <a:rPr lang="lt-LT" sz="2000" dirty="0"/>
              <a:t>Jei pasirašo įgaliotas asmuo – įgaliojimas.</a:t>
            </a:r>
            <a:endParaRPr lang="en-US" sz="2000" dirty="0"/>
          </a:p>
        </p:txBody>
      </p:sp>
      <p:sp>
        <p:nvSpPr>
          <p:cNvPr id="38" name="Shape 10">
            <a:extLst>
              <a:ext uri="{FF2B5EF4-FFF2-40B4-BE49-F238E27FC236}">
                <a16:creationId xmlns:a16="http://schemas.microsoft.com/office/drawing/2014/main" id="{292BA7B0-BC78-6C13-198C-572099EBD03A}"/>
              </a:ext>
            </a:extLst>
          </p:cNvPr>
          <p:cNvSpPr/>
          <p:nvPr/>
        </p:nvSpPr>
        <p:spPr>
          <a:xfrm>
            <a:off x="4831572" y="2514600"/>
            <a:ext cx="3840480" cy="434340"/>
          </a:xfrm>
          <a:prstGeom prst="rect">
            <a:avLst/>
          </a:prstGeom>
          <a:solidFill>
            <a:srgbClr val="7030A0"/>
          </a:solidFill>
          <a:ln/>
        </p:spPr>
        <p:txBody>
          <a:bodyPr/>
          <a:lstStyle/>
          <a:p>
            <a:r>
              <a:rPr lang="lt-LT" sz="2000" b="1" noProof="0" dirty="0">
                <a:solidFill>
                  <a:srgbClr val="FFFFFF"/>
                </a:solidFill>
                <a:latin typeface="Trebuchet MS" pitchFamily="34" charset="0"/>
                <a:ea typeface="Trebuchet MS" pitchFamily="34" charset="-122"/>
                <a:cs typeface="Trebuchet MS" pitchFamily="34" charset="-120"/>
              </a:rPr>
              <a:t>Kelionių organizatorius:</a:t>
            </a:r>
            <a:endParaRPr lang="lt-LT" sz="2000" noProof="0" dirty="0"/>
          </a:p>
        </p:txBody>
      </p:sp>
    </p:spTree>
    <p:extLst>
      <p:ext uri="{BB962C8B-B14F-4D97-AF65-F5344CB8AC3E}">
        <p14:creationId xmlns:p14="http://schemas.microsoft.com/office/powerpoint/2010/main" val="78561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0D92415-D40D-35EF-BA83-520710DC60EF}"/>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4C1B81D-BB06-5EE5-0844-0F35A8213683}"/>
              </a:ext>
            </a:extLst>
          </p:cNvPr>
          <p:cNvSpPr txBox="1"/>
          <p:nvPr/>
        </p:nvSpPr>
        <p:spPr>
          <a:xfrm>
            <a:off x="339516" y="720000"/>
            <a:ext cx="8514000" cy="462755"/>
          </a:xfrm>
          <a:prstGeom prst="rect">
            <a:avLst/>
          </a:prstGeom>
          <a:noFill/>
        </p:spPr>
        <p:txBody>
          <a:bodyPr wrap="square" lIns="90000" tIns="46800" rtlCol="0">
            <a:spAutoFit/>
          </a:bodyPr>
          <a:lstStyle/>
          <a:p>
            <a:r>
              <a:rPr lang="lt-LT" sz="2400" b="1" dirty="0">
                <a:solidFill>
                  <a:srgbClr val="FFFFFF"/>
                </a:solidFill>
                <a:latin typeface="Trebuchet MS" pitchFamily="34" charset="0"/>
                <a:ea typeface="Trebuchet MS" pitchFamily="34" charset="-122"/>
                <a:cs typeface="Trebuchet MS" pitchFamily="34" charset="-120"/>
              </a:rPr>
              <a:t>PĮP TEIKIMO IR REGISTRAVIMO TVARKA</a:t>
            </a:r>
            <a:endParaRPr lang="lt-LT" sz="2400" dirty="0"/>
          </a:p>
        </p:txBody>
      </p:sp>
      <p:pic>
        <p:nvPicPr>
          <p:cNvPr id="20" name="Picture 19">
            <a:extLst>
              <a:ext uri="{FF2B5EF4-FFF2-40B4-BE49-F238E27FC236}">
                <a16:creationId xmlns:a16="http://schemas.microsoft.com/office/drawing/2014/main" id="{0C0AF611-5972-0C31-9CF7-D78AB5CB33E6}"/>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610B7EC6-3BA7-1EBC-096D-680BD6501B8D}"/>
              </a:ext>
            </a:extLst>
          </p:cNvPr>
          <p:cNvSpPr/>
          <p:nvPr/>
        </p:nvSpPr>
        <p:spPr>
          <a:xfrm>
            <a:off x="339516" y="1322848"/>
            <a:ext cx="6658184" cy="4599252"/>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spcBef>
                <a:spcPts val="1200"/>
              </a:spcBef>
              <a:buFont typeface="+mj-lt"/>
              <a:buAutoNum type="arabicPeriod"/>
            </a:pPr>
            <a:r>
              <a:rPr lang="lt-LT" sz="2200" dirty="0">
                <a:solidFill>
                  <a:schemeClr val="bg1"/>
                </a:solidFill>
                <a:highlight>
                  <a:srgbClr val="390A6E"/>
                </a:highlight>
              </a:rPr>
              <a:t>Pareiškėjas nuo </a:t>
            </a:r>
            <a:r>
              <a:rPr lang="lt-LT" sz="2200" b="1" dirty="0">
                <a:solidFill>
                  <a:srgbClr val="FF0000"/>
                </a:solidFill>
                <a:highlight>
                  <a:srgbClr val="390A6E"/>
                </a:highlight>
              </a:rPr>
              <a:t>2026-05-11 10:00 val. iki 2026-06-11 10:00 val</a:t>
            </a:r>
            <a:r>
              <a:rPr lang="lt-LT" sz="2200" dirty="0">
                <a:solidFill>
                  <a:srgbClr val="FF0000"/>
                </a:solidFill>
                <a:highlight>
                  <a:srgbClr val="390A6E"/>
                </a:highlight>
              </a:rPr>
              <a:t>.</a:t>
            </a:r>
            <a:r>
              <a:rPr lang="lt-LT" sz="2200" dirty="0">
                <a:solidFill>
                  <a:schemeClr val="bg1"/>
                </a:solidFill>
                <a:highlight>
                  <a:srgbClr val="390A6E"/>
                </a:highlight>
              </a:rPr>
              <a:t> Ministerijai el. paštu </a:t>
            </a:r>
            <a:r>
              <a:rPr lang="lt-LT" sz="2200" b="1" dirty="0" err="1">
                <a:solidFill>
                  <a:srgbClr val="FF0000"/>
                </a:solidFill>
                <a:highlight>
                  <a:srgbClr val="390A6E"/>
                </a:highlight>
              </a:rPr>
              <a:t>kanc@eimin.lt</a:t>
            </a:r>
            <a:r>
              <a:rPr lang="lt-LT" sz="2200" b="1" dirty="0">
                <a:solidFill>
                  <a:srgbClr val="FF0000"/>
                </a:solidFill>
                <a:highlight>
                  <a:srgbClr val="390A6E"/>
                </a:highlight>
              </a:rPr>
              <a:t> </a:t>
            </a:r>
            <a:r>
              <a:rPr lang="lt-LT" sz="2200" dirty="0">
                <a:solidFill>
                  <a:schemeClr val="bg1"/>
                </a:solidFill>
                <a:highlight>
                  <a:srgbClr val="390A6E"/>
                </a:highlight>
              </a:rPr>
              <a:t>teikia užpildytą ir el. parašu pasirašytą PĮP ir priedus.</a:t>
            </a:r>
          </a:p>
          <a:p>
            <a:pPr marL="342900" indent="-342900">
              <a:spcBef>
                <a:spcPts val="1200"/>
              </a:spcBef>
              <a:buFont typeface="+mj-lt"/>
              <a:buAutoNum type="arabicPeriod"/>
            </a:pPr>
            <a:r>
              <a:rPr lang="lt-LT" sz="2200" dirty="0">
                <a:solidFill>
                  <a:schemeClr val="bg1"/>
                </a:solidFill>
                <a:highlight>
                  <a:srgbClr val="390A6E"/>
                </a:highlight>
              </a:rPr>
              <a:t>Ministerija gautą PĮP nedelsiant registruoja dokumentų valdymo sistemoje ir suteikia unikalų PĮP kodą.</a:t>
            </a:r>
          </a:p>
          <a:p>
            <a:pPr marL="342900" indent="-342900">
              <a:spcBef>
                <a:spcPts val="1200"/>
              </a:spcBef>
              <a:buFont typeface="+mj-lt"/>
              <a:buAutoNum type="arabicPeriod"/>
            </a:pPr>
            <a:r>
              <a:rPr lang="lt-LT" sz="2200" dirty="0">
                <a:solidFill>
                  <a:schemeClr val="bg1"/>
                </a:solidFill>
                <a:highlight>
                  <a:srgbClr val="390A6E"/>
                </a:highlight>
              </a:rPr>
              <a:t>Per 3 d. d. nuo PĮP pateikimo pareiškėjui išsiunčiamas PĮP kodas, registracijos numeris ir data.</a:t>
            </a:r>
          </a:p>
          <a:p>
            <a:pPr marL="342900" indent="-342900">
              <a:spcBef>
                <a:spcPts val="1200"/>
              </a:spcBef>
              <a:buFont typeface="+mj-lt"/>
              <a:buAutoNum type="arabicPeriod"/>
            </a:pPr>
            <a:r>
              <a:rPr lang="lt-LT" sz="2200" dirty="0">
                <a:solidFill>
                  <a:schemeClr val="bg1"/>
                </a:solidFill>
                <a:highlight>
                  <a:srgbClr val="390A6E"/>
                </a:highlight>
              </a:rPr>
              <a:t>PĮP priėmimas gali būti baigiamas anksčiau, jei galima paskirstyti visą Kvietimui skirtą sumą.</a:t>
            </a:r>
          </a:p>
        </p:txBody>
      </p:sp>
      <p:sp>
        <p:nvSpPr>
          <p:cNvPr id="4" name="TextBox 3">
            <a:extLst>
              <a:ext uri="{FF2B5EF4-FFF2-40B4-BE49-F238E27FC236}">
                <a16:creationId xmlns:a16="http://schemas.microsoft.com/office/drawing/2014/main" id="{96AA259A-8E66-5E42-A8E6-6FB9032E0071}"/>
              </a:ext>
            </a:extLst>
          </p:cNvPr>
          <p:cNvSpPr txBox="1"/>
          <p:nvPr/>
        </p:nvSpPr>
        <p:spPr>
          <a:xfrm>
            <a:off x="2007586" y="6062193"/>
            <a:ext cx="7835900" cy="461665"/>
          </a:xfrm>
          <a:prstGeom prst="rect">
            <a:avLst/>
          </a:prstGeom>
          <a:noFill/>
        </p:spPr>
        <p:txBody>
          <a:bodyPr wrap="square">
            <a:spAutoFit/>
          </a:bodyPr>
          <a:lstStyle/>
          <a:p>
            <a:pPr>
              <a:buNone/>
            </a:pPr>
            <a:r>
              <a:rPr lang="lt-LT" sz="2400" b="1" dirty="0">
                <a:solidFill>
                  <a:srgbClr val="FF0000"/>
                </a:solidFill>
                <a:highlight>
                  <a:srgbClr val="390A6E"/>
                </a:highlight>
              </a:rPr>
              <a:t>Svarbu</a:t>
            </a:r>
            <a:r>
              <a:rPr lang="lt-LT" sz="2400" dirty="0">
                <a:solidFill>
                  <a:schemeClr val="bg1"/>
                </a:solidFill>
                <a:highlight>
                  <a:srgbClr val="390A6E"/>
                </a:highlight>
              </a:rPr>
              <a:t> – PĮP teikiamas el. paštu, o ne per INVESTIS / DMS.</a:t>
            </a:r>
          </a:p>
        </p:txBody>
      </p:sp>
    </p:spTree>
    <p:extLst>
      <p:ext uri="{BB962C8B-B14F-4D97-AF65-F5344CB8AC3E}">
        <p14:creationId xmlns:p14="http://schemas.microsoft.com/office/powerpoint/2010/main" val="2080817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FFA0A15-74C5-D9A4-334E-D4F5204A8BE1}"/>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DC57F3E5-062A-7FED-5E0B-4E22FAC61FAF}"/>
              </a:ext>
            </a:extLst>
          </p:cNvPr>
          <p:cNvSpPr txBox="1"/>
          <p:nvPr/>
        </p:nvSpPr>
        <p:spPr>
          <a:xfrm>
            <a:off x="339516" y="488622"/>
            <a:ext cx="8842584" cy="462755"/>
          </a:xfrm>
          <a:prstGeom prst="rect">
            <a:avLst/>
          </a:prstGeom>
          <a:noFill/>
        </p:spPr>
        <p:txBody>
          <a:bodyPr wrap="square" lIns="90000" tIns="46800" rtlCol="0">
            <a:spAutoFit/>
          </a:bodyPr>
          <a:lstStyle/>
          <a:p>
            <a:r>
              <a:rPr lang="lt-LT" sz="2400" b="1" dirty="0">
                <a:solidFill>
                  <a:srgbClr val="FFFFFF"/>
                </a:solidFill>
                <a:latin typeface="Trebuchet MS" pitchFamily="34" charset="0"/>
              </a:rPr>
              <a:t>PĮP VERTINIMO ETAPAI IR SPRENDIMO PRIĖMIMAS</a:t>
            </a:r>
          </a:p>
        </p:txBody>
      </p:sp>
      <p:pic>
        <p:nvPicPr>
          <p:cNvPr id="20" name="Picture 19">
            <a:extLst>
              <a:ext uri="{FF2B5EF4-FFF2-40B4-BE49-F238E27FC236}">
                <a16:creationId xmlns:a16="http://schemas.microsoft.com/office/drawing/2014/main" id="{4DB362F3-C742-F617-01DA-59568A9EFE02}"/>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EC450ADC-5A6C-5CEC-BA4D-7BE190FC03B8}"/>
              </a:ext>
            </a:extLst>
          </p:cNvPr>
          <p:cNvSpPr/>
          <p:nvPr/>
        </p:nvSpPr>
        <p:spPr>
          <a:xfrm>
            <a:off x="339516" y="1538748"/>
            <a:ext cx="10950784" cy="4599252"/>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indent="-457200">
              <a:spcBef>
                <a:spcPts val="600"/>
              </a:spcBef>
              <a:buFont typeface="+mj-lt"/>
              <a:buAutoNum type="arabicPeriod"/>
            </a:pPr>
            <a:r>
              <a:rPr lang="lt-LT" sz="2400" b="1" dirty="0">
                <a:highlight>
                  <a:srgbClr val="390A6E"/>
                </a:highlight>
              </a:rPr>
              <a:t>Administracinė atitiktis</a:t>
            </a:r>
            <a:r>
              <a:rPr lang="lt-LT" sz="2400" dirty="0">
                <a:highlight>
                  <a:srgbClr val="390A6E"/>
                </a:highlight>
              </a:rPr>
              <a:t> (per 10 d. d. nuo teikimo termino pabaigos). Vertinama: ar PĮP pateiktas laiku, pasirašytas tinkamai, laikytasi formos, pateikti visi dokumentai, išlaidos atitinka tinkamas finansuoti išlaidas, renginiai atitinka sąlygas.</a:t>
            </a:r>
          </a:p>
          <a:p>
            <a:pPr marL="457200" indent="-457200">
              <a:spcBef>
                <a:spcPts val="600"/>
              </a:spcBef>
              <a:buFont typeface="+mj-lt"/>
              <a:buAutoNum type="arabicPeriod"/>
            </a:pPr>
            <a:r>
              <a:rPr lang="lt-LT" sz="2400" b="1" dirty="0">
                <a:highlight>
                  <a:srgbClr val="390A6E"/>
                </a:highlight>
              </a:rPr>
              <a:t>Trūkumų taisymas:</a:t>
            </a:r>
            <a:r>
              <a:rPr lang="lt-LT" sz="2400" dirty="0">
                <a:highlight>
                  <a:srgbClr val="390A6E"/>
                </a:highlight>
              </a:rPr>
              <a:t> jei trūksta informacijos ar dokumentų – pareiškėjui nustatomas 3–7 d. d. terminas.</a:t>
            </a:r>
          </a:p>
          <a:p>
            <a:pPr marL="457200" indent="-457200">
              <a:spcBef>
                <a:spcPts val="600"/>
              </a:spcBef>
              <a:buFont typeface="+mj-lt"/>
              <a:buAutoNum type="arabicPeriod"/>
            </a:pPr>
            <a:r>
              <a:rPr lang="lt-LT" sz="2400" b="1" dirty="0">
                <a:highlight>
                  <a:srgbClr val="390A6E"/>
                </a:highlight>
              </a:rPr>
              <a:t>Tinkamumo vertinimas</a:t>
            </a:r>
            <a:r>
              <a:rPr lang="lt-LT" sz="2400" dirty="0">
                <a:highlight>
                  <a:srgbClr val="390A6E"/>
                </a:highlight>
              </a:rPr>
              <a:t> (per 30 d. nuo administracinės atitikties pabaigos) Vertinama atitiktis bendriesiems ir specialiesiems reikalavimams.</a:t>
            </a:r>
          </a:p>
          <a:p>
            <a:pPr marL="457200" indent="-457200">
              <a:spcBef>
                <a:spcPts val="600"/>
              </a:spcBef>
              <a:buFont typeface="+mj-lt"/>
              <a:buAutoNum type="arabicPeriod"/>
            </a:pPr>
            <a:r>
              <a:rPr lang="lt-LT" sz="2400" b="1" dirty="0">
                <a:highlight>
                  <a:srgbClr val="390A6E"/>
                </a:highlight>
              </a:rPr>
              <a:t>Trūkumų taisymas:</a:t>
            </a:r>
            <a:r>
              <a:rPr lang="lt-LT" sz="2400" dirty="0">
                <a:highlight>
                  <a:srgbClr val="390A6E"/>
                </a:highlight>
              </a:rPr>
              <a:t> jei neatitinka kriterijų – pareiškėjui nustatomas iki 5 d. d. terminas.</a:t>
            </a:r>
          </a:p>
          <a:p>
            <a:pPr marL="457200" indent="-457200">
              <a:spcBef>
                <a:spcPts val="600"/>
              </a:spcBef>
              <a:buFont typeface="+mj-lt"/>
              <a:buAutoNum type="arabicPeriod"/>
            </a:pPr>
            <a:r>
              <a:rPr lang="lt-LT" sz="2400" b="1" dirty="0">
                <a:highlight>
                  <a:srgbClr val="390A6E"/>
                </a:highlight>
              </a:rPr>
              <a:t>Sprendimas dėl subsidijos</a:t>
            </a:r>
            <a:r>
              <a:rPr lang="lt-LT" sz="2400" dirty="0">
                <a:highlight>
                  <a:srgbClr val="390A6E"/>
                </a:highlight>
              </a:rPr>
              <a:t> priimamas ministro įsakymu per 10 d. d. nuo protokolo registravimo. </a:t>
            </a:r>
          </a:p>
          <a:p>
            <a:pPr>
              <a:spcBef>
                <a:spcPts val="600"/>
              </a:spcBef>
            </a:pPr>
            <a:r>
              <a:rPr lang="lt-LT" sz="2400" dirty="0">
                <a:highlight>
                  <a:srgbClr val="390A6E"/>
                </a:highlight>
              </a:rPr>
              <a:t>Galimi sprendimo variantai: skirti subsidiją, atsisakyti ją skirti arba įtraukti pareiškėją į rezervinį sąrašą.</a:t>
            </a:r>
          </a:p>
        </p:txBody>
      </p:sp>
    </p:spTree>
    <p:extLst>
      <p:ext uri="{BB962C8B-B14F-4D97-AF65-F5344CB8AC3E}">
        <p14:creationId xmlns:p14="http://schemas.microsoft.com/office/powerpoint/2010/main" val="3907465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A0B815D-465F-D0D8-641D-7545B602E9D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2DFB441-E671-1788-8371-E516C35D83BC}"/>
              </a:ext>
            </a:extLst>
          </p:cNvPr>
          <p:cNvSpPr txBox="1"/>
          <p:nvPr/>
        </p:nvSpPr>
        <p:spPr>
          <a:xfrm>
            <a:off x="339516" y="488622"/>
            <a:ext cx="8842584" cy="462755"/>
          </a:xfrm>
          <a:prstGeom prst="rect">
            <a:avLst/>
          </a:prstGeom>
          <a:noFill/>
        </p:spPr>
        <p:txBody>
          <a:bodyPr wrap="square" lIns="90000" tIns="46800" rtlCol="0">
            <a:spAutoFit/>
          </a:bodyPr>
          <a:lstStyle/>
          <a:p>
            <a:r>
              <a:rPr lang="lt-LT" sz="2400" b="1" dirty="0">
                <a:solidFill>
                  <a:srgbClr val="FFFFFF"/>
                </a:solidFill>
                <a:latin typeface="Trebuchet MS" pitchFamily="34" charset="0"/>
              </a:rPr>
              <a:t>FINANSAVIMO SUTARTIES SUDARYMAS</a:t>
            </a:r>
          </a:p>
        </p:txBody>
      </p:sp>
      <p:pic>
        <p:nvPicPr>
          <p:cNvPr id="20" name="Picture 19">
            <a:extLst>
              <a:ext uri="{FF2B5EF4-FFF2-40B4-BE49-F238E27FC236}">
                <a16:creationId xmlns:a16="http://schemas.microsoft.com/office/drawing/2014/main" id="{F9964BCF-739C-0A07-6CF8-CB562358E988}"/>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665C20BF-F9DA-C495-3C48-03CCC3200144}"/>
              </a:ext>
            </a:extLst>
          </p:cNvPr>
          <p:cNvSpPr/>
          <p:nvPr/>
        </p:nvSpPr>
        <p:spPr>
          <a:xfrm>
            <a:off x="339516" y="1424448"/>
            <a:ext cx="6467684" cy="3312652"/>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spcBef>
                <a:spcPts val="1200"/>
              </a:spcBef>
              <a:buFont typeface="Arial" panose="020B0604020202020204" pitchFamily="34" charset="0"/>
              <a:buChar char="•"/>
            </a:pPr>
            <a:r>
              <a:rPr lang="lt-LT" sz="2400" dirty="0">
                <a:highlight>
                  <a:srgbClr val="390A6E"/>
                </a:highlight>
              </a:rPr>
              <a:t>Ministerija per 10 d. d. nuo sprendimo parengia sutarties projektą ir pateikia pareiškėjui.</a:t>
            </a:r>
          </a:p>
          <a:p>
            <a:pPr marL="342900" indent="-342900">
              <a:spcBef>
                <a:spcPts val="1200"/>
              </a:spcBef>
              <a:buFont typeface="Arial" panose="020B0604020202020204" pitchFamily="34" charset="0"/>
              <a:buChar char="•"/>
            </a:pPr>
            <a:r>
              <a:rPr lang="lt-LT" sz="2400" dirty="0">
                <a:highlight>
                  <a:srgbClr val="390A6E"/>
                </a:highlight>
              </a:rPr>
              <a:t>Pareiškėjas per 5 d. d. pasirašo kvalifikuotu e. parašu ir persiunčia Ministerijai. Terminas gali būti pratęstas iki 20 d. d.</a:t>
            </a:r>
          </a:p>
          <a:p>
            <a:pPr marL="342900" indent="-342900">
              <a:spcBef>
                <a:spcPts val="1200"/>
              </a:spcBef>
              <a:buFont typeface="Arial" panose="020B0604020202020204" pitchFamily="34" charset="0"/>
              <a:buChar char="•"/>
            </a:pPr>
            <a:r>
              <a:rPr lang="lt-LT" sz="2400" dirty="0">
                <a:highlight>
                  <a:srgbClr val="390A6E"/>
                </a:highlight>
              </a:rPr>
              <a:t>Ministerija pasirašo per 5 d. d. nuo pareiškėjo pasirašytos sutarties gavimo..</a:t>
            </a:r>
          </a:p>
        </p:txBody>
      </p:sp>
    </p:spTree>
    <p:extLst>
      <p:ext uri="{BB962C8B-B14F-4D97-AF65-F5344CB8AC3E}">
        <p14:creationId xmlns:p14="http://schemas.microsoft.com/office/powerpoint/2010/main" val="4224229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F69EE7A3-60A7-C526-9EC1-B4D83854392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B53B61C-34F1-B8D3-54E1-E678A3B8B5EB}"/>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C9C60AC7-2B99-E2B9-3CE2-466AC2685AB8}"/>
              </a:ext>
            </a:extLst>
          </p:cNvPr>
          <p:cNvSpPr/>
          <p:nvPr/>
        </p:nvSpPr>
        <p:spPr>
          <a:xfrm>
            <a:off x="0" y="0"/>
            <a:ext cx="12192000" cy="952499"/>
          </a:xfrm>
          <a:prstGeom prst="rect">
            <a:avLst/>
          </a:prstGeom>
          <a:solidFill>
            <a:srgbClr val="1E2352"/>
          </a:solidFill>
          <a:ln/>
        </p:spPr>
        <p:txBody>
          <a:bodyPr/>
          <a:lstStyle/>
          <a:p>
            <a:endParaRPr lang="lt-LT" noProof="0" dirty="0"/>
          </a:p>
        </p:txBody>
      </p:sp>
      <p:sp>
        <p:nvSpPr>
          <p:cNvPr id="5" name="Text 1">
            <a:extLst>
              <a:ext uri="{FF2B5EF4-FFF2-40B4-BE49-F238E27FC236}">
                <a16:creationId xmlns:a16="http://schemas.microsoft.com/office/drawing/2014/main" id="{DCCC9C11-D5A8-8092-53E0-855F9C0DFEC7}"/>
              </a:ext>
            </a:extLst>
          </p:cNvPr>
          <p:cNvSpPr/>
          <p:nvPr/>
        </p:nvSpPr>
        <p:spPr>
          <a:xfrm>
            <a:off x="442452" y="359999"/>
            <a:ext cx="10987548" cy="592499"/>
          </a:xfrm>
          <a:prstGeom prst="rect">
            <a:avLst/>
          </a:prstGeom>
          <a:noFill/>
          <a:ln/>
        </p:spPr>
        <p:txBody>
          <a:bodyPr wrap="square" rtlCol="0" anchor="ctr"/>
          <a:lstStyle/>
          <a:p>
            <a:r>
              <a:rPr lang="lt-LT" sz="2400" b="1" noProof="0" dirty="0">
                <a:solidFill>
                  <a:srgbClr val="FFFFFF"/>
                </a:solidFill>
                <a:latin typeface="Trebuchet MS" pitchFamily="34" charset="0"/>
                <a:ea typeface="Trebuchet MS" pitchFamily="34" charset="-122"/>
                <a:cs typeface="Trebuchet MS" pitchFamily="34" charset="-120"/>
              </a:rPr>
              <a:t>MOKĖJIMO PRAŠYMO PILDYMO TVARKA</a:t>
            </a:r>
            <a:endParaRPr lang="lt-LT" sz="2400" noProof="0" dirty="0"/>
          </a:p>
          <a:p>
            <a:endParaRPr lang="lt-LT" sz="2200" noProof="0" dirty="0"/>
          </a:p>
        </p:txBody>
      </p:sp>
      <p:sp>
        <p:nvSpPr>
          <p:cNvPr id="2" name="Text 2">
            <a:extLst>
              <a:ext uri="{FF2B5EF4-FFF2-40B4-BE49-F238E27FC236}">
                <a16:creationId xmlns:a16="http://schemas.microsoft.com/office/drawing/2014/main" id="{EEF36C9E-EA5E-47F5-2D99-8993AD36DD81}"/>
              </a:ext>
            </a:extLst>
          </p:cNvPr>
          <p:cNvSpPr/>
          <p:nvPr/>
        </p:nvSpPr>
        <p:spPr>
          <a:xfrm>
            <a:off x="442452" y="1600990"/>
            <a:ext cx="10018088" cy="2391807"/>
          </a:xfrm>
          <a:prstGeom prst="rect">
            <a:avLst/>
          </a:prstGeom>
          <a:noFill/>
          <a:ln/>
        </p:spPr>
        <p:txBody>
          <a:bodyPr wrap="square" rtlCol="0" anchor="ctr"/>
          <a:lstStyle/>
          <a:p>
            <a:pPr marL="0" indent="0">
              <a:spcBef>
                <a:spcPts val="600"/>
              </a:spcBef>
              <a:spcAft>
                <a:spcPts val="200"/>
              </a:spcAft>
              <a:buNone/>
            </a:pPr>
            <a:r>
              <a:rPr lang="lt-LT" sz="2400" b="1" noProof="0" dirty="0">
                <a:solidFill>
                  <a:schemeClr val="bg1"/>
                </a:solidFill>
                <a:latin typeface="Calibri" pitchFamily="34" charset="0"/>
                <a:ea typeface="Calibri" pitchFamily="34" charset="-122"/>
                <a:cs typeface="Calibri" pitchFamily="34" charset="-120"/>
              </a:rPr>
              <a:t>Mokėjimo prašymas (7 priedas</a:t>
            </a:r>
            <a:r>
              <a:rPr lang="lt-LT" sz="2200" b="1" noProof="0" dirty="0">
                <a:solidFill>
                  <a:schemeClr val="bg1"/>
                </a:solidFill>
                <a:latin typeface="Calibri" pitchFamily="34" charset="0"/>
                <a:ea typeface="Calibri" pitchFamily="34" charset="-122"/>
                <a:cs typeface="Calibri" pitchFamily="34" charset="-120"/>
              </a:rPr>
              <a:t>) teikiamas Ministerijai:</a:t>
            </a:r>
            <a:endParaRPr lang="lt-LT" sz="2200" noProof="0" dirty="0">
              <a:solidFill>
                <a:schemeClr val="bg1"/>
              </a:solidFill>
            </a:endParaRPr>
          </a:p>
          <a:p>
            <a:pPr marL="342900" indent="-342900">
              <a:spcBef>
                <a:spcPts val="600"/>
              </a:spcBef>
              <a:spcAft>
                <a:spcPts val="200"/>
              </a:spcAft>
              <a:buSzPct val="100000"/>
              <a:buChar char="•"/>
            </a:pPr>
            <a:r>
              <a:rPr lang="lt-LT" sz="2200" noProof="0" dirty="0">
                <a:solidFill>
                  <a:schemeClr val="bg1"/>
                </a:solidFill>
                <a:latin typeface="Calibri" pitchFamily="34" charset="0"/>
                <a:ea typeface="Calibri" pitchFamily="34" charset="-122"/>
                <a:cs typeface="Calibri" pitchFamily="34" charset="-120"/>
              </a:rPr>
              <a:t>Nuo finansavimo sutarties pasirašymo dienos </a:t>
            </a:r>
            <a:r>
              <a:rPr lang="lt-LT" sz="2200" b="1" noProof="0" dirty="0">
                <a:solidFill>
                  <a:srgbClr val="FF0000"/>
                </a:solidFill>
                <a:latin typeface="Calibri" pitchFamily="34" charset="0"/>
                <a:ea typeface="Calibri" pitchFamily="34" charset="-122"/>
                <a:cs typeface="Calibri" pitchFamily="34" charset="-120"/>
              </a:rPr>
              <a:t>iki 2026 m. lapkričio 10 d.</a:t>
            </a:r>
            <a:endParaRPr lang="lt-LT" sz="2200" b="1" noProof="0" dirty="0">
              <a:solidFill>
                <a:srgbClr val="FF0000"/>
              </a:solidFill>
            </a:endParaRPr>
          </a:p>
          <a:p>
            <a:pPr marL="342900" indent="-342900">
              <a:spcBef>
                <a:spcPts val="600"/>
              </a:spcBef>
              <a:spcAft>
                <a:spcPts val="200"/>
              </a:spcAft>
              <a:buSzPct val="100000"/>
              <a:buChar char="•"/>
            </a:pPr>
            <a:r>
              <a:rPr lang="lt-LT" sz="2200" noProof="0" dirty="0">
                <a:solidFill>
                  <a:schemeClr val="bg1"/>
                </a:solidFill>
                <a:latin typeface="Calibri" pitchFamily="34" charset="0"/>
                <a:ea typeface="Calibri" pitchFamily="34" charset="-122"/>
                <a:cs typeface="Calibri" pitchFamily="34" charset="-120"/>
              </a:rPr>
              <a:t>Kartu su išlaidas pagrindžiančiais dokumentais (sąskaitos faktūros, kelionės dokumentai)</a:t>
            </a:r>
            <a:endParaRPr lang="lt-LT" sz="2200" noProof="0" dirty="0">
              <a:solidFill>
                <a:schemeClr val="bg1"/>
              </a:solidFill>
            </a:endParaRPr>
          </a:p>
          <a:p>
            <a:pPr marL="342900" indent="-342900">
              <a:spcBef>
                <a:spcPts val="600"/>
              </a:spcBef>
              <a:spcAft>
                <a:spcPts val="200"/>
              </a:spcAft>
              <a:buSzPct val="100000"/>
              <a:buChar char="•"/>
            </a:pPr>
            <a:r>
              <a:rPr lang="lt-LT" sz="2200" noProof="0" dirty="0">
                <a:solidFill>
                  <a:schemeClr val="bg1"/>
                </a:solidFill>
                <a:latin typeface="Calibri" pitchFamily="34" charset="0"/>
                <a:ea typeface="Calibri" pitchFamily="34" charset="-122"/>
                <a:cs typeface="Calibri" pitchFamily="34" charset="-120"/>
              </a:rPr>
              <a:t>Kartu su išlaidų apmokėjimą įrodančiais dokumentais (banko sąskaitos išrašai, kasos dokumentai)</a:t>
            </a:r>
            <a:endParaRPr lang="lt-LT" sz="2200" noProof="0" dirty="0">
              <a:solidFill>
                <a:schemeClr val="bg1"/>
              </a:solidFill>
            </a:endParaRPr>
          </a:p>
          <a:p>
            <a:pPr marL="342900" indent="-342900">
              <a:spcBef>
                <a:spcPts val="600"/>
              </a:spcBef>
              <a:spcAft>
                <a:spcPts val="200"/>
              </a:spcAft>
              <a:buSzPct val="100000"/>
              <a:buChar char="•"/>
            </a:pPr>
            <a:r>
              <a:rPr lang="lt-LT" sz="2200" noProof="0" dirty="0">
                <a:solidFill>
                  <a:schemeClr val="bg1"/>
                </a:solidFill>
                <a:latin typeface="Calibri" pitchFamily="34" charset="0"/>
                <a:ea typeface="Calibri" pitchFamily="34" charset="-122"/>
                <a:cs typeface="Calibri" pitchFamily="34" charset="-120"/>
              </a:rPr>
              <a:t>Jei nepateikiami visi dokumentai visai sumai – mokėjimo prašymas tenkinamas pagal faktinius dokumentus</a:t>
            </a:r>
            <a:endParaRPr lang="lt-LT" sz="2200" noProof="0" dirty="0">
              <a:solidFill>
                <a:schemeClr val="bg1"/>
              </a:solidFill>
            </a:endParaRPr>
          </a:p>
        </p:txBody>
      </p:sp>
      <p:sp>
        <p:nvSpPr>
          <p:cNvPr id="3" name="Shape 3">
            <a:extLst>
              <a:ext uri="{FF2B5EF4-FFF2-40B4-BE49-F238E27FC236}">
                <a16:creationId xmlns:a16="http://schemas.microsoft.com/office/drawing/2014/main" id="{434FA069-1F96-FC68-88B5-523A3FE1B3DA}"/>
              </a:ext>
            </a:extLst>
          </p:cNvPr>
          <p:cNvSpPr/>
          <p:nvPr/>
        </p:nvSpPr>
        <p:spPr>
          <a:xfrm>
            <a:off x="723900" y="4724401"/>
            <a:ext cx="7759700" cy="1773599"/>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sz="1600" noProof="0" dirty="0"/>
          </a:p>
        </p:txBody>
      </p:sp>
      <p:sp>
        <p:nvSpPr>
          <p:cNvPr id="7" name="Text 5">
            <a:extLst>
              <a:ext uri="{FF2B5EF4-FFF2-40B4-BE49-F238E27FC236}">
                <a16:creationId xmlns:a16="http://schemas.microsoft.com/office/drawing/2014/main" id="{7A78B835-4677-B095-0F06-A12AC00F7B0C}"/>
              </a:ext>
            </a:extLst>
          </p:cNvPr>
          <p:cNvSpPr/>
          <p:nvPr/>
        </p:nvSpPr>
        <p:spPr>
          <a:xfrm>
            <a:off x="723900" y="5007569"/>
            <a:ext cx="7759700" cy="1097280"/>
          </a:xfrm>
          <a:prstGeom prst="rect">
            <a:avLst/>
          </a:prstGeom>
          <a:noFill/>
          <a:ln/>
        </p:spPr>
        <p:txBody>
          <a:bodyPr wrap="square" rtlCol="0" anchor="ctr"/>
          <a:lstStyle/>
          <a:p>
            <a:pPr marL="342900" indent="-342900">
              <a:spcAft>
                <a:spcPts val="200"/>
              </a:spcAft>
              <a:buSzPct val="100000"/>
              <a:buChar char="•"/>
            </a:pPr>
            <a:r>
              <a:rPr lang="lt-LT" sz="2000" noProof="0" dirty="0">
                <a:solidFill>
                  <a:srgbClr val="1E2352"/>
                </a:solidFill>
                <a:latin typeface="Calibri" pitchFamily="34" charset="0"/>
                <a:ea typeface="Calibri" pitchFamily="34" charset="-122"/>
                <a:cs typeface="Calibri" pitchFamily="34" charset="-120"/>
              </a:rPr>
              <a:t>Komisija per 10 d. d. atlieka mokėjimo prašymo patikrinimą ir</a:t>
            </a:r>
            <a:r>
              <a:rPr lang="lt-LT" sz="2000" dirty="0">
                <a:solidFill>
                  <a:srgbClr val="1E2352"/>
                </a:solidFill>
                <a:latin typeface="Calibri" pitchFamily="34" charset="0"/>
                <a:ea typeface="Calibri" pitchFamily="34" charset="-122"/>
                <a:cs typeface="Calibri" pitchFamily="34" charset="-120"/>
              </a:rPr>
              <a:t> išlaidų</a:t>
            </a:r>
            <a:r>
              <a:rPr lang="lt-LT" sz="2000" noProof="0" dirty="0">
                <a:solidFill>
                  <a:srgbClr val="1E2352"/>
                </a:solidFill>
                <a:latin typeface="Calibri" pitchFamily="34" charset="0"/>
                <a:ea typeface="Calibri" pitchFamily="34" charset="-122"/>
                <a:cs typeface="Calibri" pitchFamily="34" charset="-120"/>
              </a:rPr>
              <a:t> tinkamumo vertinimą.</a:t>
            </a:r>
            <a:endParaRPr lang="lt-LT" sz="2000" noProof="0" dirty="0"/>
          </a:p>
          <a:p>
            <a:pPr marL="342900" indent="-342900">
              <a:spcAft>
                <a:spcPts val="200"/>
              </a:spcAft>
              <a:buSzPct val="100000"/>
              <a:buChar char="•"/>
            </a:pPr>
            <a:r>
              <a:rPr lang="lt-LT" sz="2000" noProof="0" dirty="0">
                <a:solidFill>
                  <a:srgbClr val="1E2352"/>
                </a:solidFill>
                <a:latin typeface="Calibri" pitchFamily="34" charset="0"/>
                <a:ea typeface="Calibri" pitchFamily="34" charset="-122"/>
                <a:cs typeface="Calibri" pitchFamily="34" charset="-120"/>
              </a:rPr>
              <a:t>Tikrinama, ar pateikti visi dokumentai, ar informacija teisinga ir išsami</a:t>
            </a:r>
            <a:endParaRPr lang="lt-LT" sz="2000" noProof="0" dirty="0"/>
          </a:p>
          <a:p>
            <a:pPr marL="342900" indent="-342900">
              <a:spcAft>
                <a:spcPts val="200"/>
              </a:spcAft>
              <a:buSzPct val="100000"/>
              <a:buChar char="•"/>
            </a:pPr>
            <a:r>
              <a:rPr lang="lt-LT" sz="2000" noProof="0" dirty="0">
                <a:solidFill>
                  <a:srgbClr val="1E2352"/>
                </a:solidFill>
                <a:latin typeface="Calibri" pitchFamily="34" charset="0"/>
                <a:ea typeface="Calibri" pitchFamily="34" charset="-122"/>
                <a:cs typeface="Calibri" pitchFamily="34" charset="-120"/>
              </a:rPr>
              <a:t>Jei trūksta dokumentų – raštu informuojamas projekto vykdytojas, nustatomas terminas taisymui.</a:t>
            </a:r>
            <a:endParaRPr lang="lt-LT" sz="2000" noProof="0" dirty="0"/>
          </a:p>
        </p:txBody>
      </p:sp>
    </p:spTree>
    <p:extLst>
      <p:ext uri="{BB962C8B-B14F-4D97-AF65-F5344CB8AC3E}">
        <p14:creationId xmlns:p14="http://schemas.microsoft.com/office/powerpoint/2010/main" val="2910022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B1AD2022-F030-3E46-E254-E544D41D669A}"/>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B68C0B57-D9CF-475F-97C3-8F2E860A7020}"/>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F25FA8F7-60B2-7832-81E6-BC8F3E80A0A8}"/>
              </a:ext>
            </a:extLst>
          </p:cNvPr>
          <p:cNvSpPr/>
          <p:nvPr/>
        </p:nvSpPr>
        <p:spPr>
          <a:xfrm>
            <a:off x="0" y="0"/>
            <a:ext cx="12192000" cy="952499"/>
          </a:xfrm>
          <a:prstGeom prst="rect">
            <a:avLst/>
          </a:prstGeom>
          <a:solidFill>
            <a:srgbClr val="1E2352"/>
          </a:solidFill>
          <a:ln/>
        </p:spPr>
        <p:txBody>
          <a:bodyPr/>
          <a:lstStyle/>
          <a:p>
            <a:endParaRPr lang="lt-LT" noProof="0" dirty="0"/>
          </a:p>
        </p:txBody>
      </p:sp>
      <p:sp>
        <p:nvSpPr>
          <p:cNvPr id="5" name="Text 1">
            <a:extLst>
              <a:ext uri="{FF2B5EF4-FFF2-40B4-BE49-F238E27FC236}">
                <a16:creationId xmlns:a16="http://schemas.microsoft.com/office/drawing/2014/main" id="{67E7B7E5-9439-C45F-AC0E-EB17EBDBA403}"/>
              </a:ext>
            </a:extLst>
          </p:cNvPr>
          <p:cNvSpPr/>
          <p:nvPr/>
        </p:nvSpPr>
        <p:spPr>
          <a:xfrm>
            <a:off x="442452" y="359999"/>
            <a:ext cx="10987548" cy="592499"/>
          </a:xfrm>
          <a:prstGeom prst="rect">
            <a:avLst/>
          </a:prstGeom>
          <a:noFill/>
          <a:ln/>
        </p:spPr>
        <p:txBody>
          <a:bodyPr wrap="square" rtlCol="0" anchor="ctr"/>
          <a:lstStyle/>
          <a:p>
            <a:r>
              <a:rPr lang="lt-LT" sz="2400" b="1" dirty="0">
                <a:solidFill>
                  <a:srgbClr val="FFFFFF"/>
                </a:solidFill>
                <a:latin typeface="Trebuchet MS" pitchFamily="34" charset="0"/>
              </a:rPr>
              <a:t>LĖŠŲ IŠMOKĖJIMO TVARKA</a:t>
            </a:r>
          </a:p>
          <a:p>
            <a:endParaRPr lang="lt-LT" sz="2200" noProof="0" dirty="0"/>
          </a:p>
        </p:txBody>
      </p:sp>
      <p:sp>
        <p:nvSpPr>
          <p:cNvPr id="2" name="Text 2">
            <a:extLst>
              <a:ext uri="{FF2B5EF4-FFF2-40B4-BE49-F238E27FC236}">
                <a16:creationId xmlns:a16="http://schemas.microsoft.com/office/drawing/2014/main" id="{1CE9E4B7-FCC4-5884-6CEE-7486FE6C627F}"/>
              </a:ext>
            </a:extLst>
          </p:cNvPr>
          <p:cNvSpPr/>
          <p:nvPr/>
        </p:nvSpPr>
        <p:spPr>
          <a:xfrm>
            <a:off x="442452" y="1931190"/>
            <a:ext cx="10018088" cy="2391807"/>
          </a:xfrm>
          <a:prstGeom prst="rect">
            <a:avLst/>
          </a:prstGeom>
          <a:noFill/>
          <a:ln/>
        </p:spPr>
        <p:txBody>
          <a:bodyPr wrap="square" rtlCol="0" anchor="ctr"/>
          <a:lstStyle/>
          <a:p>
            <a:pPr marL="342900" indent="-342900">
              <a:spcBef>
                <a:spcPts val="1200"/>
              </a:spcBef>
              <a:buFont typeface="Arial" panose="020B0604020202020204" pitchFamily="34" charset="0"/>
              <a:buChar char="•"/>
            </a:pPr>
            <a:r>
              <a:rPr lang="lt-LT" sz="2200" dirty="0">
                <a:solidFill>
                  <a:schemeClr val="bg1"/>
                </a:solidFill>
                <a:latin typeface="Calibri" pitchFamily="34" charset="0"/>
                <a:ea typeface="Calibri" pitchFamily="34" charset="-122"/>
                <a:cs typeface="Calibri" pitchFamily="34" charset="-120"/>
              </a:rPr>
              <a:t>Projekto išlaidos apmokamos </a:t>
            </a:r>
            <a:r>
              <a:rPr lang="lt-LT" sz="2200" b="1" dirty="0">
                <a:solidFill>
                  <a:schemeClr val="bg1"/>
                </a:solidFill>
                <a:latin typeface="Calibri" pitchFamily="34" charset="0"/>
                <a:ea typeface="Calibri" pitchFamily="34" charset="-122"/>
                <a:cs typeface="Calibri" pitchFamily="34" charset="-120"/>
              </a:rPr>
              <a:t>išlaidų kompensavimo būdu.</a:t>
            </a:r>
            <a:r>
              <a:rPr lang="lt-LT" sz="2200" dirty="0">
                <a:solidFill>
                  <a:schemeClr val="bg1"/>
                </a:solidFill>
                <a:latin typeface="Calibri" pitchFamily="34" charset="0"/>
                <a:ea typeface="Calibri" pitchFamily="34" charset="-122"/>
                <a:cs typeface="Calibri" pitchFamily="34" charset="-120"/>
              </a:rPr>
              <a:t> </a:t>
            </a:r>
          </a:p>
          <a:p>
            <a:pPr marL="342900" indent="-342900">
              <a:spcBef>
                <a:spcPts val="1200"/>
              </a:spcBef>
              <a:buFont typeface="Arial" panose="020B0604020202020204" pitchFamily="34" charset="0"/>
              <a:buChar char="•"/>
            </a:pPr>
            <a:r>
              <a:rPr lang="lt-LT" sz="2200" dirty="0">
                <a:solidFill>
                  <a:schemeClr val="bg1"/>
                </a:solidFill>
                <a:latin typeface="Calibri" pitchFamily="34" charset="0"/>
                <a:ea typeface="Calibri" pitchFamily="34" charset="-122"/>
                <a:cs typeface="Calibri" pitchFamily="34" charset="-120"/>
              </a:rPr>
              <a:t>Lėšos pervedamos į finansavimo sutartyje nurodytą projekto vykdytojo sąskaitą. </a:t>
            </a:r>
          </a:p>
          <a:p>
            <a:pPr marL="342900" indent="-342900">
              <a:spcBef>
                <a:spcPts val="1200"/>
              </a:spcBef>
              <a:buFont typeface="Arial" panose="020B0604020202020204" pitchFamily="34" charset="0"/>
              <a:buChar char="•"/>
            </a:pPr>
            <a:r>
              <a:rPr lang="lt-LT" sz="2200" dirty="0">
                <a:solidFill>
                  <a:schemeClr val="bg1"/>
                </a:solidFill>
                <a:latin typeface="Calibri" pitchFamily="34" charset="0"/>
                <a:ea typeface="Calibri" pitchFamily="34" charset="-122"/>
                <a:cs typeface="Calibri" pitchFamily="34" charset="-120"/>
              </a:rPr>
              <a:t>Mokėjimo prašymas teikiamas kartu su išlaidų pagrindimo ir apmokėjimo įrodymo dokumentais. </a:t>
            </a:r>
          </a:p>
          <a:p>
            <a:pPr marL="342900" indent="-342900">
              <a:spcBef>
                <a:spcPts val="1200"/>
              </a:spcBef>
              <a:buFont typeface="Arial" panose="020B0604020202020204" pitchFamily="34" charset="0"/>
              <a:buChar char="•"/>
            </a:pPr>
            <a:r>
              <a:rPr lang="lt-LT" sz="2200" dirty="0">
                <a:solidFill>
                  <a:schemeClr val="bg1"/>
                </a:solidFill>
                <a:latin typeface="Calibri" pitchFamily="34" charset="0"/>
                <a:ea typeface="Calibri" pitchFamily="34" charset="-122"/>
                <a:cs typeface="Calibri" pitchFamily="34" charset="-120"/>
              </a:rPr>
              <a:t>Jei pateikiami ne visi dokumentai visai suplanuotai sumai, kompensuojamos tik faktiškai patirtos ir pagrįstos išlaidos. </a:t>
            </a:r>
          </a:p>
          <a:p>
            <a:pPr marL="342900" indent="-342900">
              <a:spcBef>
                <a:spcPts val="1200"/>
              </a:spcBef>
              <a:buFont typeface="Arial" panose="020B0604020202020204" pitchFamily="34" charset="0"/>
              <a:buChar char="•"/>
            </a:pPr>
            <a:r>
              <a:rPr lang="lt-LT" sz="2200" dirty="0">
                <a:solidFill>
                  <a:schemeClr val="bg1"/>
                </a:solidFill>
                <a:latin typeface="Calibri" pitchFamily="34" charset="0"/>
                <a:ea typeface="Calibri" pitchFamily="34" charset="-122"/>
                <a:cs typeface="Calibri" pitchFamily="34" charset="-120"/>
              </a:rPr>
              <a:t>Mokėjimo prašyme deklaruotos ir patvirtintos lėšos išmokamos ne vėliau kaip iki einamųjų metų gruodžio 31 d.</a:t>
            </a:r>
          </a:p>
        </p:txBody>
      </p:sp>
    </p:spTree>
    <p:extLst>
      <p:ext uri="{BB962C8B-B14F-4D97-AF65-F5344CB8AC3E}">
        <p14:creationId xmlns:p14="http://schemas.microsoft.com/office/powerpoint/2010/main" val="9431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C6BFB51C-821B-896D-839C-15F9CEEB73F7}"/>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0F585479-B40B-76D6-A9D4-A41EB75214E5}"/>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9BC5C76C-61F2-249C-ED18-C7E458EA523E}"/>
              </a:ext>
            </a:extLst>
          </p:cNvPr>
          <p:cNvSpPr/>
          <p:nvPr/>
        </p:nvSpPr>
        <p:spPr>
          <a:xfrm>
            <a:off x="0" y="0"/>
            <a:ext cx="12192000" cy="952499"/>
          </a:xfrm>
          <a:prstGeom prst="rect">
            <a:avLst/>
          </a:prstGeom>
          <a:solidFill>
            <a:srgbClr val="1E2352"/>
          </a:solidFill>
          <a:ln/>
        </p:spPr>
        <p:txBody>
          <a:bodyPr/>
          <a:lstStyle/>
          <a:p>
            <a:endParaRPr lang="lt-LT" noProof="0" dirty="0"/>
          </a:p>
        </p:txBody>
      </p:sp>
      <p:sp>
        <p:nvSpPr>
          <p:cNvPr id="5" name="Text 1">
            <a:extLst>
              <a:ext uri="{FF2B5EF4-FFF2-40B4-BE49-F238E27FC236}">
                <a16:creationId xmlns:a16="http://schemas.microsoft.com/office/drawing/2014/main" id="{D5128F62-7459-BE97-AD00-D92CF0B15DE5}"/>
              </a:ext>
            </a:extLst>
          </p:cNvPr>
          <p:cNvSpPr/>
          <p:nvPr/>
        </p:nvSpPr>
        <p:spPr>
          <a:xfrm>
            <a:off x="442452" y="359999"/>
            <a:ext cx="10987548" cy="592499"/>
          </a:xfrm>
          <a:prstGeom prst="rect">
            <a:avLst/>
          </a:prstGeom>
          <a:noFill/>
          <a:ln/>
        </p:spPr>
        <p:txBody>
          <a:bodyPr wrap="square" rtlCol="0" anchor="ctr"/>
          <a:lstStyle/>
          <a:p>
            <a:r>
              <a:rPr lang="en-US" sz="2400" b="1" dirty="0">
                <a:solidFill>
                  <a:srgbClr val="FFFFFF"/>
                </a:solidFill>
                <a:latin typeface="Trebuchet MS" pitchFamily="34" charset="0"/>
                <a:ea typeface="Trebuchet MS" pitchFamily="34" charset="-122"/>
                <a:cs typeface="Trebuchet MS" pitchFamily="34" charset="-120"/>
              </a:rPr>
              <a:t>PROJEKTO VYKDYMO ATASKAITOS PILDYMO TVARKA</a:t>
            </a:r>
            <a:endParaRPr lang="en-US" sz="2400" dirty="0"/>
          </a:p>
          <a:p>
            <a:endParaRPr lang="lt-LT" sz="2200" noProof="0" dirty="0"/>
          </a:p>
        </p:txBody>
      </p:sp>
      <p:sp>
        <p:nvSpPr>
          <p:cNvPr id="9" name="Text 2">
            <a:extLst>
              <a:ext uri="{FF2B5EF4-FFF2-40B4-BE49-F238E27FC236}">
                <a16:creationId xmlns:a16="http://schemas.microsoft.com/office/drawing/2014/main" id="{C00E2A87-C9E7-5A10-592E-9FC395890E47}"/>
              </a:ext>
            </a:extLst>
          </p:cNvPr>
          <p:cNvSpPr/>
          <p:nvPr/>
        </p:nvSpPr>
        <p:spPr>
          <a:xfrm>
            <a:off x="442452" y="1435100"/>
            <a:ext cx="9994900" cy="4512399"/>
          </a:xfrm>
          <a:prstGeom prst="rect">
            <a:avLst/>
          </a:prstGeom>
          <a:noFill/>
          <a:ln/>
        </p:spPr>
        <p:txBody>
          <a:bodyPr wrap="square" rtlCol="0" anchor="ctr"/>
          <a:lstStyle/>
          <a:p>
            <a:pPr marL="0" indent="0">
              <a:spcBef>
                <a:spcPts val="1200"/>
              </a:spcBef>
              <a:spcAft>
                <a:spcPts val="200"/>
              </a:spcAft>
              <a:buNone/>
            </a:pPr>
            <a:r>
              <a:rPr lang="en-US" sz="2400" b="1" dirty="0">
                <a:solidFill>
                  <a:schemeClr val="bg1"/>
                </a:solidFill>
                <a:latin typeface="Calibri" pitchFamily="34" charset="0"/>
                <a:ea typeface="Calibri" pitchFamily="34" charset="-122"/>
                <a:cs typeface="Calibri" pitchFamily="34" charset="-120"/>
              </a:rPr>
              <a:t>Projekto vykdymo ataskaita (8 </a:t>
            </a:r>
            <a:r>
              <a:rPr lang="en-US" sz="2400" b="1" dirty="0" err="1">
                <a:solidFill>
                  <a:schemeClr val="bg1"/>
                </a:solidFill>
                <a:latin typeface="Calibri" pitchFamily="34" charset="0"/>
                <a:ea typeface="Calibri" pitchFamily="34" charset="-122"/>
                <a:cs typeface="Calibri" pitchFamily="34" charset="-120"/>
              </a:rPr>
              <a:t>priedas</a:t>
            </a:r>
            <a:r>
              <a:rPr lang="en-US" sz="2400" b="1" dirty="0">
                <a:solidFill>
                  <a:schemeClr val="bg1"/>
                </a:solidFill>
                <a:latin typeface="Calibri" pitchFamily="34" charset="0"/>
                <a:ea typeface="Calibri" pitchFamily="34" charset="-122"/>
                <a:cs typeface="Calibri" pitchFamily="34" charset="-120"/>
              </a:rPr>
              <a:t>):</a:t>
            </a:r>
            <a:endParaRPr lang="en-US" sz="2400" dirty="0">
              <a:solidFill>
                <a:schemeClr val="bg1"/>
              </a:solidFill>
            </a:endParaRPr>
          </a:p>
          <a:p>
            <a:pPr>
              <a:spcBef>
                <a:spcPts val="1200"/>
              </a:spcBef>
              <a:spcAft>
                <a:spcPts val="200"/>
              </a:spcAft>
              <a:buSzPct val="100000"/>
            </a:pPr>
            <a:r>
              <a:rPr lang="en-US" sz="2200" b="1" dirty="0">
                <a:solidFill>
                  <a:schemeClr val="bg1"/>
                </a:solidFill>
                <a:latin typeface="Calibri" pitchFamily="34" charset="0"/>
                <a:ea typeface="Calibri" pitchFamily="34" charset="-122"/>
                <a:cs typeface="Calibri" pitchFamily="34" charset="-120"/>
              </a:rPr>
              <a:t>Teikiama ne vėliau kaip per 1 mėnesį nuo finansuotos </a:t>
            </a:r>
            <a:r>
              <a:rPr lang="en-US" sz="2200" b="1" dirty="0" err="1">
                <a:solidFill>
                  <a:schemeClr val="bg1"/>
                </a:solidFill>
                <a:latin typeface="Calibri" pitchFamily="34" charset="0"/>
                <a:ea typeface="Calibri" pitchFamily="34" charset="-122"/>
                <a:cs typeface="Calibri" pitchFamily="34" charset="-120"/>
              </a:rPr>
              <a:t>veiklos</a:t>
            </a:r>
            <a:r>
              <a:rPr lang="en-US" sz="2200" b="1" dirty="0">
                <a:solidFill>
                  <a:schemeClr val="bg1"/>
                </a:solidFill>
                <a:latin typeface="Calibri" pitchFamily="34" charset="0"/>
                <a:ea typeface="Calibri" pitchFamily="34" charset="-122"/>
                <a:cs typeface="Calibri" pitchFamily="34" charset="-120"/>
              </a:rPr>
              <a:t> </a:t>
            </a:r>
            <a:r>
              <a:rPr lang="en-US" sz="2200" b="1" dirty="0" err="1">
                <a:solidFill>
                  <a:schemeClr val="bg1"/>
                </a:solidFill>
                <a:latin typeface="Calibri" pitchFamily="34" charset="0"/>
                <a:ea typeface="Calibri" pitchFamily="34" charset="-122"/>
                <a:cs typeface="Calibri" pitchFamily="34" charset="-120"/>
              </a:rPr>
              <a:t>pabaigos</a:t>
            </a:r>
            <a:r>
              <a:rPr lang="en-US" sz="2200" b="1" dirty="0">
                <a:solidFill>
                  <a:schemeClr val="bg1"/>
                </a:solidFill>
                <a:latin typeface="Calibri" pitchFamily="34" charset="0"/>
                <a:ea typeface="Calibri" pitchFamily="34" charset="-122"/>
                <a:cs typeface="Calibri" pitchFamily="34" charset="-120"/>
              </a:rPr>
              <a:t>.</a:t>
            </a:r>
            <a:endParaRPr lang="lt-LT" sz="2200" b="1" dirty="0">
              <a:solidFill>
                <a:schemeClr val="bg1"/>
              </a:solidFill>
              <a:latin typeface="Calibri" pitchFamily="34" charset="0"/>
              <a:ea typeface="Calibri" pitchFamily="34" charset="-122"/>
              <a:cs typeface="Calibri" pitchFamily="34" charset="-120"/>
            </a:endParaRPr>
          </a:p>
          <a:p>
            <a:pPr>
              <a:spcBef>
                <a:spcPts val="1200"/>
              </a:spcBef>
            </a:pPr>
            <a:r>
              <a:rPr lang="lt-LT" sz="2200" b="1" dirty="0">
                <a:solidFill>
                  <a:schemeClr val="bg1"/>
                </a:solidFill>
                <a:latin typeface="Calibri" pitchFamily="34" charset="0"/>
                <a:ea typeface="Calibri" pitchFamily="34" charset="-122"/>
                <a:cs typeface="Calibri" pitchFamily="34" charset="-120"/>
              </a:rPr>
              <a:t>Ataskaitos turinys: </a:t>
            </a:r>
            <a:r>
              <a:rPr lang="lt-LT" sz="2200" dirty="0">
                <a:solidFill>
                  <a:schemeClr val="bg1"/>
                </a:solidFill>
                <a:latin typeface="Calibri" pitchFamily="34" charset="0"/>
                <a:ea typeface="Calibri" pitchFamily="34" charset="-122"/>
                <a:cs typeface="Calibri" pitchFamily="34" charset="-120"/>
              </a:rPr>
              <a:t>projekto kodas, pavadinimas, vykdytojo duomenys, rezultatų aprašymas, skirta / panaudota / nepanaudota suma.</a:t>
            </a:r>
          </a:p>
          <a:p>
            <a:pPr>
              <a:spcBef>
                <a:spcPts val="1200"/>
              </a:spcBef>
            </a:pPr>
            <a:r>
              <a:rPr lang="lt-LT" sz="2200" b="1" dirty="0">
                <a:solidFill>
                  <a:schemeClr val="bg1"/>
                </a:solidFill>
                <a:latin typeface="Calibri" pitchFamily="34" charset="0"/>
                <a:ea typeface="Calibri" pitchFamily="34" charset="-122"/>
                <a:cs typeface="Calibri" pitchFamily="34" charset="-120"/>
              </a:rPr>
              <a:t>Patvirtinimas:</a:t>
            </a:r>
            <a:r>
              <a:rPr lang="lt-LT" sz="2200" dirty="0">
                <a:solidFill>
                  <a:schemeClr val="bg1"/>
                </a:solidFill>
                <a:latin typeface="Calibri" pitchFamily="34" charset="0"/>
                <a:ea typeface="Calibri" pitchFamily="34" charset="-122"/>
                <a:cs typeface="Calibri" pitchFamily="34" charset="-120"/>
              </a:rPr>
              <a:t> vykdytojas patvirtina, kad nurodytos sumos atitinka pagrindžiančius ir apmokėjimą įrodančius dokumentus.</a:t>
            </a:r>
          </a:p>
          <a:p>
            <a:pPr>
              <a:spcBef>
                <a:spcPts val="1200"/>
              </a:spcBef>
            </a:pPr>
            <a:r>
              <a:rPr lang="lt-LT" sz="2200" b="1" dirty="0">
                <a:solidFill>
                  <a:schemeClr val="bg1"/>
                </a:solidFill>
                <a:latin typeface="Calibri" pitchFamily="34" charset="0"/>
                <a:ea typeface="Calibri" pitchFamily="34" charset="-122"/>
                <a:cs typeface="Calibri" pitchFamily="34" charset="-120"/>
              </a:rPr>
              <a:t>Dalyvavimo įrodymai:</a:t>
            </a:r>
            <a:r>
              <a:rPr lang="lt-LT" sz="2200" dirty="0">
                <a:solidFill>
                  <a:schemeClr val="bg1"/>
                </a:solidFill>
                <a:latin typeface="Calibri" pitchFamily="34" charset="0"/>
                <a:ea typeface="Calibri" pitchFamily="34" charset="-122"/>
                <a:cs typeface="Calibri" pitchFamily="34" charset="-120"/>
              </a:rPr>
              <a:t> nuotraukos, registracijos nuorodos, renginių programos, dalyvių sąrašai.</a:t>
            </a:r>
          </a:p>
          <a:p>
            <a:pPr>
              <a:spcBef>
                <a:spcPts val="1200"/>
              </a:spcBef>
            </a:pPr>
            <a:r>
              <a:rPr lang="lt-LT" sz="2200" b="1" dirty="0">
                <a:solidFill>
                  <a:schemeClr val="bg1"/>
                </a:solidFill>
                <a:latin typeface="Calibri" pitchFamily="34" charset="0"/>
                <a:ea typeface="Calibri" pitchFamily="34" charset="-122"/>
                <a:cs typeface="Calibri" pitchFamily="34" charset="-120"/>
              </a:rPr>
              <a:t>Vertinimas: </a:t>
            </a:r>
            <a:r>
              <a:rPr lang="lt-LT" sz="2200" dirty="0">
                <a:solidFill>
                  <a:schemeClr val="bg1"/>
                </a:solidFill>
                <a:latin typeface="Calibri" pitchFamily="34" charset="0"/>
                <a:ea typeface="Calibri" pitchFamily="34" charset="-122"/>
                <a:cs typeface="Calibri" pitchFamily="34" charset="-120"/>
              </a:rPr>
              <a:t>Komisija per 20 d. d. atlieka patikrinimą. Nustačius ataskaitos trūkumų, ministerija nustato terminą jiems ištaisyti. Jei trūkumai per rašte nurodytą terminą neištaisomi, ministerija gali sumažinti subsidiją arba nutraukti finansavimo </a:t>
            </a:r>
            <a:r>
              <a:rPr lang="lt-LT" sz="2400" dirty="0">
                <a:solidFill>
                  <a:schemeClr val="bg1"/>
                </a:solidFill>
              </a:rPr>
              <a:t>sutartį. </a:t>
            </a:r>
            <a:endParaRPr lang="en-US" sz="2200" dirty="0">
              <a:solidFill>
                <a:schemeClr val="bg1"/>
              </a:solidFill>
              <a:latin typeface="Calibri" pitchFamily="34" charset="0"/>
              <a:ea typeface="Calibri" pitchFamily="34" charset="-122"/>
              <a:cs typeface="Calibri" pitchFamily="34" charset="-120"/>
            </a:endParaRPr>
          </a:p>
        </p:txBody>
      </p:sp>
    </p:spTree>
    <p:extLst>
      <p:ext uri="{BB962C8B-B14F-4D97-AF65-F5344CB8AC3E}">
        <p14:creationId xmlns:p14="http://schemas.microsoft.com/office/powerpoint/2010/main" val="2057678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4109FF8-B9E8-FAEF-5A25-5BE7E7A78C6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30BE04C-2FF0-2810-38C7-C7F9934B0515}"/>
              </a:ext>
            </a:extLst>
          </p:cNvPr>
          <p:cNvSpPr txBox="1"/>
          <p:nvPr/>
        </p:nvSpPr>
        <p:spPr>
          <a:xfrm>
            <a:off x="339516" y="488622"/>
            <a:ext cx="9198184" cy="1201419"/>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PROJEKTO VYKDYTOJO ATSAKOMYBĖ IR DOKUMENTŲ SAUGOJIMAS</a:t>
            </a:r>
          </a:p>
          <a:p>
            <a:endParaRPr lang="lt-LT" dirty="0"/>
          </a:p>
        </p:txBody>
      </p:sp>
      <p:pic>
        <p:nvPicPr>
          <p:cNvPr id="20" name="Picture 19">
            <a:extLst>
              <a:ext uri="{FF2B5EF4-FFF2-40B4-BE49-F238E27FC236}">
                <a16:creationId xmlns:a16="http://schemas.microsoft.com/office/drawing/2014/main" id="{3445577B-22DC-65D0-9D59-618167CB9FD6}"/>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5D6CEFAA-91F1-841F-B402-583E3EAC6C91}"/>
              </a:ext>
            </a:extLst>
          </p:cNvPr>
          <p:cNvSpPr/>
          <p:nvPr/>
        </p:nvSpPr>
        <p:spPr>
          <a:xfrm>
            <a:off x="339516" y="1538748"/>
            <a:ext cx="10188784" cy="4599252"/>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lt-LT" sz="2400" b="1" dirty="0">
                <a:highlight>
                  <a:srgbClr val="390A6E"/>
                </a:highlight>
              </a:rPr>
              <a:t>Projekto vykdytojas atsako už:</a:t>
            </a:r>
            <a:endParaRPr lang="lt-LT" sz="2400" dirty="0">
              <a:highlight>
                <a:srgbClr val="390A6E"/>
              </a:highlight>
            </a:endParaRPr>
          </a:p>
          <a:p>
            <a:pPr marL="342900" indent="-342900">
              <a:buFont typeface="Arial" panose="020B0604020202020204" pitchFamily="34" charset="0"/>
              <a:buChar char="•"/>
            </a:pPr>
            <a:r>
              <a:rPr lang="lt-LT" sz="2400" dirty="0">
                <a:highlight>
                  <a:srgbClr val="390A6E"/>
                </a:highlight>
              </a:rPr>
              <a:t>teisingos ir tikslios informacijos pateikimą; </a:t>
            </a:r>
          </a:p>
          <a:p>
            <a:pPr marL="342900" indent="-342900">
              <a:buFont typeface="Arial" panose="020B0604020202020204" pitchFamily="34" charset="0"/>
              <a:buChar char="•"/>
            </a:pPr>
            <a:r>
              <a:rPr lang="lt-LT" sz="2400" dirty="0">
                <a:highlight>
                  <a:srgbClr val="390A6E"/>
                </a:highlight>
              </a:rPr>
              <a:t>teisėtą gautų lėšų naudojimą pagal finansavimo sutartyje nustatytą paskirtį; </a:t>
            </a:r>
          </a:p>
          <a:p>
            <a:pPr marL="342900" indent="-342900">
              <a:buFont typeface="Arial" panose="020B0604020202020204" pitchFamily="34" charset="0"/>
              <a:buChar char="•"/>
            </a:pPr>
            <a:r>
              <a:rPr lang="lt-LT" sz="2400" dirty="0">
                <a:highlight>
                  <a:srgbClr val="390A6E"/>
                </a:highlight>
              </a:rPr>
              <a:t>išlaidų dvigubo finansavimo prevenciją; </a:t>
            </a:r>
          </a:p>
          <a:p>
            <a:pPr marL="342900" indent="-342900">
              <a:buFont typeface="Arial" panose="020B0604020202020204" pitchFamily="34" charset="0"/>
              <a:buChar char="•"/>
            </a:pPr>
            <a:r>
              <a:rPr lang="lt-LT" sz="2400" dirty="0">
                <a:highlight>
                  <a:srgbClr val="390A6E"/>
                </a:highlight>
              </a:rPr>
              <a:t>finansinės apskaitos tvarkymą; </a:t>
            </a:r>
          </a:p>
          <a:p>
            <a:pPr marL="342900" indent="-342900">
              <a:buFont typeface="Arial" panose="020B0604020202020204" pitchFamily="34" charset="0"/>
              <a:buChar char="•"/>
            </a:pPr>
            <a:r>
              <a:rPr lang="lt-LT" sz="2400" dirty="0">
                <a:highlight>
                  <a:srgbClr val="390A6E"/>
                </a:highlight>
              </a:rPr>
              <a:t>su projekto įgyvendinimu susijusių dokumentų saugumą ir prieinamumą. </a:t>
            </a:r>
          </a:p>
          <a:p>
            <a:endParaRPr lang="lt-LT" sz="2400" b="1" dirty="0">
              <a:highlight>
                <a:srgbClr val="390A6E"/>
              </a:highlight>
            </a:endParaRPr>
          </a:p>
          <a:p>
            <a:r>
              <a:rPr lang="lt-LT" sz="2400" b="1" dirty="0">
                <a:highlight>
                  <a:srgbClr val="390A6E"/>
                </a:highlight>
              </a:rPr>
              <a:t>Dokumentų saugojimo terminas:</a:t>
            </a:r>
            <a:br>
              <a:rPr lang="lt-LT" sz="2400" dirty="0">
                <a:highlight>
                  <a:srgbClr val="390A6E"/>
                </a:highlight>
              </a:rPr>
            </a:br>
            <a:r>
              <a:rPr lang="lt-LT" sz="2400" dirty="0">
                <a:highlight>
                  <a:srgbClr val="390A6E"/>
                </a:highlight>
              </a:rPr>
              <a:t>Su projekto įgyvendinimu susiję dokumentai saugomi </a:t>
            </a:r>
            <a:r>
              <a:rPr lang="lt-LT" sz="2400" b="1" dirty="0">
                <a:highlight>
                  <a:srgbClr val="390A6E"/>
                </a:highlight>
              </a:rPr>
              <a:t>10 metų nuo metų, kuriais </a:t>
            </a:r>
            <a:r>
              <a:rPr lang="lt-LT" sz="2400" dirty="0">
                <a:highlight>
                  <a:srgbClr val="390A6E"/>
                </a:highlight>
              </a:rPr>
              <a:t>projekto vykdytojui atliktas paskutinis mokėjimas, gruodžio 31 d.</a:t>
            </a:r>
          </a:p>
          <a:p>
            <a:pPr>
              <a:spcBef>
                <a:spcPts val="600"/>
              </a:spcBef>
            </a:pPr>
            <a:endParaRPr lang="lt-LT" sz="2400" dirty="0">
              <a:highlight>
                <a:srgbClr val="390A6E"/>
              </a:highlight>
            </a:endParaRPr>
          </a:p>
        </p:txBody>
      </p:sp>
    </p:spTree>
    <p:extLst>
      <p:ext uri="{BB962C8B-B14F-4D97-AF65-F5344CB8AC3E}">
        <p14:creationId xmlns:p14="http://schemas.microsoft.com/office/powerpoint/2010/main" val="264111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1BDB823-AB86-995A-6BE1-1267FBA7725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6888605-EC4C-0391-5B25-72E42EFD5A55}"/>
              </a:ext>
            </a:extLst>
          </p:cNvPr>
          <p:cNvSpPr txBox="1"/>
          <p:nvPr/>
        </p:nvSpPr>
        <p:spPr>
          <a:xfrm>
            <a:off x="499700" y="360000"/>
            <a:ext cx="8514000" cy="647421"/>
          </a:xfrm>
          <a:prstGeom prst="rect">
            <a:avLst/>
          </a:prstGeom>
          <a:noFill/>
        </p:spPr>
        <p:txBody>
          <a:bodyPr wrap="square" lIns="90000" tIns="46800" rtlCol="0">
            <a:spAutoFit/>
          </a:bodyPr>
          <a:lstStyle/>
          <a:p>
            <a:pPr>
              <a:spcBef>
                <a:spcPts val="800"/>
              </a:spcBef>
            </a:pPr>
            <a:r>
              <a:rPr lang="lt-LT" sz="3600" b="1" noProof="0" dirty="0">
                <a:solidFill>
                  <a:schemeClr val="bg1"/>
                </a:solidFill>
                <a:latin typeface="Trebuchet MS" pitchFamily="34" charset="0"/>
              </a:rPr>
              <a:t>TURINYS</a:t>
            </a:r>
          </a:p>
        </p:txBody>
      </p:sp>
      <p:pic>
        <p:nvPicPr>
          <p:cNvPr id="20" name="Picture 19">
            <a:extLst>
              <a:ext uri="{FF2B5EF4-FFF2-40B4-BE49-F238E27FC236}">
                <a16:creationId xmlns:a16="http://schemas.microsoft.com/office/drawing/2014/main" id="{F6F9DA8D-49FC-E55E-24BE-3986FA6A96FE}"/>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0978E65B-E9F1-BF5A-48DE-0948A188D7D0}"/>
              </a:ext>
            </a:extLst>
          </p:cNvPr>
          <p:cNvSpPr/>
          <p:nvPr/>
        </p:nvSpPr>
        <p:spPr>
          <a:xfrm>
            <a:off x="499700" y="1554798"/>
            <a:ext cx="5431200" cy="4937691"/>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PRIEMONĖS TIKSLAS IR REMIAMA VEIKLA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FINANSAVIMAS</a:t>
            </a:r>
            <a:r>
              <a:rPr lang="en-US" b="1" noProof="0" dirty="0">
                <a:solidFill>
                  <a:schemeClr val="bg1"/>
                </a:solidFill>
                <a:highlight>
                  <a:srgbClr val="390A6E"/>
                </a:highlight>
                <a:latin typeface="Calibri" pitchFamily="34" charset="0"/>
                <a:ea typeface="Calibri" pitchFamily="34" charset="-122"/>
                <a:cs typeface="Calibri" pitchFamily="34" charset="-120"/>
              </a:rPr>
              <a:t> IR KVIETIMO INFORMACIJA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REIKALAVIMAI PAREIŠKĖJAMS</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TINKAMOS FINANSUOTI IŠLAIDOS</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NETINKAMOS FINANSUOTI IŠLAIDOS</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PĮP RENGIMO IR PILDYMO TVARKA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PĮP TEIKIMO IR REGISTRAVIMO TVARKA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PRIVALOMI KARTU SU PĮP TEIKIAMI DOKUMENTAI</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MOKĖJIMO PRAŠYMO PILDYMO TVARKA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PROJEKTO VYKDYMO ATASKAITOS PILDYMO TVARKA</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SUBSIDIJOS SKYRIMO IR ATSISKAITYMO PRINCIPAI</a:t>
            </a:r>
            <a:endParaRPr lang="lt-LT" b="1" noProof="0" dirty="0">
              <a:solidFill>
                <a:schemeClr val="bg1"/>
              </a:solidFill>
              <a:highlight>
                <a:srgbClr val="390A6E"/>
              </a:highlight>
            </a:endParaRPr>
          </a:p>
          <a:p>
            <a:pPr marL="342900" indent="-342900">
              <a:spcAft>
                <a:spcPts val="600"/>
              </a:spcAft>
              <a:buSzPct val="100000"/>
              <a:buChar char="•"/>
            </a:pPr>
            <a:r>
              <a:rPr lang="lt-LT" b="1" noProof="0" dirty="0">
                <a:solidFill>
                  <a:schemeClr val="bg1"/>
                </a:solidFill>
                <a:highlight>
                  <a:srgbClr val="390A6E"/>
                </a:highlight>
                <a:latin typeface="Calibri" pitchFamily="34" charset="0"/>
                <a:ea typeface="Calibri" pitchFamily="34" charset="-122"/>
                <a:cs typeface="Calibri" pitchFamily="34" charset="-120"/>
              </a:rPr>
              <a:t>DAŽNIAUSIAI PASITAIKANČIOS KLAIDOS</a:t>
            </a:r>
            <a:endParaRPr lang="en-US" b="1" noProof="0" dirty="0">
              <a:solidFill>
                <a:schemeClr val="bg1"/>
              </a:solidFill>
              <a:highlight>
                <a:srgbClr val="390A6E"/>
              </a:highlight>
              <a:latin typeface="Calibri" pitchFamily="34" charset="0"/>
              <a:ea typeface="Calibri" pitchFamily="34" charset="-122"/>
              <a:cs typeface="Calibri" pitchFamily="34" charset="-120"/>
            </a:endParaRPr>
          </a:p>
          <a:p>
            <a:pPr marL="342900" indent="-342900">
              <a:spcAft>
                <a:spcPts val="600"/>
              </a:spcAft>
              <a:buSzPct val="100000"/>
              <a:buChar char="•"/>
            </a:pPr>
            <a:r>
              <a:rPr lang="en-US" b="1" dirty="0">
                <a:solidFill>
                  <a:schemeClr val="bg1"/>
                </a:solidFill>
                <a:highlight>
                  <a:srgbClr val="390A6E"/>
                </a:highlight>
                <a:latin typeface="Calibri" pitchFamily="34" charset="0"/>
                <a:ea typeface="Calibri" pitchFamily="34" charset="-122"/>
                <a:cs typeface="Calibri" pitchFamily="34" charset="-120"/>
              </a:rPr>
              <a:t>TERMINAI</a:t>
            </a:r>
            <a:endParaRPr lang="lt-LT" b="1" dirty="0">
              <a:solidFill>
                <a:schemeClr val="bg1"/>
              </a:solidFill>
              <a:highlight>
                <a:srgbClr val="390A6E"/>
              </a:highlight>
              <a:latin typeface="Calibri" pitchFamily="34" charset="0"/>
              <a:ea typeface="Calibri" pitchFamily="34" charset="-122"/>
              <a:cs typeface="Calibri" pitchFamily="34" charset="-120"/>
            </a:endParaRPr>
          </a:p>
          <a:p>
            <a:pPr marL="342900" indent="-342900">
              <a:spcAft>
                <a:spcPts val="600"/>
              </a:spcAft>
              <a:buSzPct val="100000"/>
              <a:buChar char="•"/>
            </a:pPr>
            <a:r>
              <a:rPr lang="lt-LT" b="1" dirty="0">
                <a:solidFill>
                  <a:schemeClr val="bg1"/>
                </a:solidFill>
                <a:highlight>
                  <a:srgbClr val="390A6E"/>
                </a:highlight>
                <a:latin typeface="Calibri" pitchFamily="34" charset="0"/>
                <a:ea typeface="Calibri" pitchFamily="34" charset="-122"/>
                <a:cs typeface="Calibri" pitchFamily="34" charset="-120"/>
              </a:rPr>
              <a:t>DUK</a:t>
            </a:r>
            <a:endParaRPr lang="en-US" b="1" dirty="0">
              <a:solidFill>
                <a:schemeClr val="bg1"/>
              </a:solidFill>
              <a:highlight>
                <a:srgbClr val="390A6E"/>
              </a:highlight>
              <a:latin typeface="Calibri" pitchFamily="34" charset="0"/>
              <a:ea typeface="Calibri" pitchFamily="34" charset="-122"/>
              <a:cs typeface="Calibri" pitchFamily="34" charset="-120"/>
            </a:endParaRPr>
          </a:p>
          <a:p>
            <a:pPr marL="342900" indent="-342900">
              <a:spcAft>
                <a:spcPts val="600"/>
              </a:spcAft>
              <a:buSzPct val="100000"/>
              <a:buChar char="•"/>
            </a:pPr>
            <a:r>
              <a:rPr lang="en-US" b="1" dirty="0">
                <a:solidFill>
                  <a:schemeClr val="bg1"/>
                </a:solidFill>
                <a:highlight>
                  <a:srgbClr val="390A6E"/>
                </a:highlight>
                <a:latin typeface="Calibri" pitchFamily="34" charset="0"/>
                <a:ea typeface="Calibri" pitchFamily="34" charset="-122"/>
                <a:cs typeface="Calibri" pitchFamily="34" charset="-120"/>
              </a:rPr>
              <a:t>KONTAKTAI</a:t>
            </a:r>
          </a:p>
          <a:p>
            <a:pPr marL="342900" indent="-342900">
              <a:spcAft>
                <a:spcPts val="600"/>
              </a:spcAft>
              <a:buSzPct val="100000"/>
              <a:buChar char="•"/>
            </a:pPr>
            <a:endParaRPr lang="lt-LT" sz="2000" b="1" noProof="0" dirty="0">
              <a:solidFill>
                <a:schemeClr val="bg1"/>
              </a:solidFill>
              <a:highlight>
                <a:srgbClr val="390A6E"/>
              </a:highlight>
            </a:endParaRPr>
          </a:p>
        </p:txBody>
      </p:sp>
    </p:spTree>
    <p:extLst>
      <p:ext uri="{BB962C8B-B14F-4D97-AF65-F5344CB8AC3E}">
        <p14:creationId xmlns:p14="http://schemas.microsoft.com/office/powerpoint/2010/main" val="1285017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A0F07B7-A7FD-298C-D509-6FE0BBC42AE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86B5150-1373-34AE-9BB6-E1141E94BC73}"/>
              </a:ext>
            </a:extLst>
          </p:cNvPr>
          <p:cNvSpPr txBox="1"/>
          <p:nvPr/>
        </p:nvSpPr>
        <p:spPr>
          <a:xfrm>
            <a:off x="358800" y="265529"/>
            <a:ext cx="9198184" cy="1201419"/>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PROJEKTO VYKDYTOJO ATSAKOMYBĖ IR DOKUMENTŲ SAUGOJIMAS</a:t>
            </a:r>
          </a:p>
          <a:p>
            <a:endParaRPr lang="lt-LT" dirty="0"/>
          </a:p>
        </p:txBody>
      </p:sp>
      <p:pic>
        <p:nvPicPr>
          <p:cNvPr id="20" name="Picture 19">
            <a:extLst>
              <a:ext uri="{FF2B5EF4-FFF2-40B4-BE49-F238E27FC236}">
                <a16:creationId xmlns:a16="http://schemas.microsoft.com/office/drawing/2014/main" id="{337EBD62-6976-92C4-3CE8-7E3468E75E62}"/>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E02F4F2F-759A-480D-A1FA-DDDA853F9A0B}"/>
              </a:ext>
            </a:extLst>
          </p:cNvPr>
          <p:cNvSpPr/>
          <p:nvPr/>
        </p:nvSpPr>
        <p:spPr>
          <a:xfrm>
            <a:off x="339516" y="1538748"/>
            <a:ext cx="10569784" cy="4830630"/>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lt-LT" sz="2000" b="1" dirty="0">
                <a:highlight>
                  <a:srgbClr val="390A6E"/>
                </a:highlight>
              </a:rPr>
              <a:t>2026-01-01</a:t>
            </a:r>
            <a:r>
              <a:rPr lang="lt-LT" sz="2000" dirty="0">
                <a:highlight>
                  <a:srgbClr val="390A6E"/>
                </a:highlight>
              </a:rPr>
              <a:t> – galima projekto įgyvendinimo pradžia ir renginių laikotarpio pradžia. </a:t>
            </a:r>
          </a:p>
          <a:p>
            <a:pPr>
              <a:spcBef>
                <a:spcPts val="600"/>
              </a:spcBef>
            </a:pPr>
            <a:r>
              <a:rPr lang="lt-LT" sz="2000" b="1" dirty="0">
                <a:highlight>
                  <a:srgbClr val="390A6E"/>
                </a:highlight>
              </a:rPr>
              <a:t>2026-05-11 10:00</a:t>
            </a:r>
            <a:r>
              <a:rPr lang="lt-LT" sz="2000" dirty="0">
                <a:highlight>
                  <a:srgbClr val="390A6E"/>
                </a:highlight>
              </a:rPr>
              <a:t> – PĮP pateikimo pradžia. </a:t>
            </a:r>
          </a:p>
          <a:p>
            <a:pPr>
              <a:spcBef>
                <a:spcPts val="600"/>
              </a:spcBef>
            </a:pPr>
            <a:r>
              <a:rPr lang="lt-LT" sz="2000" b="1" dirty="0">
                <a:highlight>
                  <a:srgbClr val="390A6E"/>
                </a:highlight>
              </a:rPr>
              <a:t>2026-06-11 10:00</a:t>
            </a:r>
            <a:r>
              <a:rPr lang="lt-LT" sz="2000" dirty="0">
                <a:highlight>
                  <a:srgbClr val="390A6E"/>
                </a:highlight>
              </a:rPr>
              <a:t> – PĮP pateikimo pabaiga. </a:t>
            </a:r>
          </a:p>
          <a:p>
            <a:pPr>
              <a:spcBef>
                <a:spcPts val="600"/>
              </a:spcBef>
            </a:pPr>
            <a:r>
              <a:rPr lang="lt-LT" sz="2000" b="1" dirty="0">
                <a:highlight>
                  <a:srgbClr val="390A6E"/>
                </a:highlight>
              </a:rPr>
              <a:t>Per 3 d. d. nuo PĮP pateikimo dienos</a:t>
            </a:r>
            <a:r>
              <a:rPr lang="lt-LT" sz="2000" dirty="0">
                <a:highlight>
                  <a:srgbClr val="390A6E"/>
                </a:highlight>
              </a:rPr>
              <a:t> – pareiškėjui išsiunčiamas PĮP kodas, registracijos numeris, data ir tikslus gavimo laikas. </a:t>
            </a:r>
          </a:p>
          <a:p>
            <a:pPr>
              <a:spcBef>
                <a:spcPts val="600"/>
              </a:spcBef>
            </a:pPr>
            <a:r>
              <a:rPr lang="lt-LT" sz="2000" b="1" dirty="0">
                <a:highlight>
                  <a:srgbClr val="390A6E"/>
                </a:highlight>
              </a:rPr>
              <a:t>Per 10 d. d. nuo PĮP pateikimo termino pabaigos</a:t>
            </a:r>
            <a:r>
              <a:rPr lang="lt-LT" sz="2000" dirty="0">
                <a:highlight>
                  <a:srgbClr val="390A6E"/>
                </a:highlight>
              </a:rPr>
              <a:t> – atliekamas administracinės atitikties vertinimas. </a:t>
            </a:r>
          </a:p>
          <a:p>
            <a:pPr>
              <a:spcBef>
                <a:spcPts val="600"/>
              </a:spcBef>
            </a:pPr>
            <a:r>
              <a:rPr lang="lt-LT" sz="2000" b="1" dirty="0">
                <a:highlight>
                  <a:srgbClr val="390A6E"/>
                </a:highlight>
              </a:rPr>
              <a:t>Per 30 d. nuo administracinės atitikties vertinimo pabaigos</a:t>
            </a:r>
            <a:r>
              <a:rPr lang="lt-LT" sz="2000" dirty="0">
                <a:highlight>
                  <a:srgbClr val="390A6E"/>
                </a:highlight>
              </a:rPr>
              <a:t> – atliekamas projekto tinkamumo finansuoti vertinimas. </a:t>
            </a:r>
          </a:p>
          <a:p>
            <a:pPr>
              <a:spcBef>
                <a:spcPts val="600"/>
              </a:spcBef>
            </a:pPr>
            <a:r>
              <a:rPr lang="lt-LT" sz="2000" b="1" dirty="0">
                <a:highlight>
                  <a:srgbClr val="390A6E"/>
                </a:highlight>
              </a:rPr>
              <a:t>Per 10 d. d. nuo komisijos protokolo registravimo dienos</a:t>
            </a:r>
            <a:r>
              <a:rPr lang="lt-LT" sz="2000" dirty="0">
                <a:highlight>
                  <a:srgbClr val="390A6E"/>
                </a:highlight>
              </a:rPr>
              <a:t> – priimamas sprendimas dėl subsidijos skyrimo, neskyrimo arba įtraukimo į rezervinį sąrašą. </a:t>
            </a:r>
          </a:p>
          <a:p>
            <a:pPr>
              <a:spcBef>
                <a:spcPts val="600"/>
              </a:spcBef>
            </a:pPr>
            <a:r>
              <a:rPr lang="lt-LT" sz="2000" b="1" dirty="0">
                <a:highlight>
                  <a:srgbClr val="390A6E"/>
                </a:highlight>
              </a:rPr>
              <a:t>Iki 2026-11-10</a:t>
            </a:r>
            <a:r>
              <a:rPr lang="lt-LT" sz="2000" dirty="0">
                <a:highlight>
                  <a:srgbClr val="390A6E"/>
                </a:highlight>
              </a:rPr>
              <a:t> – tinkamų finansuoti išlaidų patyrimo ir mokėjimo prašymo pateikimo terminas. </a:t>
            </a:r>
          </a:p>
          <a:p>
            <a:pPr>
              <a:spcBef>
                <a:spcPts val="600"/>
              </a:spcBef>
            </a:pPr>
            <a:r>
              <a:rPr lang="lt-LT" sz="2000" b="1" dirty="0">
                <a:highlight>
                  <a:srgbClr val="390A6E"/>
                </a:highlight>
              </a:rPr>
              <a:t>Per 1 mėnesį nuo PĮP numatytos ir iš dalies finansuotos veiklos pabaigos</a:t>
            </a:r>
            <a:r>
              <a:rPr lang="lt-LT" sz="2000" dirty="0">
                <a:highlight>
                  <a:srgbClr val="390A6E"/>
                </a:highlight>
              </a:rPr>
              <a:t> – pateikiama projekto vykdymo ataskaita. </a:t>
            </a:r>
          </a:p>
          <a:p>
            <a:pPr>
              <a:spcBef>
                <a:spcPts val="600"/>
              </a:spcBef>
            </a:pPr>
            <a:r>
              <a:rPr lang="lt-LT" sz="2000" b="1" dirty="0">
                <a:highlight>
                  <a:srgbClr val="390A6E"/>
                </a:highlight>
              </a:rPr>
              <a:t>Iki 2026-12-31</a:t>
            </a:r>
            <a:r>
              <a:rPr lang="lt-LT" sz="2000" dirty="0">
                <a:highlight>
                  <a:srgbClr val="390A6E"/>
                </a:highlight>
              </a:rPr>
              <a:t> – projekto įgyvendinimo pabaiga ir galutinis lėšų išmokėjimo terminas.</a:t>
            </a:r>
          </a:p>
        </p:txBody>
      </p:sp>
    </p:spTree>
    <p:extLst>
      <p:ext uri="{BB962C8B-B14F-4D97-AF65-F5344CB8AC3E}">
        <p14:creationId xmlns:p14="http://schemas.microsoft.com/office/powerpoint/2010/main" val="3510924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58F5F4D-B287-D98F-DA01-9D257599BA15}"/>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08CE8CEC-E818-5872-76A5-4A678FCD2A88}"/>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PASITAIKANČIOS KLAIDOS</a:t>
            </a:r>
          </a:p>
        </p:txBody>
      </p:sp>
      <p:pic>
        <p:nvPicPr>
          <p:cNvPr id="20" name="Picture 19">
            <a:extLst>
              <a:ext uri="{FF2B5EF4-FFF2-40B4-BE49-F238E27FC236}">
                <a16:creationId xmlns:a16="http://schemas.microsoft.com/office/drawing/2014/main" id="{2925F63A-1CDF-A6FD-EF25-9F6A48DAFEE2}"/>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5ED6C79E-9F77-EA51-DAC5-DBEDFEE4705E}"/>
              </a:ext>
            </a:extLst>
          </p:cNvPr>
          <p:cNvSpPr/>
          <p:nvPr/>
        </p:nvSpPr>
        <p:spPr>
          <a:xfrm>
            <a:off x="358800" y="1168400"/>
            <a:ext cx="9445600" cy="5143500"/>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spcBef>
                <a:spcPts val="1200"/>
              </a:spcBef>
              <a:buFont typeface="Arial" panose="020B0604020202020204" pitchFamily="34" charset="0"/>
              <a:buChar char="•"/>
            </a:pPr>
            <a:r>
              <a:rPr lang="lt-LT" sz="2200" b="1" dirty="0">
                <a:highlight>
                  <a:srgbClr val="390A6E"/>
                </a:highlight>
              </a:rPr>
              <a:t>PĮP ir dokumentai</a:t>
            </a:r>
            <a:r>
              <a:rPr lang="lt-LT" sz="2200" dirty="0">
                <a:highlight>
                  <a:srgbClr val="390A6E"/>
                </a:highlight>
              </a:rPr>
              <a:t>: PĮP nepasirašytas kvalifikuotu e. parašu, pateiktas ne pagal nustatytą formą, nepateikti privalomi priedai, nepateiktas įgaliojimas, kai pasirašo įgaliotas asmuo.</a:t>
            </a:r>
          </a:p>
          <a:p>
            <a:pPr marL="342900" indent="-342900">
              <a:spcBef>
                <a:spcPts val="1200"/>
              </a:spcBef>
              <a:buFont typeface="Arial" panose="020B0604020202020204" pitchFamily="34" charset="0"/>
              <a:buChar char="•"/>
            </a:pPr>
            <a:r>
              <a:rPr lang="lt-LT" sz="2200" b="1" dirty="0">
                <a:highlight>
                  <a:srgbClr val="390A6E"/>
                </a:highlight>
              </a:rPr>
              <a:t>Renginiai:</a:t>
            </a:r>
            <a:r>
              <a:rPr lang="lt-LT" sz="2200" dirty="0">
                <a:highlight>
                  <a:srgbClr val="390A6E"/>
                </a:highlight>
              </a:rPr>
              <a:t> renginys nesusijęs su turizmo sektoriumi, vyksta ne užsienio šalyje, nevyksta kontaktiniu būdu, neatitinka Kvietime nustatyto laikotarpio.</a:t>
            </a:r>
          </a:p>
          <a:p>
            <a:pPr marL="342900" indent="-342900">
              <a:spcBef>
                <a:spcPts val="1200"/>
              </a:spcBef>
              <a:buFont typeface="Arial" panose="020B0604020202020204" pitchFamily="34" charset="0"/>
              <a:buChar char="•"/>
            </a:pPr>
            <a:r>
              <a:rPr lang="lt-LT" sz="2200" b="1" dirty="0">
                <a:highlight>
                  <a:srgbClr val="390A6E"/>
                </a:highlight>
              </a:rPr>
              <a:t>Išlaidos: </a:t>
            </a:r>
            <a:r>
              <a:rPr lang="lt-LT" sz="2200" dirty="0">
                <a:highlight>
                  <a:srgbClr val="390A6E"/>
                </a:highlight>
              </a:rPr>
              <a:t>įtrauktos netinkamos finansuoti išlaidos, pvz., kelionės draudimas, transporto išlaidos Lietuvoje, suvenyrai, papildoma reklama, vaizdo medžiagos kūrimas, maitinimo ar kitos aptarnavimo paslaugos, susigrąžintinas PVM. Trūksta išlaidų pagrindimo ar apmokėjimo įrodymo dokumentų arba sąskaitoje nėra išskaidymo, pagal kurį būtų galima nustatyti tinkamas finansuoti išlaidas.</a:t>
            </a:r>
          </a:p>
          <a:p>
            <a:pPr marL="342900" indent="-342900">
              <a:spcBef>
                <a:spcPts val="1200"/>
              </a:spcBef>
              <a:buFont typeface="Arial" panose="020B0604020202020204" pitchFamily="34" charset="0"/>
              <a:buChar char="•"/>
            </a:pPr>
            <a:r>
              <a:rPr lang="lt-LT" sz="2200" b="1" dirty="0">
                <a:highlight>
                  <a:srgbClr val="390A6E"/>
                </a:highlight>
              </a:rPr>
              <a:t>Atsiskaitymas: </a:t>
            </a:r>
            <a:r>
              <a:rPr lang="lt-LT" sz="2200" dirty="0">
                <a:highlight>
                  <a:srgbClr val="390A6E"/>
                </a:highlight>
              </a:rPr>
              <a:t>nepateikti faktinį dalyvavimą renginyje pagrindžiantys dokumentai.</a:t>
            </a:r>
          </a:p>
        </p:txBody>
      </p:sp>
    </p:spTree>
    <p:extLst>
      <p:ext uri="{BB962C8B-B14F-4D97-AF65-F5344CB8AC3E}">
        <p14:creationId xmlns:p14="http://schemas.microsoft.com/office/powerpoint/2010/main" val="1607668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81E8568-3285-B984-ED59-DC846439CB44}"/>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D12B27C-B1DF-4EF9-AB0C-5CD263B43EC3}"/>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6D783CBF-7B1A-F5D0-F4F6-62A2AC3C678D}"/>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7538A584-A78E-2BFA-2D76-B6961876F7A0}"/>
              </a:ext>
            </a:extLst>
          </p:cNvPr>
          <p:cNvSpPr/>
          <p:nvPr/>
        </p:nvSpPr>
        <p:spPr>
          <a:xfrm>
            <a:off x="358800" y="936135"/>
            <a:ext cx="10702900" cy="5656336"/>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r>
              <a:rPr lang="lt-LT" sz="2400" b="1" dirty="0">
                <a:highlight>
                  <a:srgbClr val="390A6E"/>
                </a:highlight>
              </a:rPr>
              <a:t>PĮP IR DOKUMETAI IR PĮP PATEIKIMO TERMINAS</a:t>
            </a:r>
          </a:p>
          <a:p>
            <a:pPr marL="342900" indent="-342900">
              <a:spcBef>
                <a:spcPts val="1200"/>
              </a:spcBef>
              <a:buFont typeface="Arial" panose="020B0604020202020204" pitchFamily="34" charset="0"/>
              <a:buChar char="•"/>
            </a:pPr>
            <a:r>
              <a:rPr lang="lt-LT" sz="2400" b="1" dirty="0">
                <a:highlight>
                  <a:srgbClr val="390A6E"/>
                </a:highlight>
              </a:rPr>
              <a:t>Kur galima rasti PĮP formą ir kitus dokumentus?</a:t>
            </a:r>
            <a:br>
              <a:rPr lang="lt-LT" sz="2400" dirty="0">
                <a:highlight>
                  <a:srgbClr val="390A6E"/>
                </a:highlight>
              </a:rPr>
            </a:br>
            <a:r>
              <a:rPr lang="lt-LT" sz="2400" dirty="0">
                <a:highlight>
                  <a:srgbClr val="390A6E"/>
                </a:highlight>
              </a:rPr>
              <a:t>PĮP formą ir kitus pildomus dokumentus galima rasti Kvietimo dokumente. Kvietimas skelbiamas Ekonomikos ir inovacijų ministerijos interneto svetainėje, prie </a:t>
            </a:r>
            <a:r>
              <a:rPr lang="lt-LT" sz="2400" b="1" dirty="0">
                <a:highlight>
                  <a:srgbClr val="390A6E"/>
                </a:highlight>
              </a:rPr>
              <a:t>Pažangos priemonės Nr. 05-001-01-12-07 „Vystyti turizmo infrastruktūrą ir plėtoti rinkodaros priemones</a:t>
            </a:r>
            <a:r>
              <a:rPr lang="lt-LT" sz="2400" dirty="0">
                <a:highlight>
                  <a:srgbClr val="390A6E"/>
                </a:highlight>
              </a:rPr>
              <a:t>“ veiklos kvietimų. Reikia pasirinkti aktualų kvietimą ir atsisiųsti jo priedus, kuriuose pateikiama PĮP forma, „Vienos įmonės“ deklaracija, mokėjimo prašymo ir projekto vykdymo ataskaitos formos: </a:t>
            </a:r>
            <a:r>
              <a:rPr lang="lt-LT" sz="2400" dirty="0">
                <a:highlight>
                  <a:srgbClr val="390A6E"/>
                </a:highlight>
                <a:hlinkClick r:id="rId5"/>
              </a:rPr>
              <a:t>https://eimin.lrv.lt/lt/ekonomikos-ir-inovaciju-ministerija/administracine-informacija/planavimo-dokumentai/pletros-programos/kvietimai1/</a:t>
            </a:r>
            <a:endParaRPr lang="lt-LT" sz="2400" dirty="0">
              <a:highlight>
                <a:srgbClr val="390A6E"/>
              </a:highlight>
            </a:endParaRPr>
          </a:p>
          <a:p>
            <a:pPr marL="342900" indent="-342900">
              <a:spcBef>
                <a:spcPts val="1200"/>
              </a:spcBef>
              <a:buFont typeface="Arial" panose="020B0604020202020204" pitchFamily="34" charset="0"/>
              <a:buChar char="•"/>
            </a:pPr>
            <a:r>
              <a:rPr lang="lt-LT" sz="2400" b="1" dirty="0"/>
              <a:t>Iki kada galima pateikti PĮP ir kitus dokumentus?</a:t>
            </a:r>
            <a:br>
              <a:rPr lang="lt-LT" sz="2400" dirty="0"/>
            </a:br>
            <a:r>
              <a:rPr lang="lt-LT" sz="2400" dirty="0"/>
              <a:t>PĮP ir kartu teikiami dokumentai turi būti pateikti nuo </a:t>
            </a:r>
            <a:r>
              <a:rPr lang="lt-LT" sz="2400" b="1" dirty="0"/>
              <a:t>2026 m. gegužės 11 d. 10:00 val. iki 2026 m. birželio 11 d. 10:00 val.</a:t>
            </a:r>
            <a:r>
              <a:rPr lang="lt-LT" sz="2400" dirty="0"/>
              <a:t> Kitu laiku pateikti PĮP nėra priimami. Dokumentai teikiami el. paštu </a:t>
            </a:r>
            <a:r>
              <a:rPr lang="lt-LT" sz="2400" b="1" dirty="0" err="1"/>
              <a:t>kanc@eimin.lt</a:t>
            </a:r>
            <a:endParaRPr lang="lt-LT" sz="2400" dirty="0">
              <a:highlight>
                <a:srgbClr val="390A6E"/>
              </a:highlight>
            </a:endParaRPr>
          </a:p>
          <a:p>
            <a:pPr marL="342900" indent="-342900">
              <a:spcBef>
                <a:spcPts val="1200"/>
              </a:spcBef>
              <a:buFont typeface="Arial" panose="020B0604020202020204" pitchFamily="34" charset="0"/>
              <a:buChar char="•"/>
            </a:pPr>
            <a:endParaRPr lang="lt-LT" sz="1200" b="1" dirty="0">
              <a:highlight>
                <a:srgbClr val="390A6E"/>
              </a:highlight>
            </a:endParaRPr>
          </a:p>
        </p:txBody>
      </p:sp>
    </p:spTree>
    <p:extLst>
      <p:ext uri="{BB962C8B-B14F-4D97-AF65-F5344CB8AC3E}">
        <p14:creationId xmlns:p14="http://schemas.microsoft.com/office/powerpoint/2010/main" val="3067256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274DBEA-A7A8-2B08-A16A-22D6F5B5B3E9}"/>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9AFF3B6C-EDA3-09CB-0E77-33A632FFCBDF}"/>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4B40D0E8-0B34-E87F-48EB-E8F8AA973B8D}"/>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8D13FA06-6F7C-AD13-EF2F-1BC0C21D613D}"/>
              </a:ext>
            </a:extLst>
          </p:cNvPr>
          <p:cNvSpPr/>
          <p:nvPr/>
        </p:nvSpPr>
        <p:spPr>
          <a:xfrm>
            <a:off x="358800" y="936135"/>
            <a:ext cx="10702900" cy="5656336"/>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r>
              <a:rPr lang="lt-LT" sz="2400" b="1" dirty="0">
                <a:highlight>
                  <a:srgbClr val="390A6E"/>
                </a:highlight>
              </a:rPr>
              <a:t>SUBSIDIJA:</a:t>
            </a:r>
          </a:p>
          <a:p>
            <a:pPr marL="342900" indent="-342900">
              <a:spcBef>
                <a:spcPts val="1200"/>
              </a:spcBef>
              <a:buFont typeface="Arial" panose="020B0604020202020204" pitchFamily="34" charset="0"/>
              <a:buChar char="•"/>
            </a:pPr>
            <a:r>
              <a:rPr lang="lt-LT" sz="2400" b="1" dirty="0">
                <a:highlight>
                  <a:srgbClr val="390A6E"/>
                </a:highlight>
              </a:rPr>
              <a:t>Kokia didžiausia galima subsidijos suma?</a:t>
            </a:r>
            <a:br>
              <a:rPr lang="lt-LT" sz="2400" dirty="0">
                <a:highlight>
                  <a:srgbClr val="390A6E"/>
                </a:highlight>
              </a:rPr>
            </a:br>
            <a:r>
              <a:rPr lang="lt-LT" sz="2400" dirty="0">
                <a:highlight>
                  <a:srgbClr val="390A6E"/>
                </a:highlight>
              </a:rPr>
              <a:t>Didžiausia galima subsidija vienam PĮP yra </a:t>
            </a:r>
            <a:r>
              <a:rPr lang="lt-LT" sz="2400" b="1" dirty="0">
                <a:highlight>
                  <a:srgbClr val="390A6E"/>
                </a:highlight>
              </a:rPr>
              <a:t>4 000 Eur</a:t>
            </a:r>
            <a:r>
              <a:rPr lang="lt-LT" sz="2400" dirty="0">
                <a:highlight>
                  <a:srgbClr val="390A6E"/>
                </a:highlight>
              </a:rPr>
              <a:t>. Finansavimo intensyvumas gali siekti iki </a:t>
            </a:r>
            <a:r>
              <a:rPr lang="lt-LT" sz="2400" b="1" dirty="0">
                <a:highlight>
                  <a:srgbClr val="390A6E"/>
                </a:highlight>
              </a:rPr>
              <a:t>80 proc.</a:t>
            </a:r>
            <a:r>
              <a:rPr lang="lt-LT" sz="2400" dirty="0">
                <a:highlight>
                  <a:srgbClr val="390A6E"/>
                </a:highlight>
              </a:rPr>
              <a:t> tinkamų finansuoti išlaidų, todėl pareiškėjas turi prisidėti ne mažiau kaip </a:t>
            </a:r>
            <a:r>
              <a:rPr lang="lt-LT" sz="2400" b="1" dirty="0">
                <a:highlight>
                  <a:srgbClr val="390A6E"/>
                </a:highlight>
              </a:rPr>
              <a:t>20 proc.</a:t>
            </a:r>
            <a:r>
              <a:rPr lang="lt-LT" sz="2400" dirty="0">
                <a:highlight>
                  <a:srgbClr val="390A6E"/>
                </a:highlight>
              </a:rPr>
              <a:t> nuosavu įnašu nuo visų tinkamų finansuoti išlaidų.</a:t>
            </a:r>
          </a:p>
          <a:p>
            <a:pPr marL="342900" indent="-342900">
              <a:spcBef>
                <a:spcPts val="1200"/>
              </a:spcBef>
              <a:buFont typeface="Arial" panose="020B0604020202020204" pitchFamily="34" charset="0"/>
              <a:buChar char="•"/>
            </a:pPr>
            <a:r>
              <a:rPr lang="lt-LT" sz="2400" b="1" dirty="0">
                <a:highlight>
                  <a:srgbClr val="390A6E"/>
                </a:highlight>
              </a:rPr>
              <a:t>Kiek renginių galima įtraukti į vieną PĮP?</a:t>
            </a:r>
            <a:br>
              <a:rPr lang="lt-LT" sz="2400" dirty="0">
                <a:highlight>
                  <a:srgbClr val="390A6E"/>
                </a:highlight>
              </a:rPr>
            </a:br>
            <a:r>
              <a:rPr lang="lt-LT" sz="2400" dirty="0">
                <a:highlight>
                  <a:srgbClr val="390A6E"/>
                </a:highlight>
              </a:rPr>
              <a:t>Į vieną PĮP galima įtraukti ne daugiau kaip </a:t>
            </a:r>
            <a:r>
              <a:rPr lang="lt-LT" sz="2400" b="1" dirty="0">
                <a:highlight>
                  <a:srgbClr val="390A6E"/>
                </a:highlight>
              </a:rPr>
              <a:t>3 skirtingus renginius</a:t>
            </a:r>
            <a:r>
              <a:rPr lang="lt-LT" sz="2400" dirty="0">
                <a:highlight>
                  <a:srgbClr val="390A6E"/>
                </a:highlight>
              </a:rPr>
              <a:t>. Visi renginiai turi atitikti kvietimo sąlygas, būti susiję su turizmo sektoriumi, vykti užsienio valstybėje Renginiuose turi būti pristatomi Lietuvos turizmo produktai/paslaugos.</a:t>
            </a:r>
          </a:p>
          <a:p>
            <a:pPr marL="342900" indent="-342900">
              <a:spcBef>
                <a:spcPts val="1200"/>
              </a:spcBef>
              <a:buFont typeface="Arial" panose="020B0604020202020204" pitchFamily="34" charset="0"/>
              <a:buChar char="•"/>
            </a:pPr>
            <a:r>
              <a:rPr lang="lt-LT" sz="2400" b="1" dirty="0">
                <a:highlight>
                  <a:srgbClr val="390A6E"/>
                </a:highlight>
              </a:rPr>
              <a:t>Ar galima gauti subsidiją avansu?</a:t>
            </a:r>
            <a:br>
              <a:rPr lang="lt-LT" sz="2400" dirty="0">
                <a:highlight>
                  <a:srgbClr val="390A6E"/>
                </a:highlight>
              </a:rPr>
            </a:br>
            <a:r>
              <a:rPr lang="lt-LT" sz="2400" dirty="0">
                <a:highlight>
                  <a:srgbClr val="390A6E"/>
                </a:highlight>
              </a:rPr>
              <a:t>Ne, subsidija nėra mokama avansu. Projekto išlaidos apmokamos išlaidų kompensavimo būdu. Tai reiškia, kad projekto vykdytojas pirmiausia pats patiria ir apmoka išlaidas, o vėliau, pateikęs mokėjimo prašymą ir tinkamus dokumentus, gali gauti kompensaciją.</a:t>
            </a:r>
          </a:p>
          <a:p>
            <a:pPr marL="342900" indent="-342900">
              <a:spcBef>
                <a:spcPts val="1200"/>
              </a:spcBef>
              <a:buFont typeface="Arial" panose="020B0604020202020204" pitchFamily="34" charset="0"/>
              <a:buChar char="•"/>
            </a:pPr>
            <a:endParaRPr lang="lt-LT" sz="1200" b="1" dirty="0">
              <a:highlight>
                <a:srgbClr val="390A6E"/>
              </a:highlight>
            </a:endParaRPr>
          </a:p>
        </p:txBody>
      </p:sp>
    </p:spTree>
    <p:extLst>
      <p:ext uri="{BB962C8B-B14F-4D97-AF65-F5344CB8AC3E}">
        <p14:creationId xmlns:p14="http://schemas.microsoft.com/office/powerpoint/2010/main" val="1467739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B44AA50-AA73-5099-8E05-553518BA1081}"/>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E6F7F927-6DAC-3C0A-D472-97D265B0C220}"/>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DCAEF63B-4690-2848-7F9C-2E08B682C62D}"/>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BE862458-E541-A122-C28D-24BC840580CC}"/>
              </a:ext>
            </a:extLst>
          </p:cNvPr>
          <p:cNvSpPr/>
          <p:nvPr/>
        </p:nvSpPr>
        <p:spPr>
          <a:xfrm>
            <a:off x="262442" y="1112780"/>
            <a:ext cx="11666321" cy="5656336"/>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r>
              <a:rPr lang="lt-LT" sz="2400" b="1" dirty="0">
                <a:highlight>
                  <a:srgbClr val="390A6E"/>
                </a:highlight>
              </a:rPr>
              <a:t>KLAUSIMAI DĖL RENGINIO IR IŠLAIDŲ TINKAMUMO:</a:t>
            </a:r>
          </a:p>
          <a:p>
            <a:pPr marL="342900" indent="-342900">
              <a:spcBef>
                <a:spcPts val="1200"/>
              </a:spcBef>
              <a:buFont typeface="Arial" panose="020B0604020202020204" pitchFamily="34" charset="0"/>
              <a:buChar char="•"/>
            </a:pPr>
            <a:r>
              <a:rPr lang="lt-LT" sz="2000" b="1" dirty="0"/>
              <a:t>Ar apgyvendinimo išlaidos yra tinkamos finansuoti?</a:t>
            </a:r>
            <a:br>
              <a:rPr lang="lt-LT" sz="2000" dirty="0"/>
            </a:br>
            <a:r>
              <a:rPr lang="lt-LT" sz="2000" dirty="0"/>
              <a:t>Taip, apgyvendinimo išlaidos užsienio valstybėje, kurioje vyksta renginys, gali būti tinkamos finansuoti. Tačiau jos turi būti tiesiogiai susijusios su dalyvavimu renginyje, pagrįstos dokumentais ir neviršyti nustatytų gyvenamojo ploto nuomos išlaidų normų nustatytų LRV nutarime </a:t>
            </a:r>
            <a:r>
              <a:rPr lang="lt-LT" sz="2000" dirty="0">
                <a:hlinkClick r:id="rId5"/>
              </a:rPr>
              <a:t>https://e-seimas.lrs.lt/portal/legalAct/lt/TAD/TAIS.232345/asr</a:t>
            </a:r>
            <a:r>
              <a:rPr lang="lt-LT" sz="2000" dirty="0"/>
              <a:t>.</a:t>
            </a:r>
          </a:p>
          <a:p>
            <a:pPr marL="342900" indent="-342900">
              <a:spcBef>
                <a:spcPts val="1200"/>
              </a:spcBef>
              <a:buFont typeface="Arial" panose="020B0604020202020204" pitchFamily="34" charset="0"/>
              <a:buChar char="•"/>
            </a:pPr>
            <a:r>
              <a:rPr lang="lt-LT" sz="2000" b="1" dirty="0">
                <a:highlight>
                  <a:srgbClr val="390A6E"/>
                </a:highlight>
              </a:rPr>
              <a:t>Koks renginys yra tinkamas finansuoti pagal šią priemonę?</a:t>
            </a:r>
            <a:br>
              <a:rPr lang="lt-LT" sz="2000" dirty="0">
                <a:highlight>
                  <a:srgbClr val="390A6E"/>
                </a:highlight>
              </a:rPr>
            </a:br>
            <a:r>
              <a:rPr lang="lt-LT" sz="2000" dirty="0">
                <a:highlight>
                  <a:srgbClr val="390A6E"/>
                </a:highlight>
              </a:rPr>
              <a:t>Renginys turi vykti </a:t>
            </a:r>
            <a:r>
              <a:rPr lang="lt-LT" sz="2000" b="1" dirty="0">
                <a:highlight>
                  <a:srgbClr val="390A6E"/>
                </a:highlight>
              </a:rPr>
              <a:t>užsienio valstybėje</a:t>
            </a:r>
            <a:r>
              <a:rPr lang="lt-LT" sz="2000" dirty="0">
                <a:highlight>
                  <a:srgbClr val="390A6E"/>
                </a:highlight>
              </a:rPr>
              <a:t>, renginyje turi būti pristatomi </a:t>
            </a:r>
            <a:r>
              <a:rPr lang="lt-LT" sz="2000" b="1" dirty="0">
                <a:highlight>
                  <a:srgbClr val="390A6E"/>
                </a:highlight>
              </a:rPr>
              <a:t>Lietuvos turizmo produktai / paslaugos</a:t>
            </a:r>
            <a:r>
              <a:rPr lang="lt-LT" sz="2000" dirty="0">
                <a:highlight>
                  <a:srgbClr val="390A6E"/>
                </a:highlight>
              </a:rPr>
              <a:t>, renginys turi vykti </a:t>
            </a:r>
            <a:r>
              <a:rPr lang="lt-LT" sz="2000" b="1" dirty="0">
                <a:highlight>
                  <a:srgbClr val="390A6E"/>
                </a:highlight>
              </a:rPr>
              <a:t>kontaktiniu būdu</a:t>
            </a:r>
            <a:r>
              <a:rPr lang="lt-LT" sz="2000" dirty="0">
                <a:highlight>
                  <a:srgbClr val="390A6E"/>
                </a:highlight>
              </a:rPr>
              <a:t>. Lietuvoje vykstantys renginiai ir nuotolinis dalyvavimas nėra tinkami finansuoti pagal šią priemonę.</a:t>
            </a:r>
          </a:p>
          <a:p>
            <a:pPr marL="342900" indent="-342900">
              <a:spcBef>
                <a:spcPts val="1200"/>
              </a:spcBef>
              <a:buFont typeface="Arial" panose="020B0604020202020204" pitchFamily="34" charset="0"/>
              <a:buChar char="•"/>
            </a:pPr>
            <a:r>
              <a:rPr lang="lt-LT" sz="2000" b="1" dirty="0"/>
              <a:t>Ar kelionės draudimas yra priskiriamas prie tinkamų finansuoti išlaidų?</a:t>
            </a:r>
            <a:br>
              <a:rPr lang="lt-LT" sz="2000" dirty="0"/>
            </a:br>
            <a:r>
              <a:rPr lang="lt-LT" sz="2000" dirty="0"/>
              <a:t>Ne, kelionės draudimo išlaidos nėra tinkamos finansuoti. Tai apima sveikatos draudimą, draudimą nuo nelaimingų atsitikimų, bagažo draudimą, civilinės atsakomybės draudimą ir kitas panašias draudimo išlaidas.</a:t>
            </a:r>
          </a:p>
          <a:p>
            <a:pPr marL="342900" indent="-342900">
              <a:spcBef>
                <a:spcPts val="1200"/>
              </a:spcBef>
              <a:buFont typeface="Arial" panose="020B0604020202020204" pitchFamily="34" charset="0"/>
              <a:buChar char="•"/>
            </a:pPr>
            <a:r>
              <a:rPr lang="lt-LT" sz="2000" b="1" dirty="0"/>
              <a:t>Ar galima kompensuoti kelionę iki oro uosto Lietuvoje?</a:t>
            </a:r>
            <a:br>
              <a:rPr lang="lt-LT" sz="2000" dirty="0"/>
            </a:br>
            <a:r>
              <a:rPr lang="lt-LT" sz="2000" dirty="0"/>
              <a:t>Ne, nuvykimo į oro uostą, jūrų uostą, geležinkelio ar autobusų stotį išlaidos išvykimo valstybėje nėra tinkamos finansuoti. Taip pat netinkamos yra grįžimo iš oro uosto ar kitos stoties išlaidos grįžimo valstybėje.</a:t>
            </a:r>
            <a:endParaRPr lang="lt-LT" sz="2000" dirty="0">
              <a:highlight>
                <a:srgbClr val="390A6E"/>
              </a:highlight>
            </a:endParaRPr>
          </a:p>
          <a:p>
            <a:pPr marL="342900" indent="-342900">
              <a:spcBef>
                <a:spcPts val="1200"/>
              </a:spcBef>
              <a:buFont typeface="Arial" panose="020B0604020202020204" pitchFamily="34" charset="0"/>
              <a:buChar char="•"/>
            </a:pPr>
            <a:endParaRPr lang="lt-LT" sz="1200" b="1" dirty="0">
              <a:highlight>
                <a:srgbClr val="390A6E"/>
              </a:highlight>
            </a:endParaRPr>
          </a:p>
        </p:txBody>
      </p:sp>
    </p:spTree>
    <p:extLst>
      <p:ext uri="{BB962C8B-B14F-4D97-AF65-F5344CB8AC3E}">
        <p14:creationId xmlns:p14="http://schemas.microsoft.com/office/powerpoint/2010/main" val="2363565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12A8B5-00E1-EB39-AAF4-C08F1E80BFC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B4C6D068-EF54-C3CA-0F65-E85A4C0FAB54}"/>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3A5E9190-DFA2-D21E-0EC5-ED18B4FB937B}"/>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8BBDCD04-258C-ACAE-FDFE-D65678FA486D}"/>
              </a:ext>
            </a:extLst>
          </p:cNvPr>
          <p:cNvSpPr/>
          <p:nvPr/>
        </p:nvSpPr>
        <p:spPr>
          <a:xfrm>
            <a:off x="177800" y="1041400"/>
            <a:ext cx="10883900" cy="5456600"/>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lt-LT" sz="2400" b="1" dirty="0">
                <a:highlight>
                  <a:srgbClr val="390A6E"/>
                </a:highlight>
              </a:rPr>
              <a:t>IŠLAIDŲ PATYRIMAS: </a:t>
            </a:r>
          </a:p>
          <a:p>
            <a:pPr marL="342900" indent="-342900">
              <a:spcBef>
                <a:spcPts val="1200"/>
              </a:spcBef>
              <a:buFont typeface="Arial" panose="020B0604020202020204" pitchFamily="34" charset="0"/>
              <a:buChar char="•"/>
            </a:pPr>
            <a:r>
              <a:rPr lang="lt-LT" sz="2400" b="1" dirty="0">
                <a:highlight>
                  <a:srgbClr val="390A6E"/>
                </a:highlight>
              </a:rPr>
              <a:t>Ar galima įtraukti išlaidas, susijusias su sąskaitomis, gautomis iki PĮP pateikimo?</a:t>
            </a:r>
            <a:br>
              <a:rPr lang="lt-LT" sz="2400" dirty="0">
                <a:highlight>
                  <a:srgbClr val="390A6E"/>
                </a:highlight>
              </a:rPr>
            </a:br>
            <a:r>
              <a:rPr lang="lt-LT" sz="2400" dirty="0">
                <a:highlight>
                  <a:srgbClr val="390A6E"/>
                </a:highlight>
              </a:rPr>
              <a:t>Taip, galima, jeigu išlaidos yra susijusios su tinkama remiama veikla, atitinka visas kvietimo sąlygas ir yra apmokėtos tinkamu </a:t>
            </a:r>
            <a:r>
              <a:rPr lang="lt-LT" sz="2400" dirty="0">
                <a:solidFill>
                  <a:schemeClr val="bg1"/>
                </a:solidFill>
                <a:highlight>
                  <a:srgbClr val="390A6E"/>
                </a:highlight>
              </a:rPr>
              <a:t>laikotarpiu – nuo </a:t>
            </a:r>
            <a:r>
              <a:rPr lang="lt-LT" sz="2400" b="1" dirty="0">
                <a:solidFill>
                  <a:schemeClr val="bg1"/>
                </a:solidFill>
                <a:highlight>
                  <a:srgbClr val="390A6E"/>
                </a:highlight>
              </a:rPr>
              <a:t>2026 m. sausio 1 d. iki 2026 m. lapkričio 10 d.</a:t>
            </a:r>
            <a:r>
              <a:rPr lang="lt-LT" sz="2400" dirty="0">
                <a:solidFill>
                  <a:schemeClr val="bg1"/>
                </a:solidFill>
                <a:highlight>
                  <a:srgbClr val="390A6E"/>
                </a:highlight>
              </a:rPr>
              <a:t> </a:t>
            </a:r>
            <a:r>
              <a:rPr lang="lt-LT" sz="2400" dirty="0">
                <a:solidFill>
                  <a:srgbClr val="FF0000"/>
                </a:solidFill>
                <a:highlight>
                  <a:srgbClr val="390A6E"/>
                </a:highlight>
              </a:rPr>
              <a:t>Išlaidos, apmokėtos iki 2026 m. sausio 1 d., nėra tinkamos finansuoti</a:t>
            </a:r>
            <a:r>
              <a:rPr lang="lt-LT" sz="2400" dirty="0">
                <a:highlight>
                  <a:srgbClr val="390A6E"/>
                </a:highlight>
              </a:rPr>
              <a:t>, nes projektas gali būti pradedamas ne anksčiau kaip 2026 m. sausio 1 d.</a:t>
            </a:r>
          </a:p>
          <a:p>
            <a:pPr marL="342900" indent="-342900">
              <a:spcBef>
                <a:spcPts val="1200"/>
              </a:spcBef>
              <a:buFont typeface="Arial" panose="020B0604020202020204" pitchFamily="34" charset="0"/>
              <a:buChar char="•"/>
            </a:pPr>
            <a:r>
              <a:rPr lang="lt-LT" sz="2400" b="1" dirty="0">
                <a:highlight>
                  <a:srgbClr val="390A6E"/>
                </a:highlight>
              </a:rPr>
              <a:t>Ar sąskaita gali būti gauta anksčiau nei 2026 m. sausio 1 d.?</a:t>
            </a:r>
            <a:br>
              <a:rPr lang="lt-LT" sz="2400" dirty="0">
                <a:highlight>
                  <a:srgbClr val="390A6E"/>
                </a:highlight>
              </a:rPr>
            </a:br>
            <a:r>
              <a:rPr lang="lt-LT" sz="2400" dirty="0">
                <a:highlight>
                  <a:srgbClr val="390A6E"/>
                </a:highlight>
              </a:rPr>
              <a:t>Taip, sąskaita gali būti išrašyta ir gauta anksčiau, tačiau </a:t>
            </a:r>
            <a:r>
              <a:rPr lang="lt-LT" sz="2400" dirty="0">
                <a:solidFill>
                  <a:srgbClr val="FF0000"/>
                </a:solidFill>
                <a:highlight>
                  <a:srgbClr val="390A6E"/>
                </a:highlight>
              </a:rPr>
              <a:t>apmokėjimas turi būti atliktas </a:t>
            </a:r>
            <a:r>
              <a:rPr lang="lt-LT" sz="2400" b="1" dirty="0">
                <a:solidFill>
                  <a:srgbClr val="FF0000"/>
                </a:solidFill>
                <a:highlight>
                  <a:srgbClr val="390A6E"/>
                </a:highlight>
              </a:rPr>
              <a:t>nuo</a:t>
            </a:r>
            <a:r>
              <a:rPr lang="lt-LT" sz="2400" dirty="0">
                <a:solidFill>
                  <a:srgbClr val="FF0000"/>
                </a:solidFill>
                <a:highlight>
                  <a:srgbClr val="390A6E"/>
                </a:highlight>
              </a:rPr>
              <a:t> </a:t>
            </a:r>
            <a:r>
              <a:rPr lang="lt-LT" sz="2400" b="1" dirty="0">
                <a:solidFill>
                  <a:srgbClr val="FF0000"/>
                </a:solidFill>
                <a:highlight>
                  <a:srgbClr val="390A6E"/>
                </a:highlight>
              </a:rPr>
              <a:t>2026 m. sausio 1 d. iki 2026 m. lapkričio 10 d.</a:t>
            </a:r>
            <a:r>
              <a:rPr lang="lt-LT" sz="2400" dirty="0">
                <a:solidFill>
                  <a:srgbClr val="FF0000"/>
                </a:solidFill>
                <a:highlight>
                  <a:srgbClr val="390A6E"/>
                </a:highlight>
              </a:rPr>
              <a:t> </a:t>
            </a:r>
            <a:r>
              <a:rPr lang="lt-LT" sz="2400" dirty="0">
                <a:highlight>
                  <a:srgbClr val="390A6E"/>
                </a:highlight>
              </a:rPr>
              <a:t>Jeigu sąskaita gauta 2025 m. gruodžio mėn., bet apmokėta jau 2026 m., tokios išlaidos gali būti tinkama, jeigu atitinka visas kitas kvietimo sąlygas. Jeigu apmokėjimas atliktas iki 2026 m. sausio 1 d., tokios išlaidos nėra tinkama finansuoti.</a:t>
            </a:r>
          </a:p>
          <a:p>
            <a:pPr marL="342900" indent="-342900">
              <a:spcBef>
                <a:spcPts val="1200"/>
              </a:spcBef>
              <a:buFont typeface="Arial" panose="020B0604020202020204" pitchFamily="34" charset="0"/>
              <a:buChar char="•"/>
            </a:pPr>
            <a:endParaRPr lang="lt-LT" sz="1200" b="1" dirty="0">
              <a:highlight>
                <a:srgbClr val="390A6E"/>
              </a:highlight>
            </a:endParaRPr>
          </a:p>
        </p:txBody>
      </p:sp>
    </p:spTree>
    <p:extLst>
      <p:ext uri="{BB962C8B-B14F-4D97-AF65-F5344CB8AC3E}">
        <p14:creationId xmlns:p14="http://schemas.microsoft.com/office/powerpoint/2010/main" val="2424274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AFC9175-CF78-07FF-A0F9-11FDEE6589D6}"/>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1AD78B9-A391-4A34-756E-FBA67ADE8E3F}"/>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D916B540-20DF-6B3E-108A-316C4350407C}"/>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D128B63F-CB83-61DC-43D1-CC1ABAFBBC64}"/>
              </a:ext>
            </a:extLst>
          </p:cNvPr>
          <p:cNvSpPr/>
          <p:nvPr/>
        </p:nvSpPr>
        <p:spPr>
          <a:xfrm>
            <a:off x="358800" y="1155700"/>
            <a:ext cx="10652100" cy="5342300"/>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200"/>
              </a:spcBef>
            </a:pPr>
            <a:r>
              <a:rPr lang="lt-LT" sz="2200" b="1" dirty="0">
                <a:highlight>
                  <a:srgbClr val="390A6E"/>
                </a:highlight>
              </a:rPr>
              <a:t>MOKĖJIMO PRAŠYMAS IR PROJEKTO VYKDYMO ATASKAITA:</a:t>
            </a:r>
          </a:p>
          <a:p>
            <a:pPr marL="342900" indent="-342900">
              <a:spcBef>
                <a:spcPts val="1200"/>
              </a:spcBef>
              <a:buFont typeface="Arial" panose="020B0604020202020204" pitchFamily="34" charset="0"/>
              <a:buChar char="•"/>
            </a:pPr>
            <a:r>
              <a:rPr lang="lt-LT" sz="2400" b="1" dirty="0"/>
              <a:t>Iki kada turi būti pateiktas mokėjimo prašymas?</a:t>
            </a:r>
            <a:br>
              <a:rPr lang="lt-LT" sz="2400" dirty="0"/>
            </a:br>
            <a:r>
              <a:rPr lang="lt-LT" sz="2400" dirty="0"/>
              <a:t>Mokėjimo prašymas turi būti pateiktas iki </a:t>
            </a:r>
            <a:r>
              <a:rPr lang="lt-LT" sz="2400" b="1" dirty="0">
                <a:solidFill>
                  <a:srgbClr val="FF0000"/>
                </a:solidFill>
              </a:rPr>
              <a:t>2026 m. lapkričio 10 d.</a:t>
            </a:r>
            <a:r>
              <a:rPr lang="lt-LT" sz="2400" dirty="0">
                <a:solidFill>
                  <a:srgbClr val="FF0000"/>
                </a:solidFill>
              </a:rPr>
              <a:t> </a:t>
            </a:r>
            <a:r>
              <a:rPr lang="lt-LT" sz="2400" dirty="0"/>
              <a:t>Kartu su mokėjimo prašymu turi būti pateikti išlaidas pagrindžiantys dokumentai ir išlaidų apmokėjimą įrodantys dokumentai. Jeigu pateikiami ne visi dokumentai, kompensuojamos tik faktiškai patirtos ir tinkamai pagrįstos išlaidos. </a:t>
            </a:r>
          </a:p>
          <a:p>
            <a:pPr marL="342900" indent="-342900">
              <a:spcBef>
                <a:spcPts val="1200"/>
              </a:spcBef>
              <a:buFont typeface="Arial" panose="020B0604020202020204" pitchFamily="34" charset="0"/>
              <a:buChar char="•"/>
            </a:pPr>
            <a:r>
              <a:rPr lang="lt-LT" sz="2400" b="1" dirty="0"/>
              <a:t>Ar galima teikti mokėjimo prašymą ir projekto vykdymo ataskaitą kartu?</a:t>
            </a:r>
            <a:br>
              <a:rPr lang="lt-LT" sz="2400" dirty="0"/>
            </a:br>
            <a:r>
              <a:rPr lang="lt-LT" sz="2400" dirty="0"/>
              <a:t>Taip, galima, jeigu finansuota veikla jau yra pasibaigusi ir pareiškėjas turi visus reikalingus dokumentus: išlaidų pagrindimo dokumentus, apmokėjimo įrodymus ir faktinį dalyvavimą renginyje patvirtinančius įrodymus. Jeigu veikla dar nėra pasibaigusi, projekto vykdymo ataskaita teikiama vėliau – ne vėliau kaip per 1 mėnesį nuo finansuotos veiklos pabaigos.</a:t>
            </a:r>
          </a:p>
          <a:p>
            <a:pPr marL="342900" indent="-342900">
              <a:spcBef>
                <a:spcPts val="1200"/>
              </a:spcBef>
              <a:buFont typeface="Arial" panose="020B0604020202020204" pitchFamily="34" charset="0"/>
              <a:buChar char="•"/>
            </a:pPr>
            <a:endParaRPr lang="lt-LT" sz="2200" dirty="0">
              <a:highlight>
                <a:srgbClr val="390A6E"/>
              </a:highlight>
            </a:endParaRPr>
          </a:p>
        </p:txBody>
      </p:sp>
    </p:spTree>
    <p:extLst>
      <p:ext uri="{BB962C8B-B14F-4D97-AF65-F5344CB8AC3E}">
        <p14:creationId xmlns:p14="http://schemas.microsoft.com/office/powerpoint/2010/main" val="4063376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0D5DE13-57B2-8DCD-DB92-78E7D158506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45CC627-DE02-1BD3-BB82-D01602340627}"/>
              </a:ext>
            </a:extLst>
          </p:cNvPr>
          <p:cNvSpPr txBox="1"/>
          <p:nvPr/>
        </p:nvSpPr>
        <p:spPr>
          <a:xfrm>
            <a:off x="358800" y="265529"/>
            <a:ext cx="9198184" cy="462755"/>
          </a:xfrm>
          <a:prstGeom prst="rect">
            <a:avLst/>
          </a:prstGeom>
          <a:noFill/>
        </p:spPr>
        <p:txBody>
          <a:bodyPr wrap="square" lIns="90000" tIns="46800" rtlCol="0">
            <a:spAutoFit/>
          </a:bodyPr>
          <a:lstStyle>
            <a:defPPr>
              <a:defRPr lang="en-LT"/>
            </a:defPPr>
            <a:lvl1pPr>
              <a:defRPr sz="2400" b="1">
                <a:solidFill>
                  <a:srgbClr val="FFFFFF"/>
                </a:solidFill>
                <a:latin typeface="Trebuchet MS" pitchFamily="34" charset="0"/>
              </a:defRPr>
            </a:lvl1pPr>
          </a:lstStyle>
          <a:p>
            <a:r>
              <a:rPr lang="lt-LT" dirty="0"/>
              <a:t>DAŽNIAUSIAI UŽDUODAMI KLAUSIMAI:</a:t>
            </a:r>
          </a:p>
        </p:txBody>
      </p:sp>
      <p:pic>
        <p:nvPicPr>
          <p:cNvPr id="20" name="Picture 19">
            <a:extLst>
              <a:ext uri="{FF2B5EF4-FFF2-40B4-BE49-F238E27FC236}">
                <a16:creationId xmlns:a16="http://schemas.microsoft.com/office/drawing/2014/main" id="{FF382294-6BFB-A5C6-D13B-54822AB77D59}"/>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2" name="Flowchart: Process 1">
            <a:extLst>
              <a:ext uri="{FF2B5EF4-FFF2-40B4-BE49-F238E27FC236}">
                <a16:creationId xmlns:a16="http://schemas.microsoft.com/office/drawing/2014/main" id="{FD569953-4906-D1A4-39A0-4154A956CAEC}"/>
              </a:ext>
            </a:extLst>
          </p:cNvPr>
          <p:cNvSpPr/>
          <p:nvPr/>
        </p:nvSpPr>
        <p:spPr>
          <a:xfrm>
            <a:off x="177800" y="1765300"/>
            <a:ext cx="11125200" cy="3124200"/>
          </a:xfrm>
          <a:prstGeom prst="flowChartProcess">
            <a:avLst/>
          </a:prstGeom>
          <a:solidFill>
            <a:srgbClr val="390A6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lt-LT" sz="2400" b="1" dirty="0">
                <a:highlight>
                  <a:srgbClr val="390A6E"/>
                </a:highlight>
              </a:rPr>
              <a:t>PVM:</a:t>
            </a:r>
          </a:p>
          <a:p>
            <a:pPr marL="342900" indent="-342900">
              <a:spcBef>
                <a:spcPts val="1200"/>
              </a:spcBef>
              <a:buFont typeface="Arial" panose="020B0604020202020204" pitchFamily="34" charset="0"/>
              <a:buChar char="•"/>
            </a:pPr>
            <a:r>
              <a:rPr lang="lt-LT" sz="2400" b="1" dirty="0">
                <a:highlight>
                  <a:srgbClr val="390A6E"/>
                </a:highlight>
              </a:rPr>
              <a:t>Ar užsienyje sumokėtas PVM yra tinkamas finansuoti?</a:t>
            </a:r>
            <a:br>
              <a:rPr lang="lt-LT" sz="2400" dirty="0">
                <a:highlight>
                  <a:srgbClr val="390A6E"/>
                </a:highlight>
              </a:rPr>
            </a:br>
            <a:r>
              <a:rPr lang="lt-LT" sz="2400" dirty="0">
                <a:highlight>
                  <a:srgbClr val="390A6E"/>
                </a:highlight>
              </a:rPr>
              <a:t>PVM yra tinkamas finansuoti tik tuo atveju, jeigu jis nėra susigrąžintinas. Jeigu pareiškėjas gali susigrąžinti užsienyje sumokėtą PVM, toks PVM nėra tinkama finansuoti </a:t>
            </a:r>
            <a:r>
              <a:rPr lang="lt-LT" sz="2400" dirty="0" err="1">
                <a:highlight>
                  <a:srgbClr val="390A6E"/>
                </a:highlight>
              </a:rPr>
              <a:t>išlaida</a:t>
            </a:r>
            <a:r>
              <a:rPr lang="lt-LT" sz="2400" dirty="0">
                <a:highlight>
                  <a:srgbClr val="390A6E"/>
                </a:highlight>
              </a:rPr>
              <a:t>. Daugiau informacijos apie užsienyje sumokėto PVM susigrąžinimą pateikia VMI: </a:t>
            </a:r>
            <a:r>
              <a:rPr lang="lt-LT" sz="2400" dirty="0">
                <a:highlight>
                  <a:srgbClr val="390A6E"/>
                </a:highlight>
                <a:hlinkClick r:id="rId5"/>
              </a:rPr>
              <a:t>https://www.vmi.lt/evmi/uzsienyje-sumoketo-pvm-susigrazinimas</a:t>
            </a:r>
            <a:endParaRPr lang="lt-LT" sz="1200" b="1" dirty="0">
              <a:highlight>
                <a:srgbClr val="390A6E"/>
              </a:highlight>
            </a:endParaRPr>
          </a:p>
        </p:txBody>
      </p:sp>
    </p:spTree>
    <p:extLst>
      <p:ext uri="{BB962C8B-B14F-4D97-AF65-F5344CB8AC3E}">
        <p14:creationId xmlns:p14="http://schemas.microsoft.com/office/powerpoint/2010/main" val="417867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9E2A150-6478-D75B-F43E-46845152091A}"/>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B1CF3363-678D-195A-9639-C14E79A5D626}"/>
              </a:ext>
            </a:extLst>
          </p:cNvPr>
          <p:cNvPicPr>
            <a:picLocks noChangeAspect="1"/>
          </p:cNvPicPr>
          <p:nvPr/>
        </p:nvPicPr>
        <p:blipFill>
          <a:blip r:embed="rId3"/>
          <a:stretch>
            <a:fillRect/>
          </a:stretch>
        </p:blipFill>
        <p:spPr>
          <a:xfrm>
            <a:off x="969303" y="828001"/>
            <a:ext cx="2381395" cy="503999"/>
          </a:xfrm>
          <a:prstGeom prst="rect">
            <a:avLst/>
          </a:prstGeom>
        </p:spPr>
      </p:pic>
      <p:grpSp>
        <p:nvGrpSpPr>
          <p:cNvPr id="3" name="Group 2">
            <a:extLst>
              <a:ext uri="{FF2B5EF4-FFF2-40B4-BE49-F238E27FC236}">
                <a16:creationId xmlns:a16="http://schemas.microsoft.com/office/drawing/2014/main" id="{348059C8-3732-27E1-0938-326F9E3A8C23}"/>
              </a:ext>
            </a:extLst>
          </p:cNvPr>
          <p:cNvGrpSpPr/>
          <p:nvPr/>
        </p:nvGrpSpPr>
        <p:grpSpPr>
          <a:xfrm>
            <a:off x="360000" y="360000"/>
            <a:ext cx="3600000" cy="1440000"/>
            <a:chOff x="359400" y="360000"/>
            <a:chExt cx="3600000" cy="1440000"/>
          </a:xfrm>
        </p:grpSpPr>
        <p:sp>
          <p:nvSpPr>
            <p:cNvPr id="7" name="Rounded Rectangle 6">
              <a:extLst>
                <a:ext uri="{FF2B5EF4-FFF2-40B4-BE49-F238E27FC236}">
                  <a16:creationId xmlns:a16="http://schemas.microsoft.com/office/drawing/2014/main" id="{3F7E3BC7-654C-0E2B-1072-8F9BA52F207B}"/>
                </a:ext>
              </a:extLst>
            </p:cNvPr>
            <p:cNvSpPr/>
            <p:nvPr/>
          </p:nvSpPr>
          <p:spPr>
            <a:xfrm>
              <a:off x="359400" y="360000"/>
              <a:ext cx="3600000" cy="1440000"/>
            </a:xfrm>
            <a:prstGeom prst="roundRect">
              <a:avLst/>
            </a:prstGeom>
            <a:solidFill>
              <a:srgbClr val="F1F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LT" dirty="0"/>
            </a:p>
          </p:txBody>
        </p:sp>
        <p:pic>
          <p:nvPicPr>
            <p:cNvPr id="12" name="Picture 11">
              <a:extLst>
                <a:ext uri="{FF2B5EF4-FFF2-40B4-BE49-F238E27FC236}">
                  <a16:creationId xmlns:a16="http://schemas.microsoft.com/office/drawing/2014/main" id="{3486CE98-C671-01F5-407F-A2435595C125}"/>
                </a:ext>
              </a:extLst>
            </p:cNvPr>
            <p:cNvPicPr>
              <a:picLocks noChangeAspect="1"/>
            </p:cNvPicPr>
            <p:nvPr/>
          </p:nvPicPr>
          <p:blipFill>
            <a:blip r:embed="rId3"/>
            <a:stretch>
              <a:fillRect/>
            </a:stretch>
          </p:blipFill>
          <p:spPr>
            <a:xfrm>
              <a:off x="968703" y="828001"/>
              <a:ext cx="2381395" cy="503999"/>
            </a:xfrm>
            <a:prstGeom prst="rect">
              <a:avLst/>
            </a:prstGeom>
          </p:spPr>
        </p:pic>
      </p:grpSp>
      <p:sp>
        <p:nvSpPr>
          <p:cNvPr id="4" name="TextBox 3">
            <a:extLst>
              <a:ext uri="{FF2B5EF4-FFF2-40B4-BE49-F238E27FC236}">
                <a16:creationId xmlns:a16="http://schemas.microsoft.com/office/drawing/2014/main" id="{9CC20B64-AAF7-B118-0D1F-54AA549FE045}"/>
              </a:ext>
            </a:extLst>
          </p:cNvPr>
          <p:cNvSpPr txBox="1"/>
          <p:nvPr/>
        </p:nvSpPr>
        <p:spPr>
          <a:xfrm>
            <a:off x="360000" y="3162493"/>
            <a:ext cx="8839200" cy="1200329"/>
          </a:xfrm>
          <a:prstGeom prst="rect">
            <a:avLst/>
          </a:prstGeom>
          <a:noFill/>
        </p:spPr>
        <p:txBody>
          <a:bodyPr wrap="square">
            <a:spAutoFit/>
          </a:bodyPr>
          <a:lstStyle/>
          <a:p>
            <a:r>
              <a:rPr lang="lt-LT" sz="7200" b="1" dirty="0">
                <a:solidFill>
                  <a:srgbClr val="F1FAA3"/>
                </a:solidFill>
                <a:latin typeface="Arial" panose="020B0604020202020204" pitchFamily="34" charset="0"/>
                <a:cs typeface="Arial" panose="020B0604020202020204" pitchFamily="34" charset="0"/>
              </a:rPr>
              <a:t>Ačiū už dėmesį</a:t>
            </a:r>
            <a:endParaRPr lang="en-GB" sz="7200" b="1" dirty="0">
              <a:solidFill>
                <a:srgbClr val="F1FAA3"/>
              </a:solidFill>
              <a:latin typeface="Arial" panose="020B0604020202020204" pitchFamily="34" charset="0"/>
              <a:cs typeface="Arial" panose="020B0604020202020204" pitchFamily="34" charset="0"/>
            </a:endParaRPr>
          </a:p>
        </p:txBody>
      </p:sp>
      <p:sp>
        <p:nvSpPr>
          <p:cNvPr id="8" name="Rounded Rectangle 6">
            <a:extLst>
              <a:ext uri="{FF2B5EF4-FFF2-40B4-BE49-F238E27FC236}">
                <a16:creationId xmlns:a16="http://schemas.microsoft.com/office/drawing/2014/main" id="{20E4E599-E35F-297A-E01B-0359A9874DB8}"/>
              </a:ext>
            </a:extLst>
          </p:cNvPr>
          <p:cNvSpPr/>
          <p:nvPr/>
        </p:nvSpPr>
        <p:spPr>
          <a:xfrm>
            <a:off x="7810500" y="2886267"/>
            <a:ext cx="4188600" cy="3654200"/>
          </a:xfrm>
          <a:prstGeom prst="roundRect">
            <a:avLst/>
          </a:prstGeom>
          <a:solidFill>
            <a:srgbClr val="F1FA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lt-LT" b="1" dirty="0">
                <a:solidFill>
                  <a:srgbClr val="390A6E"/>
                </a:solidFill>
              </a:rPr>
              <a:t>Kontaktinis asmuo:</a:t>
            </a:r>
          </a:p>
          <a:p>
            <a:r>
              <a:rPr lang="lt-LT" dirty="0">
                <a:solidFill>
                  <a:srgbClr val="390A6E"/>
                </a:solidFill>
              </a:rPr>
              <a:t>Rūta Bankauskaitė Tel. +370 659 29670 </a:t>
            </a:r>
          </a:p>
          <a:p>
            <a:r>
              <a:rPr lang="lt-LT" dirty="0">
                <a:solidFill>
                  <a:srgbClr val="390A6E"/>
                </a:solidFill>
              </a:rPr>
              <a:t>El. p. </a:t>
            </a:r>
            <a:r>
              <a:rPr lang="lt-LT" u="sng" dirty="0" err="1">
                <a:solidFill>
                  <a:srgbClr val="390A6E"/>
                </a:solidFill>
                <a:hlinkClick r:id="rId4">
                  <a:extLst>
                    <a:ext uri="{A12FA001-AC4F-418D-AE19-62706E023703}">
                      <ahyp:hlinkClr xmlns:ahyp="http://schemas.microsoft.com/office/drawing/2018/hyperlinkcolor" val="tx"/>
                    </a:ext>
                  </a:extLst>
                </a:hlinkClick>
              </a:rPr>
              <a:t>Ruta.Bankauskaite@eimin.lt</a:t>
            </a:r>
            <a:endParaRPr lang="lt-LT" dirty="0">
              <a:solidFill>
                <a:srgbClr val="390A6E"/>
              </a:solidFill>
            </a:endParaRPr>
          </a:p>
          <a:p>
            <a:endParaRPr lang="lt-LT" dirty="0">
              <a:solidFill>
                <a:srgbClr val="390A6E"/>
              </a:solidFill>
            </a:endParaRPr>
          </a:p>
          <a:p>
            <a:r>
              <a:rPr lang="lt-LT" b="1" dirty="0">
                <a:solidFill>
                  <a:srgbClr val="390A6E"/>
                </a:solidFill>
              </a:rPr>
              <a:t>Projektų įgyvendinimo planus teikti:</a:t>
            </a:r>
          </a:p>
          <a:p>
            <a:r>
              <a:rPr lang="lt-LT" dirty="0">
                <a:solidFill>
                  <a:srgbClr val="390A6E"/>
                </a:solidFill>
              </a:rPr>
              <a:t>Lietuvos Respublikos ekonomikos ir inovacijų ministerijai</a:t>
            </a:r>
          </a:p>
          <a:p>
            <a:r>
              <a:rPr lang="lt-LT" dirty="0">
                <a:solidFill>
                  <a:srgbClr val="390A6E"/>
                </a:solidFill>
              </a:rPr>
              <a:t>Šeimyniškių g. 19-401, LT-09236 Vilnius</a:t>
            </a:r>
          </a:p>
          <a:p>
            <a:r>
              <a:rPr lang="lt-LT" dirty="0">
                <a:solidFill>
                  <a:srgbClr val="390A6E"/>
                </a:solidFill>
              </a:rPr>
              <a:t>Tel. +370 706 64 845</a:t>
            </a:r>
          </a:p>
          <a:p>
            <a:r>
              <a:rPr lang="lt-LT" dirty="0">
                <a:solidFill>
                  <a:srgbClr val="390A6E"/>
                </a:solidFill>
              </a:rPr>
              <a:t>El. p. </a:t>
            </a:r>
            <a:r>
              <a:rPr lang="lt-LT" dirty="0" err="1">
                <a:solidFill>
                  <a:srgbClr val="390A6E"/>
                </a:solidFill>
                <a:hlinkClick r:id="rId5">
                  <a:extLst>
                    <a:ext uri="{A12FA001-AC4F-418D-AE19-62706E023703}">
                      <ahyp:hlinkClr xmlns:ahyp="http://schemas.microsoft.com/office/drawing/2018/hyperlinkcolor" val="tx"/>
                    </a:ext>
                  </a:extLst>
                </a:hlinkClick>
              </a:rPr>
              <a:t>kanc@eimin.lt</a:t>
            </a:r>
            <a:endParaRPr lang="lt-LT" dirty="0">
              <a:solidFill>
                <a:srgbClr val="390A6E"/>
              </a:solidFill>
            </a:endParaRPr>
          </a:p>
        </p:txBody>
      </p:sp>
    </p:spTree>
    <p:extLst>
      <p:ext uri="{BB962C8B-B14F-4D97-AF65-F5344CB8AC3E}">
        <p14:creationId xmlns:p14="http://schemas.microsoft.com/office/powerpoint/2010/main" val="3452800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1F74581-1465-F8FF-1276-13BA93F98AE2}"/>
            </a:ext>
          </a:extLst>
        </p:cNvPr>
        <p:cNvGrpSpPr/>
        <p:nvPr/>
      </p:nvGrpSpPr>
      <p:grpSpPr>
        <a:xfrm>
          <a:off x="0" y="0"/>
          <a:ext cx="0" cy="0"/>
          <a:chOff x="0" y="0"/>
          <a:chExt cx="0" cy="0"/>
        </a:xfrm>
      </p:grpSpPr>
      <p:pic>
        <p:nvPicPr>
          <p:cNvPr id="20" name="Picture 19">
            <a:extLst>
              <a:ext uri="{FF2B5EF4-FFF2-40B4-BE49-F238E27FC236}">
                <a16:creationId xmlns:a16="http://schemas.microsoft.com/office/drawing/2014/main" id="{01D69BAD-E899-B5FF-14A9-A65718E6DA6A}"/>
              </a:ext>
            </a:extLst>
          </p:cNvPr>
          <p:cNvPicPr>
            <a:picLocks noChangeAspect="1"/>
          </p:cNvPicPr>
          <p:nvPr/>
        </p:nvPicPr>
        <p:blipFill>
          <a:blip r:embed="rId4"/>
          <a:stretch>
            <a:fillRect/>
          </a:stretch>
        </p:blipFill>
        <p:spPr>
          <a:xfrm>
            <a:off x="10097486" y="360000"/>
            <a:ext cx="1735714" cy="360000"/>
          </a:xfrm>
          <a:prstGeom prst="rect">
            <a:avLst/>
          </a:prstGeom>
        </p:spPr>
      </p:pic>
      <p:sp>
        <p:nvSpPr>
          <p:cNvPr id="8" name="Shape 2">
            <a:extLst>
              <a:ext uri="{FF2B5EF4-FFF2-40B4-BE49-F238E27FC236}">
                <a16:creationId xmlns:a16="http://schemas.microsoft.com/office/drawing/2014/main" id="{17A9997F-1A3A-9831-4E9C-FEB5C5EC27B2}"/>
              </a:ext>
            </a:extLst>
          </p:cNvPr>
          <p:cNvSpPr/>
          <p:nvPr/>
        </p:nvSpPr>
        <p:spPr>
          <a:xfrm>
            <a:off x="640080" y="1097279"/>
            <a:ext cx="5100638" cy="2428875"/>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10" name="Shape 3">
            <a:extLst>
              <a:ext uri="{FF2B5EF4-FFF2-40B4-BE49-F238E27FC236}">
                <a16:creationId xmlns:a16="http://schemas.microsoft.com/office/drawing/2014/main" id="{D14942C7-4A27-E22F-F940-9DA73B47E44F}"/>
              </a:ext>
            </a:extLst>
          </p:cNvPr>
          <p:cNvSpPr/>
          <p:nvPr/>
        </p:nvSpPr>
        <p:spPr>
          <a:xfrm>
            <a:off x="731519" y="1142999"/>
            <a:ext cx="728663" cy="728663"/>
          </a:xfrm>
          <a:prstGeom prst="ellipse">
            <a:avLst/>
          </a:prstGeom>
          <a:solidFill>
            <a:srgbClr val="2B3076"/>
          </a:solidFill>
          <a:ln/>
        </p:spPr>
        <p:txBody>
          <a:bodyPr/>
          <a:lstStyle/>
          <a:p>
            <a:endParaRPr lang="lt-LT" noProof="0" dirty="0"/>
          </a:p>
        </p:txBody>
      </p:sp>
      <p:pic>
        <p:nvPicPr>
          <p:cNvPr id="12" name="Image 1" descr="preencoded.png">
            <a:extLst>
              <a:ext uri="{FF2B5EF4-FFF2-40B4-BE49-F238E27FC236}">
                <a16:creationId xmlns:a16="http://schemas.microsoft.com/office/drawing/2014/main" id="{E81DB2E8-0519-08E1-588A-DF866BB0ECEA}"/>
              </a:ext>
            </a:extLst>
          </p:cNvPr>
          <p:cNvPicPr>
            <a:picLocks noChangeAspect="1"/>
          </p:cNvPicPr>
          <p:nvPr/>
        </p:nvPicPr>
        <p:blipFill>
          <a:blip r:embed="rId5"/>
          <a:stretch>
            <a:fillRect/>
          </a:stretch>
        </p:blipFill>
        <p:spPr>
          <a:xfrm>
            <a:off x="868679" y="1234439"/>
            <a:ext cx="425053" cy="425053"/>
          </a:xfrm>
          <a:prstGeom prst="rect">
            <a:avLst/>
          </a:prstGeom>
        </p:spPr>
      </p:pic>
      <p:sp>
        <p:nvSpPr>
          <p:cNvPr id="13" name="Text 4">
            <a:extLst>
              <a:ext uri="{FF2B5EF4-FFF2-40B4-BE49-F238E27FC236}">
                <a16:creationId xmlns:a16="http://schemas.microsoft.com/office/drawing/2014/main" id="{D23328A3-05F2-E1A1-DC7E-304686E88120}"/>
              </a:ext>
            </a:extLst>
          </p:cNvPr>
          <p:cNvSpPr/>
          <p:nvPr/>
        </p:nvSpPr>
        <p:spPr>
          <a:xfrm>
            <a:off x="1770220" y="1266981"/>
            <a:ext cx="3206114" cy="485775"/>
          </a:xfrm>
          <a:prstGeom prst="rect">
            <a:avLst/>
          </a:prstGeom>
          <a:noFill/>
          <a:ln/>
        </p:spPr>
        <p:txBody>
          <a:bodyPr wrap="square" lIns="0" tIns="0" rIns="0" bIns="0" rtlCol="0" anchor="ctr"/>
          <a:lstStyle/>
          <a:p>
            <a:pPr marL="0" indent="0">
              <a:buNone/>
            </a:pPr>
            <a:r>
              <a:rPr lang="lt-LT" b="1" noProof="0" dirty="0">
                <a:solidFill>
                  <a:srgbClr val="1E2352"/>
                </a:solidFill>
                <a:latin typeface="Trebuchet MS" pitchFamily="34" charset="0"/>
                <a:ea typeface="Trebuchet MS" pitchFamily="34" charset="-122"/>
                <a:cs typeface="Trebuchet MS" pitchFamily="34" charset="-120"/>
              </a:rPr>
              <a:t>Tikslas</a:t>
            </a:r>
            <a:endParaRPr lang="lt-LT" noProof="0" dirty="0"/>
          </a:p>
        </p:txBody>
      </p:sp>
      <p:sp>
        <p:nvSpPr>
          <p:cNvPr id="14" name="Text 5">
            <a:extLst>
              <a:ext uri="{FF2B5EF4-FFF2-40B4-BE49-F238E27FC236}">
                <a16:creationId xmlns:a16="http://schemas.microsoft.com/office/drawing/2014/main" id="{29251373-6927-0746-9DE2-81A5598132D9}"/>
              </a:ext>
            </a:extLst>
          </p:cNvPr>
          <p:cNvSpPr/>
          <p:nvPr/>
        </p:nvSpPr>
        <p:spPr>
          <a:xfrm>
            <a:off x="1065846" y="1906031"/>
            <a:ext cx="4614863" cy="1457325"/>
          </a:xfrm>
          <a:prstGeom prst="rect">
            <a:avLst/>
          </a:prstGeom>
          <a:noFill/>
          <a:ln/>
        </p:spPr>
        <p:txBody>
          <a:bodyPr wrap="square" rtlCol="0" anchor="ctr"/>
          <a:lstStyle/>
          <a:p>
            <a:pPr marL="0" indent="0">
              <a:buNone/>
            </a:pPr>
            <a:r>
              <a:rPr lang="lt-LT" noProof="0" dirty="0">
                <a:solidFill>
                  <a:srgbClr val="1E2352"/>
                </a:solidFill>
                <a:latin typeface="Calibri" pitchFamily="34" charset="0"/>
                <a:ea typeface="Calibri" pitchFamily="34" charset="-122"/>
                <a:cs typeface="Calibri" pitchFamily="34" charset="-120"/>
              </a:rPr>
              <a:t>Skatinti atvykstamojo turizmo kelionių organizatorių ir turizmo asociacijų tarptautinių kontaktų užmezgimą ir bendrų iniciatyvų įgyvendinimą, kompensuojant dalyvavimo renginiuose išlaidas.</a:t>
            </a:r>
            <a:endParaRPr lang="lt-LT" noProof="0" dirty="0"/>
          </a:p>
        </p:txBody>
      </p:sp>
      <p:sp>
        <p:nvSpPr>
          <p:cNvPr id="15" name="Shape 6">
            <a:extLst>
              <a:ext uri="{FF2B5EF4-FFF2-40B4-BE49-F238E27FC236}">
                <a16:creationId xmlns:a16="http://schemas.microsoft.com/office/drawing/2014/main" id="{938A580E-829B-0CCB-C346-ECD3493A39B0}"/>
              </a:ext>
            </a:extLst>
          </p:cNvPr>
          <p:cNvSpPr/>
          <p:nvPr/>
        </p:nvSpPr>
        <p:spPr>
          <a:xfrm>
            <a:off x="5983605" y="1097279"/>
            <a:ext cx="5100638" cy="2428875"/>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16" name="Shape 7">
            <a:extLst>
              <a:ext uri="{FF2B5EF4-FFF2-40B4-BE49-F238E27FC236}">
                <a16:creationId xmlns:a16="http://schemas.microsoft.com/office/drawing/2014/main" id="{31E3E819-4429-2D25-0015-02C4C497D3A6}"/>
              </a:ext>
            </a:extLst>
          </p:cNvPr>
          <p:cNvSpPr/>
          <p:nvPr/>
        </p:nvSpPr>
        <p:spPr>
          <a:xfrm>
            <a:off x="6075044" y="1142999"/>
            <a:ext cx="728663" cy="728663"/>
          </a:xfrm>
          <a:prstGeom prst="ellipse">
            <a:avLst/>
          </a:prstGeom>
          <a:solidFill>
            <a:srgbClr val="2B3076"/>
          </a:solidFill>
          <a:ln/>
        </p:spPr>
        <p:txBody>
          <a:bodyPr/>
          <a:lstStyle/>
          <a:p>
            <a:endParaRPr lang="lt-LT" noProof="0" dirty="0"/>
          </a:p>
        </p:txBody>
      </p:sp>
      <p:pic>
        <p:nvPicPr>
          <p:cNvPr id="17" name="Image 2" descr="preencoded.png">
            <a:extLst>
              <a:ext uri="{FF2B5EF4-FFF2-40B4-BE49-F238E27FC236}">
                <a16:creationId xmlns:a16="http://schemas.microsoft.com/office/drawing/2014/main" id="{0186E87E-7C8F-F88F-13E6-BF7A5DCF2618}"/>
              </a:ext>
            </a:extLst>
          </p:cNvPr>
          <p:cNvPicPr>
            <a:picLocks noChangeAspect="1"/>
          </p:cNvPicPr>
          <p:nvPr/>
        </p:nvPicPr>
        <p:blipFill>
          <a:blip r:embed="rId6"/>
          <a:stretch>
            <a:fillRect/>
          </a:stretch>
        </p:blipFill>
        <p:spPr>
          <a:xfrm>
            <a:off x="6212204" y="1234439"/>
            <a:ext cx="425053" cy="425053"/>
          </a:xfrm>
          <a:prstGeom prst="rect">
            <a:avLst/>
          </a:prstGeom>
        </p:spPr>
      </p:pic>
      <p:sp>
        <p:nvSpPr>
          <p:cNvPr id="18" name="Text 8">
            <a:extLst>
              <a:ext uri="{FF2B5EF4-FFF2-40B4-BE49-F238E27FC236}">
                <a16:creationId xmlns:a16="http://schemas.microsoft.com/office/drawing/2014/main" id="{5A0093B8-C3C0-5B52-2DC9-B559ED81B9BE}"/>
              </a:ext>
            </a:extLst>
          </p:cNvPr>
          <p:cNvSpPr/>
          <p:nvPr/>
        </p:nvSpPr>
        <p:spPr>
          <a:xfrm>
            <a:off x="7029451" y="1264442"/>
            <a:ext cx="3509010" cy="485775"/>
          </a:xfrm>
          <a:prstGeom prst="rect">
            <a:avLst/>
          </a:prstGeom>
          <a:noFill/>
          <a:ln/>
        </p:spPr>
        <p:txBody>
          <a:bodyPr wrap="square" lIns="0" tIns="0" rIns="0" bIns="0" rtlCol="0" anchor="ctr"/>
          <a:lstStyle/>
          <a:p>
            <a:pPr marL="0" indent="0">
              <a:buNone/>
            </a:pPr>
            <a:r>
              <a:rPr lang="lt-LT" b="1" noProof="0" dirty="0">
                <a:solidFill>
                  <a:srgbClr val="1E2352"/>
                </a:solidFill>
                <a:latin typeface="Trebuchet MS" pitchFamily="34" charset="0"/>
                <a:ea typeface="Trebuchet MS" pitchFamily="34" charset="-122"/>
                <a:cs typeface="Trebuchet MS" pitchFamily="34" charset="-120"/>
              </a:rPr>
              <a:t>Remiama</a:t>
            </a:r>
            <a:r>
              <a:rPr lang="lt-LT" sz="1600" b="1" noProof="0" dirty="0">
                <a:solidFill>
                  <a:srgbClr val="1E2352"/>
                </a:solidFill>
                <a:latin typeface="Trebuchet MS" pitchFamily="34" charset="0"/>
                <a:ea typeface="Trebuchet MS" pitchFamily="34" charset="-122"/>
                <a:cs typeface="Trebuchet MS" pitchFamily="34" charset="-120"/>
              </a:rPr>
              <a:t> veikla</a:t>
            </a:r>
            <a:endParaRPr lang="lt-LT" sz="1600" noProof="0" dirty="0"/>
          </a:p>
        </p:txBody>
      </p:sp>
      <p:sp>
        <p:nvSpPr>
          <p:cNvPr id="19" name="Text 9">
            <a:extLst>
              <a:ext uri="{FF2B5EF4-FFF2-40B4-BE49-F238E27FC236}">
                <a16:creationId xmlns:a16="http://schemas.microsoft.com/office/drawing/2014/main" id="{7125BBF4-5192-9139-662E-CFF3AF19293C}"/>
              </a:ext>
            </a:extLst>
          </p:cNvPr>
          <p:cNvSpPr/>
          <p:nvPr/>
        </p:nvSpPr>
        <p:spPr>
          <a:xfrm>
            <a:off x="6413500" y="1691639"/>
            <a:ext cx="4367847" cy="1457325"/>
          </a:xfrm>
          <a:prstGeom prst="rect">
            <a:avLst/>
          </a:prstGeom>
          <a:noFill/>
          <a:ln/>
        </p:spPr>
        <p:txBody>
          <a:bodyPr wrap="square" rtlCol="0" anchor="ctr"/>
          <a:lstStyle/>
          <a:p>
            <a:r>
              <a:rPr lang="lt-LT" noProof="0" dirty="0">
                <a:solidFill>
                  <a:srgbClr val="1E2352"/>
                </a:solidFill>
                <a:latin typeface="Calibri" pitchFamily="34" charset="0"/>
                <a:ea typeface="Calibri" pitchFamily="34" charset="-122"/>
                <a:cs typeface="Calibri" pitchFamily="34" charset="-120"/>
              </a:rPr>
              <a:t>Dalyvavimas užsienio </a:t>
            </a:r>
            <a:r>
              <a:rPr lang="lt-LT" noProof="0" dirty="0" err="1">
                <a:solidFill>
                  <a:srgbClr val="1E2352"/>
                </a:solidFill>
                <a:latin typeface="Calibri" pitchFamily="34" charset="0"/>
                <a:ea typeface="Calibri" pitchFamily="34" charset="-122"/>
                <a:cs typeface="Calibri" pitchFamily="34" charset="-120"/>
              </a:rPr>
              <a:t>šal</a:t>
            </a:r>
            <a:r>
              <a:rPr lang="en-US" noProof="0" dirty="0" err="1">
                <a:solidFill>
                  <a:srgbClr val="1E2352"/>
                </a:solidFill>
                <a:latin typeface="Calibri" pitchFamily="34" charset="0"/>
                <a:ea typeface="Calibri" pitchFamily="34" charset="-122"/>
                <a:cs typeface="Calibri" pitchFamily="34" charset="-120"/>
              </a:rPr>
              <a:t>i</a:t>
            </a:r>
            <a:r>
              <a:rPr lang="lt-LT" noProof="0" dirty="0">
                <a:solidFill>
                  <a:srgbClr val="1E2352"/>
                </a:solidFill>
                <a:latin typeface="Calibri" pitchFamily="34" charset="0"/>
                <a:ea typeface="Calibri" pitchFamily="34" charset="-122"/>
                <a:cs typeface="Calibri" pitchFamily="34" charset="-120"/>
              </a:rPr>
              <a:t>ų renginiuose  - </a:t>
            </a:r>
            <a:r>
              <a:rPr lang="lt-LT" dirty="0">
                <a:solidFill>
                  <a:srgbClr val="1E2352"/>
                </a:solidFill>
                <a:latin typeface="Calibri" pitchFamily="34" charset="0"/>
                <a:ea typeface="Calibri" pitchFamily="34" charset="-122"/>
                <a:cs typeface="Calibri" pitchFamily="34" charset="-120"/>
              </a:rPr>
              <a:t>parodose, konferencijose, verslo renginiuose ir kituose renginiuose, pristatant Lietuvos turizmo produktus.</a:t>
            </a:r>
          </a:p>
        </p:txBody>
      </p:sp>
      <p:sp>
        <p:nvSpPr>
          <p:cNvPr id="21" name="Shape 10">
            <a:extLst>
              <a:ext uri="{FF2B5EF4-FFF2-40B4-BE49-F238E27FC236}">
                <a16:creationId xmlns:a16="http://schemas.microsoft.com/office/drawing/2014/main" id="{B5F0946E-5203-B560-C8F0-238C306785FB}"/>
              </a:ext>
            </a:extLst>
          </p:cNvPr>
          <p:cNvSpPr/>
          <p:nvPr/>
        </p:nvSpPr>
        <p:spPr>
          <a:xfrm>
            <a:off x="640080" y="3953351"/>
            <a:ext cx="10444163" cy="1943100"/>
          </a:xfrm>
          <a:prstGeom prst="rect">
            <a:avLst/>
          </a:prstGeom>
          <a:solidFill>
            <a:srgbClr val="F1F3F8"/>
          </a:solidFill>
          <a:ln/>
          <a:effectLst>
            <a:outerShdw blurRad="50800" dist="25400" dir="8100000" algn="bl" rotWithShape="0">
              <a:srgbClr val="000000">
                <a:alpha val="10000"/>
              </a:srgbClr>
            </a:outerShdw>
          </a:effectLst>
        </p:spPr>
        <p:txBody>
          <a:bodyPr/>
          <a:lstStyle/>
          <a:p>
            <a:endParaRPr lang="lt-LT" noProof="0" dirty="0"/>
          </a:p>
        </p:txBody>
      </p:sp>
      <p:sp>
        <p:nvSpPr>
          <p:cNvPr id="22" name="Text 11">
            <a:extLst>
              <a:ext uri="{FF2B5EF4-FFF2-40B4-BE49-F238E27FC236}">
                <a16:creationId xmlns:a16="http://schemas.microsoft.com/office/drawing/2014/main" id="{7CB7AF30-580A-C9A5-AD3B-7845D5712B20}"/>
              </a:ext>
            </a:extLst>
          </p:cNvPr>
          <p:cNvSpPr/>
          <p:nvPr/>
        </p:nvSpPr>
        <p:spPr>
          <a:xfrm>
            <a:off x="822961" y="4102097"/>
            <a:ext cx="9715500" cy="485775"/>
          </a:xfrm>
          <a:prstGeom prst="rect">
            <a:avLst/>
          </a:prstGeom>
          <a:noFill/>
          <a:ln/>
        </p:spPr>
        <p:txBody>
          <a:bodyPr wrap="square" lIns="0" tIns="0" rIns="0" bIns="0" rtlCol="0" anchor="ctr"/>
          <a:lstStyle/>
          <a:p>
            <a:pPr marL="0" indent="0">
              <a:buNone/>
            </a:pPr>
            <a:r>
              <a:rPr lang="lt-LT" b="1" noProof="0" dirty="0">
                <a:solidFill>
                  <a:srgbClr val="1E2352"/>
                </a:solidFill>
                <a:latin typeface="Trebuchet MS" pitchFamily="34" charset="0"/>
                <a:ea typeface="Trebuchet MS" pitchFamily="34" charset="-122"/>
                <a:cs typeface="Trebuchet MS" pitchFamily="34" charset="-120"/>
              </a:rPr>
              <a:t>Programa ir pažangos priemonė</a:t>
            </a:r>
            <a:endParaRPr lang="lt-LT" noProof="0" dirty="0"/>
          </a:p>
        </p:txBody>
      </p:sp>
      <p:sp>
        <p:nvSpPr>
          <p:cNvPr id="23" name="Text 12">
            <a:extLst>
              <a:ext uri="{FF2B5EF4-FFF2-40B4-BE49-F238E27FC236}">
                <a16:creationId xmlns:a16="http://schemas.microsoft.com/office/drawing/2014/main" id="{215B86A2-5E03-E4EA-0087-5F70F176A5E5}"/>
              </a:ext>
            </a:extLst>
          </p:cNvPr>
          <p:cNvSpPr/>
          <p:nvPr/>
        </p:nvSpPr>
        <p:spPr>
          <a:xfrm>
            <a:off x="822961" y="4513578"/>
            <a:ext cx="9958392" cy="1214438"/>
          </a:xfrm>
          <a:prstGeom prst="rect">
            <a:avLst/>
          </a:prstGeom>
          <a:noFill/>
          <a:ln/>
        </p:spPr>
        <p:txBody>
          <a:bodyPr wrap="square" rtlCol="0" anchor="ctr"/>
          <a:lstStyle/>
          <a:p>
            <a:pPr marL="0" indent="0">
              <a:buNone/>
            </a:pPr>
            <a:r>
              <a:rPr lang="lt-LT" b="1" noProof="0" dirty="0">
                <a:solidFill>
                  <a:srgbClr val="1E2352"/>
                </a:solidFill>
                <a:latin typeface="Calibri" pitchFamily="34" charset="0"/>
                <a:ea typeface="Calibri" pitchFamily="34" charset="-122"/>
                <a:cs typeface="Calibri" pitchFamily="34" charset="-120"/>
              </a:rPr>
              <a:t>Programa: </a:t>
            </a:r>
            <a:r>
              <a:rPr lang="lt-LT" noProof="0" dirty="0">
                <a:solidFill>
                  <a:srgbClr val="1E2352"/>
                </a:solidFill>
                <a:latin typeface="Calibri" pitchFamily="34" charset="0"/>
                <a:ea typeface="Calibri" pitchFamily="34" charset="-122"/>
                <a:cs typeface="Calibri" pitchFamily="34" charset="-120"/>
              </a:rPr>
              <a:t>2022–2030 m. ekonomikos transformacijos ir konkurencingumo plėtros programa</a:t>
            </a:r>
            <a:endParaRPr lang="lt-LT" noProof="0" dirty="0"/>
          </a:p>
          <a:p>
            <a:pPr marL="0" indent="0">
              <a:buNone/>
            </a:pPr>
            <a:r>
              <a:rPr lang="lt-LT" b="1" noProof="0" dirty="0">
                <a:solidFill>
                  <a:srgbClr val="1E2352"/>
                </a:solidFill>
                <a:latin typeface="Calibri" pitchFamily="34" charset="0"/>
                <a:ea typeface="Calibri" pitchFamily="34" charset="-122"/>
                <a:cs typeface="Calibri" pitchFamily="34" charset="-120"/>
              </a:rPr>
              <a:t>Pažangos priemonė: </a:t>
            </a:r>
            <a:r>
              <a:rPr lang="lt-LT" noProof="0" dirty="0">
                <a:solidFill>
                  <a:srgbClr val="1E2352"/>
                </a:solidFill>
                <a:latin typeface="Calibri" pitchFamily="34" charset="0"/>
                <a:ea typeface="Calibri" pitchFamily="34" charset="-122"/>
                <a:cs typeface="Calibri" pitchFamily="34" charset="-120"/>
              </a:rPr>
              <a:t>Nr. 05-001-01-12-07 „Vystyti turizmo infrastruktūrą ir plėtoti rinkodaros priemones“</a:t>
            </a:r>
            <a:endParaRPr lang="lt-LT" noProof="0" dirty="0"/>
          </a:p>
          <a:p>
            <a:pPr marL="0" indent="0">
              <a:buNone/>
            </a:pPr>
            <a:r>
              <a:rPr lang="lt-LT" b="1" noProof="0" dirty="0">
                <a:solidFill>
                  <a:srgbClr val="1E2352"/>
                </a:solidFill>
                <a:latin typeface="Calibri" pitchFamily="34" charset="0"/>
                <a:ea typeface="Calibri" pitchFamily="34" charset="-122"/>
                <a:cs typeface="Calibri" pitchFamily="34" charset="-120"/>
              </a:rPr>
              <a:t>Veikla: </a:t>
            </a:r>
            <a:r>
              <a:rPr lang="lt-LT" noProof="0" dirty="0">
                <a:solidFill>
                  <a:srgbClr val="1E2352"/>
                </a:solidFill>
                <a:latin typeface="Calibri" pitchFamily="34" charset="0"/>
                <a:ea typeface="Calibri" pitchFamily="34" charset="-122"/>
                <a:cs typeface="Calibri" pitchFamily="34" charset="-120"/>
              </a:rPr>
              <a:t>„Skatinti atvykstamąjį turizmą įgyvendinant verslo plėtros iniciatyvas“</a:t>
            </a:r>
            <a:endParaRPr lang="lt-LT" noProof="0" dirty="0"/>
          </a:p>
        </p:txBody>
      </p:sp>
      <p:sp>
        <p:nvSpPr>
          <p:cNvPr id="25" name="TextBox 24">
            <a:extLst>
              <a:ext uri="{FF2B5EF4-FFF2-40B4-BE49-F238E27FC236}">
                <a16:creationId xmlns:a16="http://schemas.microsoft.com/office/drawing/2014/main" id="{773A31D5-E3C8-9A28-737B-969B74AA609B}"/>
              </a:ext>
            </a:extLst>
          </p:cNvPr>
          <p:cNvSpPr txBox="1"/>
          <p:nvPr/>
        </p:nvSpPr>
        <p:spPr>
          <a:xfrm>
            <a:off x="822960" y="241300"/>
            <a:ext cx="7800340" cy="523220"/>
          </a:xfrm>
          <a:prstGeom prst="rect">
            <a:avLst/>
          </a:prstGeom>
          <a:noFill/>
        </p:spPr>
        <p:txBody>
          <a:bodyPr wrap="square">
            <a:spAutoFit/>
          </a:bodyP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PRIEMONĖS TIKSLAS IR REMIAMA VEIKLA</a:t>
            </a:r>
            <a:endParaRPr lang="en-US" sz="2800" dirty="0"/>
          </a:p>
        </p:txBody>
      </p:sp>
    </p:spTree>
    <p:extLst>
      <p:ext uri="{BB962C8B-B14F-4D97-AF65-F5344CB8AC3E}">
        <p14:creationId xmlns:p14="http://schemas.microsoft.com/office/powerpoint/2010/main" val="304363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CECD70E-A8DA-3BE8-47B7-27E618A61E32}"/>
              </a:ext>
            </a:extLst>
          </p:cNvPr>
          <p:cNvPicPr>
            <a:picLocks noChangeAspect="1"/>
          </p:cNvPicPr>
          <p:nvPr/>
        </p:nvPicPr>
        <p:blipFill>
          <a:blip r:embed="rId3"/>
          <a:stretch>
            <a:fillRect/>
          </a:stretch>
        </p:blipFill>
        <p:spPr>
          <a:xfrm>
            <a:off x="10097486" y="360000"/>
            <a:ext cx="1735714" cy="360000"/>
          </a:xfrm>
          <a:prstGeom prst="rect">
            <a:avLst/>
          </a:prstGeom>
        </p:spPr>
      </p:pic>
      <p:sp>
        <p:nvSpPr>
          <p:cNvPr id="19" name="Shape 2">
            <a:extLst>
              <a:ext uri="{FF2B5EF4-FFF2-40B4-BE49-F238E27FC236}">
                <a16:creationId xmlns:a16="http://schemas.microsoft.com/office/drawing/2014/main" id="{0F65A034-5C7A-B49A-C408-53D0FC43D646}"/>
              </a:ext>
            </a:extLst>
          </p:cNvPr>
          <p:cNvSpPr/>
          <p:nvPr/>
        </p:nvSpPr>
        <p:spPr>
          <a:xfrm>
            <a:off x="831113" y="1384300"/>
            <a:ext cx="3434081" cy="3228340"/>
          </a:xfrm>
          <a:prstGeom prst="ellipse">
            <a:avLst/>
          </a:prstGeom>
          <a:solidFill>
            <a:srgbClr val="1E2352"/>
          </a:solidFill>
          <a:ln/>
        </p:spPr>
        <p:txBody>
          <a:bodyPr/>
          <a:lstStyle/>
          <a:p>
            <a:endParaRPr lang="lt-LT"/>
          </a:p>
        </p:txBody>
      </p:sp>
      <p:sp>
        <p:nvSpPr>
          <p:cNvPr id="20" name="Text 3">
            <a:extLst>
              <a:ext uri="{FF2B5EF4-FFF2-40B4-BE49-F238E27FC236}">
                <a16:creationId xmlns:a16="http://schemas.microsoft.com/office/drawing/2014/main" id="{0CE91C05-02C0-CE71-5FB2-6BEEF1479A65}"/>
              </a:ext>
            </a:extLst>
          </p:cNvPr>
          <p:cNvSpPr/>
          <p:nvPr/>
        </p:nvSpPr>
        <p:spPr>
          <a:xfrm>
            <a:off x="1267993" y="2293257"/>
            <a:ext cx="2560320" cy="731520"/>
          </a:xfrm>
          <a:prstGeom prst="rect">
            <a:avLst/>
          </a:prstGeom>
          <a:noFill/>
          <a:ln/>
        </p:spPr>
        <p:txBody>
          <a:bodyPr wrap="square" rtlCol="0" anchor="ctr"/>
          <a:lstStyle/>
          <a:p>
            <a:pPr marL="0" indent="0" algn="ctr">
              <a:buNone/>
            </a:pPr>
            <a:r>
              <a:rPr lang="en-US" sz="5400" b="1" dirty="0">
                <a:solidFill>
                  <a:srgbClr val="FFFFFF"/>
                </a:solidFill>
                <a:latin typeface="Trebuchet MS" pitchFamily="34" charset="0"/>
                <a:ea typeface="Trebuchet MS" pitchFamily="34" charset="-122"/>
                <a:cs typeface="Trebuchet MS" pitchFamily="34" charset="-120"/>
              </a:rPr>
              <a:t>4 000</a:t>
            </a:r>
            <a:endParaRPr lang="en-US" sz="5400" dirty="0"/>
          </a:p>
        </p:txBody>
      </p:sp>
      <p:sp>
        <p:nvSpPr>
          <p:cNvPr id="21" name="Text 4">
            <a:extLst>
              <a:ext uri="{FF2B5EF4-FFF2-40B4-BE49-F238E27FC236}">
                <a16:creationId xmlns:a16="http://schemas.microsoft.com/office/drawing/2014/main" id="{B31B0E35-3E17-91AD-25C9-036BEBFFFAFA}"/>
              </a:ext>
            </a:extLst>
          </p:cNvPr>
          <p:cNvSpPr/>
          <p:nvPr/>
        </p:nvSpPr>
        <p:spPr>
          <a:xfrm>
            <a:off x="1267993" y="3040883"/>
            <a:ext cx="2560320" cy="365760"/>
          </a:xfrm>
          <a:prstGeom prst="rect">
            <a:avLst/>
          </a:prstGeom>
          <a:noFill/>
          <a:ln/>
        </p:spPr>
        <p:txBody>
          <a:bodyPr wrap="square" rtlCol="0" anchor="ctr"/>
          <a:lstStyle/>
          <a:p>
            <a:pPr marL="0" indent="0" algn="ctr">
              <a:buNone/>
            </a:pPr>
            <a:r>
              <a:rPr lang="en-US" sz="2800" dirty="0">
                <a:solidFill>
                  <a:schemeClr val="bg1"/>
                </a:solidFill>
                <a:latin typeface="Calibri" pitchFamily="34" charset="0"/>
                <a:ea typeface="Calibri" pitchFamily="34" charset="-122"/>
                <a:cs typeface="Calibri" pitchFamily="34" charset="-120"/>
              </a:rPr>
              <a:t>EUR</a:t>
            </a:r>
            <a:endParaRPr lang="en-US" sz="2800" dirty="0">
              <a:solidFill>
                <a:schemeClr val="bg1"/>
              </a:solidFill>
            </a:endParaRPr>
          </a:p>
        </p:txBody>
      </p:sp>
      <p:sp>
        <p:nvSpPr>
          <p:cNvPr id="22" name="Text 5">
            <a:extLst>
              <a:ext uri="{FF2B5EF4-FFF2-40B4-BE49-F238E27FC236}">
                <a16:creationId xmlns:a16="http://schemas.microsoft.com/office/drawing/2014/main" id="{F1D62D3A-554D-F869-8D9B-D35382B81901}"/>
              </a:ext>
            </a:extLst>
          </p:cNvPr>
          <p:cNvSpPr/>
          <p:nvPr/>
        </p:nvSpPr>
        <p:spPr>
          <a:xfrm>
            <a:off x="1267993" y="3520803"/>
            <a:ext cx="2560320" cy="548640"/>
          </a:xfrm>
          <a:prstGeom prst="rect">
            <a:avLst/>
          </a:prstGeom>
          <a:noFill/>
          <a:ln/>
        </p:spPr>
        <p:txBody>
          <a:bodyPr wrap="square" rtlCol="0" anchor="ctr"/>
          <a:lstStyle/>
          <a:p>
            <a:pPr marL="0" indent="0" algn="ctr">
              <a:buNone/>
            </a:pPr>
            <a:r>
              <a:rPr lang="en-US" sz="2400" dirty="0">
                <a:solidFill>
                  <a:srgbClr val="C7D5F0"/>
                </a:solidFill>
                <a:latin typeface="Calibri" pitchFamily="34" charset="0"/>
                <a:ea typeface="Calibri" pitchFamily="34" charset="-122"/>
                <a:cs typeface="Calibri" pitchFamily="34" charset="-120"/>
              </a:rPr>
              <a:t>Maks. subsidija</a:t>
            </a:r>
            <a:endParaRPr lang="en-US" sz="2400" dirty="0"/>
          </a:p>
          <a:p>
            <a:pPr marL="0" indent="0" algn="ctr">
              <a:buNone/>
            </a:pPr>
            <a:r>
              <a:rPr lang="en-US" sz="2400" dirty="0">
                <a:solidFill>
                  <a:srgbClr val="C7D5F0"/>
                </a:solidFill>
                <a:latin typeface="Calibri" pitchFamily="34" charset="0"/>
                <a:ea typeface="Calibri" pitchFamily="34" charset="-122"/>
                <a:cs typeface="Calibri" pitchFamily="34" charset="-120"/>
              </a:rPr>
              <a:t>vienam PĮP</a:t>
            </a:r>
            <a:endParaRPr lang="en-US" sz="2400" dirty="0"/>
          </a:p>
        </p:txBody>
      </p:sp>
      <p:sp>
        <p:nvSpPr>
          <p:cNvPr id="23" name="Shape 6">
            <a:extLst>
              <a:ext uri="{FF2B5EF4-FFF2-40B4-BE49-F238E27FC236}">
                <a16:creationId xmlns:a16="http://schemas.microsoft.com/office/drawing/2014/main" id="{3789CB98-EE34-4FBB-2A1B-E0DE3C53A3F4}"/>
              </a:ext>
            </a:extLst>
          </p:cNvPr>
          <p:cNvSpPr/>
          <p:nvPr/>
        </p:nvSpPr>
        <p:spPr>
          <a:xfrm>
            <a:off x="4536618" y="1813560"/>
            <a:ext cx="2664282" cy="2567940"/>
          </a:xfrm>
          <a:prstGeom prst="ellipse">
            <a:avLst/>
          </a:prstGeom>
          <a:solidFill>
            <a:srgbClr val="5B7FD6"/>
          </a:solidFill>
          <a:ln/>
        </p:spPr>
        <p:txBody>
          <a:bodyPr/>
          <a:lstStyle/>
          <a:p>
            <a:endParaRPr lang="lt-LT"/>
          </a:p>
        </p:txBody>
      </p:sp>
      <p:sp>
        <p:nvSpPr>
          <p:cNvPr id="24" name="Text 7">
            <a:extLst>
              <a:ext uri="{FF2B5EF4-FFF2-40B4-BE49-F238E27FC236}">
                <a16:creationId xmlns:a16="http://schemas.microsoft.com/office/drawing/2014/main" id="{C8127596-706E-73D7-47E5-FA64DA3ED13E}"/>
              </a:ext>
            </a:extLst>
          </p:cNvPr>
          <p:cNvSpPr/>
          <p:nvPr/>
        </p:nvSpPr>
        <p:spPr>
          <a:xfrm>
            <a:off x="4846142" y="2133600"/>
            <a:ext cx="2126158" cy="1040130"/>
          </a:xfrm>
          <a:prstGeom prst="rect">
            <a:avLst/>
          </a:prstGeom>
          <a:noFill/>
          <a:ln/>
        </p:spPr>
        <p:txBody>
          <a:bodyPr wrap="square" rtlCol="0" anchor="ctr"/>
          <a:lstStyle/>
          <a:p>
            <a:pPr marL="0" indent="0" algn="ctr">
              <a:buNone/>
            </a:pPr>
            <a:r>
              <a:rPr lang="en-US" sz="4200" b="1" dirty="0">
                <a:solidFill>
                  <a:srgbClr val="FFFFFF"/>
                </a:solidFill>
                <a:latin typeface="Trebuchet MS" pitchFamily="34" charset="0"/>
                <a:ea typeface="Trebuchet MS" pitchFamily="34" charset="-122"/>
                <a:cs typeface="Trebuchet MS" pitchFamily="34" charset="-120"/>
              </a:rPr>
              <a:t>80%</a:t>
            </a:r>
            <a:endParaRPr lang="en-US" sz="4200" dirty="0"/>
          </a:p>
        </p:txBody>
      </p:sp>
      <p:sp>
        <p:nvSpPr>
          <p:cNvPr id="25" name="Text 8">
            <a:extLst>
              <a:ext uri="{FF2B5EF4-FFF2-40B4-BE49-F238E27FC236}">
                <a16:creationId xmlns:a16="http://schemas.microsoft.com/office/drawing/2014/main" id="{E90B3D82-3218-7BDE-365F-5B75B0E4BFC1}"/>
              </a:ext>
            </a:extLst>
          </p:cNvPr>
          <p:cNvSpPr/>
          <p:nvPr/>
        </p:nvSpPr>
        <p:spPr>
          <a:xfrm>
            <a:off x="4846142" y="3173730"/>
            <a:ext cx="2011680" cy="548640"/>
          </a:xfrm>
          <a:prstGeom prst="rect">
            <a:avLst/>
          </a:prstGeom>
          <a:noFill/>
          <a:ln/>
        </p:spPr>
        <p:txBody>
          <a:bodyPr wrap="square" rtlCol="0" anchor="ctr"/>
          <a:lstStyle/>
          <a:p>
            <a:pPr marL="0" indent="0" algn="ctr">
              <a:buNone/>
            </a:pPr>
            <a:r>
              <a:rPr lang="en-US" sz="2400" dirty="0">
                <a:solidFill>
                  <a:srgbClr val="FFFFFF"/>
                </a:solidFill>
                <a:latin typeface="Calibri" pitchFamily="34" charset="0"/>
                <a:ea typeface="Calibri" pitchFamily="34" charset="-122"/>
                <a:cs typeface="Calibri" pitchFamily="34" charset="-120"/>
              </a:rPr>
              <a:t>Finansavimo</a:t>
            </a:r>
            <a:endParaRPr lang="en-US" sz="2400" dirty="0"/>
          </a:p>
          <a:p>
            <a:pPr marL="0" indent="0" algn="ctr">
              <a:buNone/>
            </a:pPr>
            <a:r>
              <a:rPr lang="en-US" sz="2400" dirty="0">
                <a:solidFill>
                  <a:srgbClr val="FFFFFF"/>
                </a:solidFill>
                <a:latin typeface="Calibri" pitchFamily="34" charset="0"/>
                <a:ea typeface="Calibri" pitchFamily="34" charset="-122"/>
                <a:cs typeface="Calibri" pitchFamily="34" charset="-120"/>
              </a:rPr>
              <a:t>intensyvumas</a:t>
            </a:r>
            <a:endParaRPr lang="en-US" sz="2400" dirty="0"/>
          </a:p>
        </p:txBody>
      </p:sp>
      <p:sp>
        <p:nvSpPr>
          <p:cNvPr id="26" name="Text 9">
            <a:extLst>
              <a:ext uri="{FF2B5EF4-FFF2-40B4-BE49-F238E27FC236}">
                <a16:creationId xmlns:a16="http://schemas.microsoft.com/office/drawing/2014/main" id="{3CEA38C5-DCAE-6749-F892-22F021F43BB6}"/>
              </a:ext>
            </a:extLst>
          </p:cNvPr>
          <p:cNvSpPr/>
          <p:nvPr/>
        </p:nvSpPr>
        <p:spPr>
          <a:xfrm>
            <a:off x="7472324" y="1384300"/>
            <a:ext cx="4491076" cy="3619500"/>
          </a:xfrm>
          <a:prstGeom prst="rect">
            <a:avLst/>
          </a:prstGeom>
          <a:noFill/>
          <a:ln/>
        </p:spPr>
        <p:txBody>
          <a:bodyPr wrap="square" rtlCol="0" anchor="ctr"/>
          <a:lstStyle/>
          <a:p>
            <a:pPr marL="0" indent="0">
              <a:buNone/>
            </a:pPr>
            <a:r>
              <a:rPr lang="en-US" sz="2400" b="1" dirty="0">
                <a:solidFill>
                  <a:schemeClr val="bg1"/>
                </a:solidFill>
                <a:highlight>
                  <a:srgbClr val="390A6E"/>
                </a:highlight>
                <a:latin typeface="Calibri" pitchFamily="34" charset="0"/>
                <a:ea typeface="Calibri" pitchFamily="34" charset="-122"/>
                <a:cs typeface="Calibri" pitchFamily="34" charset="-120"/>
              </a:rPr>
              <a:t>De minimis pagalba</a:t>
            </a:r>
            <a:endParaRPr lang="en-US" sz="2400" dirty="0">
              <a:solidFill>
                <a:schemeClr val="bg1"/>
              </a:solidFill>
              <a:highlight>
                <a:srgbClr val="390A6E"/>
              </a:highlight>
            </a:endParaRPr>
          </a:p>
          <a:p>
            <a:pPr marL="0" indent="0">
              <a:buNone/>
            </a:pPr>
            <a:r>
              <a:rPr lang="en-US" sz="2400" dirty="0">
                <a:solidFill>
                  <a:schemeClr val="bg1"/>
                </a:solidFill>
                <a:highlight>
                  <a:srgbClr val="390A6E"/>
                </a:highlight>
                <a:latin typeface="Calibri" pitchFamily="34" charset="0"/>
                <a:ea typeface="Calibri" pitchFamily="34" charset="-122"/>
                <a:cs typeface="Calibri" pitchFamily="34" charset="-120"/>
              </a:rPr>
              <a:t>pagal Reglamentą (ES) 2023/2831.</a:t>
            </a:r>
            <a:endParaRPr lang="en-US" sz="2400" dirty="0">
              <a:solidFill>
                <a:schemeClr val="bg1"/>
              </a:solidFill>
              <a:highlight>
                <a:srgbClr val="390A6E"/>
              </a:highlight>
            </a:endParaRPr>
          </a:p>
          <a:p>
            <a:pPr marL="0" indent="0">
              <a:buNone/>
            </a:pPr>
            <a:endParaRPr lang="en-US" sz="2400" dirty="0">
              <a:solidFill>
                <a:schemeClr val="bg1"/>
              </a:solidFill>
              <a:highlight>
                <a:srgbClr val="390A6E"/>
              </a:highlight>
            </a:endParaRPr>
          </a:p>
          <a:p>
            <a:pPr marL="0" indent="0">
              <a:buNone/>
            </a:pPr>
            <a:r>
              <a:rPr lang="en-US" sz="2400" b="1" dirty="0">
                <a:solidFill>
                  <a:schemeClr val="bg1"/>
                </a:solidFill>
                <a:highlight>
                  <a:srgbClr val="390A6E"/>
                </a:highlight>
                <a:latin typeface="Calibri" pitchFamily="34" charset="0"/>
                <a:ea typeface="Calibri" pitchFamily="34" charset="-122"/>
                <a:cs typeface="Calibri" pitchFamily="34" charset="-120"/>
              </a:rPr>
              <a:t>Vienam PĮP – iki 3 </a:t>
            </a:r>
            <a:r>
              <a:rPr lang="en-US" sz="2400" b="1" dirty="0" err="1">
                <a:solidFill>
                  <a:schemeClr val="bg1"/>
                </a:solidFill>
                <a:highlight>
                  <a:srgbClr val="390A6E"/>
                </a:highlight>
                <a:latin typeface="Calibri" pitchFamily="34" charset="0"/>
                <a:ea typeface="Calibri" pitchFamily="34" charset="-122"/>
                <a:cs typeface="Calibri" pitchFamily="34" charset="-120"/>
              </a:rPr>
              <a:t>renginių</a:t>
            </a:r>
            <a:r>
              <a:rPr lang="en-US" sz="2400" b="1" dirty="0">
                <a:solidFill>
                  <a:schemeClr val="bg1"/>
                </a:solidFill>
                <a:highlight>
                  <a:srgbClr val="390A6E"/>
                </a:highlight>
                <a:latin typeface="Calibri" pitchFamily="34" charset="0"/>
                <a:ea typeface="Calibri" pitchFamily="34" charset="-122"/>
                <a:cs typeface="Calibri" pitchFamily="34" charset="-120"/>
              </a:rPr>
              <a:t>.</a:t>
            </a:r>
            <a:endParaRPr lang="en-US" sz="2400" dirty="0">
              <a:solidFill>
                <a:schemeClr val="bg1"/>
              </a:solidFill>
              <a:highlight>
                <a:srgbClr val="390A6E"/>
              </a:highlight>
            </a:endParaRPr>
          </a:p>
          <a:p>
            <a:pPr marL="0" indent="0">
              <a:buNone/>
            </a:pPr>
            <a:r>
              <a:rPr lang="en-US" sz="2400" dirty="0">
                <a:solidFill>
                  <a:schemeClr val="bg1"/>
                </a:solidFill>
                <a:highlight>
                  <a:srgbClr val="390A6E"/>
                </a:highlight>
                <a:latin typeface="Calibri" pitchFamily="34" charset="0"/>
                <a:ea typeface="Calibri" pitchFamily="34" charset="-122"/>
                <a:cs typeface="Calibri" pitchFamily="34" charset="-120"/>
              </a:rPr>
              <a:t>Pareiškėjas gali gauti vieną subsidiją dalyvauti ne daugiau kaip trijuose skirtinguose renginiuose</a:t>
            </a:r>
            <a:endParaRPr lang="en-US" sz="2400" dirty="0">
              <a:solidFill>
                <a:schemeClr val="bg1"/>
              </a:solidFill>
              <a:highlight>
                <a:srgbClr val="390A6E"/>
              </a:highlight>
            </a:endParaRPr>
          </a:p>
          <a:p>
            <a:pPr marL="0" indent="0">
              <a:buNone/>
            </a:pPr>
            <a:endParaRPr lang="en-US" sz="2400" dirty="0">
              <a:solidFill>
                <a:schemeClr val="bg1"/>
              </a:solidFill>
              <a:highlight>
                <a:srgbClr val="390A6E"/>
              </a:highlight>
            </a:endParaRPr>
          </a:p>
          <a:p>
            <a:pPr marL="0" indent="0">
              <a:buNone/>
            </a:pPr>
            <a:r>
              <a:rPr lang="en-US" sz="2400" b="1" dirty="0">
                <a:solidFill>
                  <a:schemeClr val="bg1"/>
                </a:solidFill>
                <a:highlight>
                  <a:srgbClr val="390A6E"/>
                </a:highlight>
                <a:latin typeface="Calibri" pitchFamily="34" charset="0"/>
                <a:ea typeface="Calibri" pitchFamily="34" charset="-122"/>
                <a:cs typeface="Calibri" pitchFamily="34" charset="-120"/>
              </a:rPr>
              <a:t>Tęstinė atranka</a:t>
            </a:r>
            <a:endParaRPr lang="en-US" sz="2400" dirty="0">
              <a:solidFill>
                <a:schemeClr val="bg1"/>
              </a:solidFill>
              <a:highlight>
                <a:srgbClr val="390A6E"/>
              </a:highlight>
            </a:endParaRPr>
          </a:p>
          <a:p>
            <a:pPr marL="0" indent="0">
              <a:buNone/>
            </a:pPr>
            <a:r>
              <a:rPr lang="en-US" sz="2400" dirty="0">
                <a:solidFill>
                  <a:schemeClr val="bg1"/>
                </a:solidFill>
                <a:highlight>
                  <a:srgbClr val="390A6E"/>
                </a:highlight>
                <a:latin typeface="Calibri" pitchFamily="34" charset="0"/>
                <a:ea typeface="Calibri" pitchFamily="34" charset="-122"/>
                <a:cs typeface="Calibri" pitchFamily="34" charset="-120"/>
              </a:rPr>
              <a:t>Projektai atrenkami tęstinės atrankos būdu vienu etapu</a:t>
            </a:r>
            <a:endParaRPr lang="en-US" sz="2400" dirty="0">
              <a:solidFill>
                <a:schemeClr val="bg1"/>
              </a:solidFill>
              <a:highlight>
                <a:srgbClr val="390A6E"/>
              </a:highlight>
            </a:endParaRPr>
          </a:p>
        </p:txBody>
      </p:sp>
      <p:sp>
        <p:nvSpPr>
          <p:cNvPr id="27" name="Shape 10">
            <a:extLst>
              <a:ext uri="{FF2B5EF4-FFF2-40B4-BE49-F238E27FC236}">
                <a16:creationId xmlns:a16="http://schemas.microsoft.com/office/drawing/2014/main" id="{6522C44F-A94A-1448-B557-130C58F64C28}"/>
              </a:ext>
            </a:extLst>
          </p:cNvPr>
          <p:cNvSpPr/>
          <p:nvPr/>
        </p:nvSpPr>
        <p:spPr>
          <a:xfrm>
            <a:off x="516430" y="5510530"/>
            <a:ext cx="9434653" cy="989746"/>
          </a:xfrm>
          <a:prstGeom prst="rect">
            <a:avLst/>
          </a:prstGeom>
          <a:solidFill>
            <a:srgbClr val="002060"/>
          </a:solidFill>
          <a:ln/>
        </p:spPr>
        <p:txBody>
          <a:bodyPr/>
          <a:lstStyle/>
          <a:p>
            <a:endParaRPr lang="lt-LT" dirty="0">
              <a:highlight>
                <a:srgbClr val="390A6E"/>
              </a:highlight>
            </a:endParaRPr>
          </a:p>
        </p:txBody>
      </p:sp>
      <p:sp>
        <p:nvSpPr>
          <p:cNvPr id="28" name="Text 11">
            <a:extLst>
              <a:ext uri="{FF2B5EF4-FFF2-40B4-BE49-F238E27FC236}">
                <a16:creationId xmlns:a16="http://schemas.microsoft.com/office/drawing/2014/main" id="{B8530D59-9DC5-1B4D-2E7F-27D61EF04E2B}"/>
              </a:ext>
            </a:extLst>
          </p:cNvPr>
          <p:cNvSpPr/>
          <p:nvPr/>
        </p:nvSpPr>
        <p:spPr>
          <a:xfrm>
            <a:off x="432064" y="5813305"/>
            <a:ext cx="9434653" cy="452846"/>
          </a:xfrm>
          <a:prstGeom prst="rect">
            <a:avLst/>
          </a:prstGeom>
          <a:noFill/>
          <a:ln/>
        </p:spPr>
        <p:txBody>
          <a:bodyPr wrap="square" rtlCol="0" anchor="ctr"/>
          <a:lstStyle/>
          <a:p>
            <a:pPr marL="0" indent="0" algn="ctr">
              <a:buNone/>
            </a:pPr>
            <a:r>
              <a:rPr lang="en-US" sz="2400" b="1" dirty="0">
                <a:solidFill>
                  <a:srgbClr val="DEE8FF"/>
                </a:solidFill>
                <a:latin typeface="Calibri" pitchFamily="34" charset="0"/>
                <a:ea typeface="Calibri" pitchFamily="34" charset="-122"/>
                <a:cs typeface="Calibri" pitchFamily="34" charset="-120"/>
              </a:rPr>
              <a:t>Nuosavas įnašas – ne mažiau kaip 20 proc.</a:t>
            </a:r>
            <a:r>
              <a:rPr lang="lt-LT" sz="2400" b="1" dirty="0">
                <a:solidFill>
                  <a:srgbClr val="DEE8FF"/>
                </a:solidFill>
                <a:latin typeface="Calibri" pitchFamily="34" charset="0"/>
                <a:ea typeface="Calibri" pitchFamily="34" charset="-122"/>
                <a:cs typeface="Calibri" pitchFamily="34" charset="-120"/>
              </a:rPr>
              <a:t> nuo</a:t>
            </a:r>
            <a:r>
              <a:rPr lang="en-US" sz="2400" b="1" dirty="0">
                <a:solidFill>
                  <a:srgbClr val="DEE8FF"/>
                </a:solidFill>
                <a:latin typeface="Calibri" pitchFamily="34" charset="0"/>
                <a:ea typeface="Calibri" pitchFamily="34" charset="-122"/>
                <a:cs typeface="Calibri" pitchFamily="34" charset="-120"/>
              </a:rPr>
              <a:t> </a:t>
            </a:r>
            <a:r>
              <a:rPr lang="lt-LT" sz="2400" b="1" dirty="0">
                <a:solidFill>
                  <a:srgbClr val="DEE8FF"/>
                </a:solidFill>
                <a:latin typeface="Calibri" pitchFamily="34" charset="0"/>
                <a:ea typeface="Calibri" pitchFamily="34" charset="-122"/>
                <a:cs typeface="Calibri" pitchFamily="34" charset="-120"/>
              </a:rPr>
              <a:t>visų </a:t>
            </a:r>
            <a:r>
              <a:rPr lang="en-US" sz="2400" b="1" dirty="0" err="1">
                <a:solidFill>
                  <a:srgbClr val="DEE8FF"/>
                </a:solidFill>
                <a:latin typeface="Calibri" pitchFamily="34" charset="0"/>
                <a:ea typeface="Calibri" pitchFamily="34" charset="-122"/>
                <a:cs typeface="Calibri" pitchFamily="34" charset="-120"/>
              </a:rPr>
              <a:t>tinkamų</a:t>
            </a:r>
            <a:r>
              <a:rPr lang="en-US" sz="2400" b="1" dirty="0">
                <a:solidFill>
                  <a:srgbClr val="DEE8FF"/>
                </a:solidFill>
                <a:latin typeface="Calibri" pitchFamily="34" charset="0"/>
                <a:ea typeface="Calibri" pitchFamily="34" charset="-122"/>
                <a:cs typeface="Calibri" pitchFamily="34" charset="-120"/>
              </a:rPr>
              <a:t> finansuoti išlaidų</a:t>
            </a:r>
            <a:endParaRPr lang="en-US" sz="2400" dirty="0">
              <a:solidFill>
                <a:srgbClr val="DEE8FF"/>
              </a:solidFill>
            </a:endParaRPr>
          </a:p>
        </p:txBody>
      </p:sp>
      <p:sp>
        <p:nvSpPr>
          <p:cNvPr id="40" name="TextBox 39">
            <a:extLst>
              <a:ext uri="{FF2B5EF4-FFF2-40B4-BE49-F238E27FC236}">
                <a16:creationId xmlns:a16="http://schemas.microsoft.com/office/drawing/2014/main" id="{E693196D-5AED-B446-5822-79F56FB5819C}"/>
              </a:ext>
            </a:extLst>
          </p:cNvPr>
          <p:cNvSpPr txBox="1"/>
          <p:nvPr/>
        </p:nvSpPr>
        <p:spPr>
          <a:xfrm>
            <a:off x="963561" y="357724"/>
            <a:ext cx="6096000" cy="646331"/>
          </a:xfrm>
          <a:prstGeom prst="rect">
            <a:avLst/>
          </a:prstGeom>
          <a:noFill/>
        </p:spPr>
        <p:txBody>
          <a:bodyPr wrap="square">
            <a:spAutoFit/>
          </a:bodyPr>
          <a:lstStyle/>
          <a:p>
            <a:pPr marL="0" indent="0">
              <a:buNone/>
            </a:pPr>
            <a:r>
              <a:rPr lang="en-US" sz="3600" b="1" dirty="0">
                <a:solidFill>
                  <a:srgbClr val="FFFFFF"/>
                </a:solidFill>
                <a:latin typeface="Trebuchet MS" pitchFamily="34" charset="0"/>
                <a:ea typeface="Trebuchet MS" pitchFamily="34" charset="-122"/>
                <a:cs typeface="Trebuchet MS" pitchFamily="34" charset="-120"/>
              </a:rPr>
              <a:t>FINANSAVIMAS</a:t>
            </a:r>
            <a:endParaRPr lang="en-US" sz="3600" dirty="0"/>
          </a:p>
        </p:txBody>
      </p:sp>
    </p:spTree>
    <p:extLst>
      <p:ext uri="{BB962C8B-B14F-4D97-AF65-F5344CB8AC3E}">
        <p14:creationId xmlns:p14="http://schemas.microsoft.com/office/powerpoint/2010/main" val="3654216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397AFA3-BFE7-E17E-BC00-35641870A38D}"/>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8B5AE511-204C-896C-8229-3F12561B4DCB}"/>
              </a:ext>
            </a:extLst>
          </p:cNvPr>
          <p:cNvPicPr>
            <a:picLocks noChangeAspect="1"/>
          </p:cNvPicPr>
          <p:nvPr/>
        </p:nvPicPr>
        <p:blipFill>
          <a:blip r:embed="rId3"/>
          <a:stretch>
            <a:fillRect/>
          </a:stretch>
        </p:blipFill>
        <p:spPr>
          <a:xfrm>
            <a:off x="10097486" y="360000"/>
            <a:ext cx="1735714" cy="360000"/>
          </a:xfrm>
          <a:prstGeom prst="rect">
            <a:avLst/>
          </a:prstGeom>
        </p:spPr>
      </p:pic>
      <p:sp>
        <p:nvSpPr>
          <p:cNvPr id="40" name="TextBox 39">
            <a:extLst>
              <a:ext uri="{FF2B5EF4-FFF2-40B4-BE49-F238E27FC236}">
                <a16:creationId xmlns:a16="http://schemas.microsoft.com/office/drawing/2014/main" id="{C8959940-774B-D7A6-4406-AFE9BD124112}"/>
              </a:ext>
            </a:extLst>
          </p:cNvPr>
          <p:cNvSpPr txBox="1"/>
          <p:nvPr/>
        </p:nvSpPr>
        <p:spPr>
          <a:xfrm>
            <a:off x="876300" y="360000"/>
            <a:ext cx="6096000" cy="646331"/>
          </a:xfrm>
          <a:prstGeom prst="rect">
            <a:avLst/>
          </a:prstGeom>
          <a:noFill/>
        </p:spPr>
        <p:txBody>
          <a:bodyPr wrap="square">
            <a:spAutoFit/>
          </a:bodyPr>
          <a:lstStyle/>
          <a:p>
            <a:pPr marL="0" indent="0">
              <a:buNone/>
            </a:pPr>
            <a:r>
              <a:rPr lang="en-US" sz="3600" b="1" dirty="0">
                <a:solidFill>
                  <a:srgbClr val="FFFFFF"/>
                </a:solidFill>
                <a:latin typeface="Trebuchet MS" pitchFamily="34" charset="0"/>
                <a:ea typeface="Trebuchet MS" pitchFamily="34" charset="-122"/>
                <a:cs typeface="Trebuchet MS" pitchFamily="34" charset="-120"/>
              </a:rPr>
              <a:t>KVIETIMO INFORMACIJA</a:t>
            </a:r>
            <a:endParaRPr lang="en-US" sz="3600" dirty="0"/>
          </a:p>
        </p:txBody>
      </p:sp>
      <p:sp>
        <p:nvSpPr>
          <p:cNvPr id="11" name="TextBox 10">
            <a:extLst>
              <a:ext uri="{FF2B5EF4-FFF2-40B4-BE49-F238E27FC236}">
                <a16:creationId xmlns:a16="http://schemas.microsoft.com/office/drawing/2014/main" id="{A2C57C41-4F61-B628-1A73-67AD6DF2C878}"/>
              </a:ext>
            </a:extLst>
          </p:cNvPr>
          <p:cNvSpPr txBox="1"/>
          <p:nvPr/>
        </p:nvSpPr>
        <p:spPr>
          <a:xfrm>
            <a:off x="292100" y="1866900"/>
            <a:ext cx="11239500" cy="2862322"/>
          </a:xfrm>
          <a:prstGeom prst="rect">
            <a:avLst/>
          </a:prstGeom>
          <a:noFill/>
        </p:spPr>
        <p:txBody>
          <a:bodyPr wrap="square">
            <a:spAutoFit/>
          </a:bodyPr>
          <a:lstStyle/>
          <a:p>
            <a:pPr>
              <a:spcBef>
                <a:spcPts val="1200"/>
              </a:spcBef>
              <a:buNone/>
            </a:pPr>
            <a:r>
              <a:rPr lang="lt-LT" sz="2800" b="1" dirty="0">
                <a:solidFill>
                  <a:schemeClr val="bg1"/>
                </a:solidFill>
                <a:highlight>
                  <a:srgbClr val="390A6E"/>
                </a:highlight>
              </a:rPr>
              <a:t>Kvietimo Nr.:</a:t>
            </a:r>
            <a:r>
              <a:rPr lang="lt-LT" sz="2800" dirty="0">
                <a:solidFill>
                  <a:schemeClr val="bg1"/>
                </a:solidFill>
                <a:highlight>
                  <a:srgbClr val="390A6E"/>
                </a:highlight>
              </a:rPr>
              <a:t> EIM-012-K</a:t>
            </a:r>
          </a:p>
          <a:p>
            <a:pPr>
              <a:spcBef>
                <a:spcPts val="1200"/>
              </a:spcBef>
              <a:buNone/>
            </a:pPr>
            <a:r>
              <a:rPr lang="lt-LT" sz="2800" b="1" dirty="0">
                <a:solidFill>
                  <a:schemeClr val="bg1"/>
                </a:solidFill>
                <a:highlight>
                  <a:srgbClr val="390A6E"/>
                </a:highlight>
              </a:rPr>
              <a:t>PĮP teikimo laikotarpis:</a:t>
            </a:r>
            <a:r>
              <a:rPr lang="lt-LT" sz="2800" dirty="0">
                <a:solidFill>
                  <a:schemeClr val="bg1"/>
                </a:solidFill>
                <a:highlight>
                  <a:srgbClr val="390A6E"/>
                </a:highlight>
              </a:rPr>
              <a:t> </a:t>
            </a:r>
            <a:r>
              <a:rPr lang="lt-LT" sz="2800" b="1" dirty="0">
                <a:solidFill>
                  <a:srgbClr val="FF0000"/>
                </a:solidFill>
                <a:highlight>
                  <a:srgbClr val="390A6E"/>
                </a:highlight>
              </a:rPr>
              <a:t>Nuo 2026-05-11 10:00 val. iki 2026-06-11 10:00 val</a:t>
            </a:r>
            <a:r>
              <a:rPr lang="lt-LT" sz="2800" b="1" dirty="0">
                <a:solidFill>
                  <a:schemeClr val="bg1"/>
                </a:solidFill>
                <a:highlight>
                  <a:srgbClr val="390A6E"/>
                </a:highlight>
              </a:rPr>
              <a:t>.</a:t>
            </a:r>
          </a:p>
          <a:p>
            <a:pPr>
              <a:spcBef>
                <a:spcPts val="1200"/>
              </a:spcBef>
            </a:pPr>
            <a:r>
              <a:rPr lang="lt-LT" sz="2800" b="1" dirty="0">
                <a:solidFill>
                  <a:srgbClr val="FF0000"/>
                </a:solidFill>
                <a:highlight>
                  <a:srgbClr val="390A6E"/>
                </a:highlight>
              </a:rPr>
              <a:t>Kitu laiku pateikti PĮP nėra priimami.</a:t>
            </a:r>
          </a:p>
          <a:p>
            <a:pPr>
              <a:spcBef>
                <a:spcPts val="1200"/>
              </a:spcBef>
            </a:pPr>
            <a:r>
              <a:rPr lang="lt-LT" sz="2800" b="1" dirty="0">
                <a:solidFill>
                  <a:schemeClr val="bg1"/>
                </a:solidFill>
                <a:highlight>
                  <a:srgbClr val="390A6E"/>
                </a:highlight>
              </a:rPr>
              <a:t>Teikimo būdas</a:t>
            </a:r>
            <a:r>
              <a:rPr lang="lt-LT" sz="2800" dirty="0">
                <a:solidFill>
                  <a:schemeClr val="bg1"/>
                </a:solidFill>
                <a:highlight>
                  <a:srgbClr val="390A6E"/>
                </a:highlight>
              </a:rPr>
              <a:t> El. paštu </a:t>
            </a:r>
            <a:r>
              <a:rPr lang="lt-LT" sz="2800" dirty="0" err="1">
                <a:solidFill>
                  <a:schemeClr val="bg1"/>
                </a:solidFill>
                <a:highlight>
                  <a:srgbClr val="390A6E"/>
                </a:highlight>
                <a:hlinkClick r:id="rId4">
                  <a:extLst>
                    <a:ext uri="{A12FA001-AC4F-418D-AE19-62706E023703}">
                      <ahyp:hlinkClr xmlns:ahyp="http://schemas.microsoft.com/office/drawing/2018/hyperlinkcolor" val="tx"/>
                    </a:ext>
                  </a:extLst>
                </a:hlinkClick>
              </a:rPr>
              <a:t>kanc@eimin.lt</a:t>
            </a:r>
            <a:r>
              <a:rPr lang="lt-LT" sz="2800" dirty="0">
                <a:solidFill>
                  <a:schemeClr val="bg1"/>
                </a:solidFill>
                <a:highlight>
                  <a:srgbClr val="390A6E"/>
                </a:highlight>
              </a:rPr>
              <a:t>. </a:t>
            </a:r>
            <a:endParaRPr lang="lt-LT" sz="2800" b="1" dirty="0">
              <a:solidFill>
                <a:schemeClr val="bg1"/>
              </a:solidFill>
              <a:highlight>
                <a:srgbClr val="390A6E"/>
              </a:highlight>
            </a:endParaRPr>
          </a:p>
          <a:p>
            <a:pPr>
              <a:spcBef>
                <a:spcPts val="1200"/>
              </a:spcBef>
            </a:pPr>
            <a:r>
              <a:rPr lang="lt-LT" sz="2800" b="1" dirty="0">
                <a:solidFill>
                  <a:schemeClr val="bg1"/>
                </a:solidFill>
                <a:highlight>
                  <a:srgbClr val="390A6E"/>
                </a:highlight>
              </a:rPr>
              <a:t>Atranka</a:t>
            </a:r>
            <a:r>
              <a:rPr lang="lt-LT" sz="2800" dirty="0">
                <a:solidFill>
                  <a:schemeClr val="bg1"/>
                </a:solidFill>
                <a:highlight>
                  <a:srgbClr val="390A6E"/>
                </a:highlight>
              </a:rPr>
              <a:t> – tęstinė, vienu etapu</a:t>
            </a:r>
            <a:r>
              <a:rPr lang="lt-LT" sz="2800" dirty="0">
                <a:solidFill>
                  <a:schemeClr val="bg1"/>
                </a:solidFill>
              </a:rPr>
              <a:t>.</a:t>
            </a:r>
          </a:p>
        </p:txBody>
      </p:sp>
    </p:spTree>
    <p:extLst>
      <p:ext uri="{BB962C8B-B14F-4D97-AF65-F5344CB8AC3E}">
        <p14:creationId xmlns:p14="http://schemas.microsoft.com/office/powerpoint/2010/main" val="4756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7E3DC59-1B20-0CCE-C001-D7815F5C8D87}"/>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62D335F-D5A5-361A-F812-A50FEA2F5DD6}"/>
              </a:ext>
            </a:extLst>
          </p:cNvPr>
          <p:cNvPicPr>
            <a:picLocks noChangeAspect="1"/>
          </p:cNvPicPr>
          <p:nvPr/>
        </p:nvPicPr>
        <p:blipFill>
          <a:blip r:embed="rId3"/>
          <a:stretch>
            <a:fillRect/>
          </a:stretch>
        </p:blipFill>
        <p:spPr>
          <a:xfrm>
            <a:off x="10097486" y="360000"/>
            <a:ext cx="1735714" cy="360000"/>
          </a:xfrm>
          <a:prstGeom prst="rect">
            <a:avLst/>
          </a:prstGeom>
        </p:spPr>
      </p:pic>
      <p:sp>
        <p:nvSpPr>
          <p:cNvPr id="2" name="Shape 0">
            <a:extLst>
              <a:ext uri="{FF2B5EF4-FFF2-40B4-BE49-F238E27FC236}">
                <a16:creationId xmlns:a16="http://schemas.microsoft.com/office/drawing/2014/main" id="{BBDD6DC9-BDF8-8FB2-2B83-9E952F6100EF}"/>
              </a:ext>
            </a:extLst>
          </p:cNvPr>
          <p:cNvSpPr/>
          <p:nvPr/>
        </p:nvSpPr>
        <p:spPr>
          <a:xfrm>
            <a:off x="760606" y="559209"/>
            <a:ext cx="9144000" cy="731520"/>
          </a:xfrm>
          <a:prstGeom prst="rect">
            <a:avLst/>
          </a:prstGeom>
          <a:solidFill>
            <a:srgbClr val="1E2352"/>
          </a:solidFill>
          <a:ln/>
        </p:spPr>
        <p:txBody>
          <a:bodyPr/>
          <a:lstStyle/>
          <a:p>
            <a:endParaRPr lang="lt-LT" noProof="0" dirty="0"/>
          </a:p>
        </p:txBody>
      </p:sp>
      <p:sp>
        <p:nvSpPr>
          <p:cNvPr id="4" name="Text 1">
            <a:extLst>
              <a:ext uri="{FF2B5EF4-FFF2-40B4-BE49-F238E27FC236}">
                <a16:creationId xmlns:a16="http://schemas.microsoft.com/office/drawing/2014/main" id="{010B7DB1-1A39-16EB-99E4-8B0A5553557C}"/>
              </a:ext>
            </a:extLst>
          </p:cNvPr>
          <p:cNvSpPr/>
          <p:nvPr/>
        </p:nvSpPr>
        <p:spPr>
          <a:xfrm>
            <a:off x="1217806" y="650649"/>
            <a:ext cx="8229600" cy="548640"/>
          </a:xfrm>
          <a:prstGeom prst="rect">
            <a:avLst/>
          </a:prstGeom>
          <a:noFill/>
          <a:ln/>
        </p:spPr>
        <p:txBody>
          <a:bodyPr wrap="square" rtlCol="0" anchor="ctr"/>
          <a:lstStyle/>
          <a:p>
            <a:pPr marL="0" indent="0">
              <a:buNone/>
            </a:pPr>
            <a:r>
              <a:rPr lang="lt-LT" sz="2200" b="1" noProof="0" dirty="0">
                <a:solidFill>
                  <a:srgbClr val="FFFFFF"/>
                </a:solidFill>
                <a:latin typeface="Trebuchet MS" pitchFamily="34" charset="0"/>
                <a:ea typeface="Trebuchet MS" pitchFamily="34" charset="-122"/>
                <a:cs typeface="Trebuchet MS" pitchFamily="34" charset="-120"/>
              </a:rPr>
              <a:t>REIKALAVIMAI PAREIŠKĖJAMS</a:t>
            </a:r>
            <a:endParaRPr lang="lt-LT" sz="2200" noProof="0" dirty="0"/>
          </a:p>
        </p:txBody>
      </p:sp>
      <p:sp>
        <p:nvSpPr>
          <p:cNvPr id="10" name="Shape 2">
            <a:extLst>
              <a:ext uri="{FF2B5EF4-FFF2-40B4-BE49-F238E27FC236}">
                <a16:creationId xmlns:a16="http://schemas.microsoft.com/office/drawing/2014/main" id="{1732E1B4-A5B4-4DC0-D715-07D03E9B8BD2}"/>
              </a:ext>
            </a:extLst>
          </p:cNvPr>
          <p:cNvSpPr/>
          <p:nvPr/>
        </p:nvSpPr>
        <p:spPr>
          <a:xfrm>
            <a:off x="760606" y="2009959"/>
            <a:ext cx="4389119" cy="4392070"/>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11" name="Shape 3">
            <a:extLst>
              <a:ext uri="{FF2B5EF4-FFF2-40B4-BE49-F238E27FC236}">
                <a16:creationId xmlns:a16="http://schemas.microsoft.com/office/drawing/2014/main" id="{291028BD-F2A1-6252-495E-CF35CA470491}"/>
              </a:ext>
            </a:extLst>
          </p:cNvPr>
          <p:cNvSpPr/>
          <p:nvPr/>
        </p:nvSpPr>
        <p:spPr>
          <a:xfrm>
            <a:off x="760606" y="1913603"/>
            <a:ext cx="4405752" cy="502920"/>
          </a:xfrm>
          <a:prstGeom prst="rect">
            <a:avLst/>
          </a:prstGeom>
          <a:solidFill>
            <a:srgbClr val="7030A0"/>
          </a:solidFill>
          <a:ln/>
        </p:spPr>
        <p:txBody>
          <a:bodyPr/>
          <a:lstStyle/>
          <a:p>
            <a:endParaRPr lang="lt-LT" noProof="0" dirty="0"/>
          </a:p>
        </p:txBody>
      </p:sp>
      <p:sp>
        <p:nvSpPr>
          <p:cNvPr id="12" name="Text 4">
            <a:extLst>
              <a:ext uri="{FF2B5EF4-FFF2-40B4-BE49-F238E27FC236}">
                <a16:creationId xmlns:a16="http://schemas.microsoft.com/office/drawing/2014/main" id="{E8430A4C-7EC7-2271-2660-35F06C84826C}"/>
              </a:ext>
            </a:extLst>
          </p:cNvPr>
          <p:cNvSpPr/>
          <p:nvPr/>
        </p:nvSpPr>
        <p:spPr>
          <a:xfrm>
            <a:off x="951352" y="1981282"/>
            <a:ext cx="3657600" cy="411480"/>
          </a:xfrm>
          <a:prstGeom prst="rect">
            <a:avLst/>
          </a:prstGeom>
          <a:noFill/>
          <a:ln/>
        </p:spPr>
        <p:txBody>
          <a:bodyPr wrap="square" rtlCol="0" anchor="ctr"/>
          <a:lstStyle/>
          <a:p>
            <a:pPr marL="0" indent="0">
              <a:buNone/>
            </a:pPr>
            <a:r>
              <a:rPr lang="lt-LT" b="1" noProof="0" dirty="0">
                <a:solidFill>
                  <a:srgbClr val="FFFFFF"/>
                </a:solidFill>
                <a:latin typeface="Trebuchet MS" pitchFamily="34" charset="0"/>
                <a:ea typeface="Trebuchet MS" pitchFamily="34" charset="-122"/>
                <a:cs typeface="Trebuchet MS" pitchFamily="34" charset="-120"/>
              </a:rPr>
              <a:t>Turizmo asociacija</a:t>
            </a:r>
            <a:endParaRPr lang="lt-LT" noProof="0" dirty="0"/>
          </a:p>
        </p:txBody>
      </p:sp>
      <p:sp>
        <p:nvSpPr>
          <p:cNvPr id="13" name="Text 5">
            <a:extLst>
              <a:ext uri="{FF2B5EF4-FFF2-40B4-BE49-F238E27FC236}">
                <a16:creationId xmlns:a16="http://schemas.microsoft.com/office/drawing/2014/main" id="{D45CDB3B-DFC3-069A-50D2-B9C194B0FEF7}"/>
              </a:ext>
            </a:extLst>
          </p:cNvPr>
          <p:cNvSpPr/>
          <p:nvPr/>
        </p:nvSpPr>
        <p:spPr>
          <a:xfrm>
            <a:off x="951352" y="2769870"/>
            <a:ext cx="4032127" cy="3091508"/>
          </a:xfrm>
          <a:prstGeom prst="rect">
            <a:avLst/>
          </a:prstGeom>
          <a:noFill/>
          <a:ln/>
        </p:spPr>
        <p:txBody>
          <a:bodyPr wrap="square" rtlCol="0" anchor="ctr"/>
          <a:lstStyle/>
          <a:p>
            <a:pPr marL="0" indent="0">
              <a:spcAft>
                <a:spcPts val="200"/>
              </a:spcAft>
              <a:buNone/>
            </a:pPr>
            <a:r>
              <a:rPr lang="lt-LT" sz="2000" b="1" noProof="0" dirty="0">
                <a:solidFill>
                  <a:srgbClr val="1E2352"/>
                </a:solidFill>
                <a:latin typeface="Calibri" pitchFamily="34" charset="0"/>
                <a:ea typeface="Calibri" pitchFamily="34" charset="-122"/>
                <a:cs typeface="Calibri" pitchFamily="34" charset="-120"/>
              </a:rPr>
              <a:t>Veikianti LR turizmo sektoriuje ir atitinkanti vieną iš šių reikalavimų:</a:t>
            </a:r>
          </a:p>
          <a:p>
            <a:pPr marL="432000" indent="-342900">
              <a:spcBef>
                <a:spcPts val="600"/>
              </a:spcBef>
              <a:spcAft>
                <a:spcPts val="200"/>
              </a:spcAft>
              <a:buSzPct val="100000"/>
              <a:buChar char="•"/>
            </a:pPr>
            <a:r>
              <a:rPr lang="lt-LT" sz="2000" b="1" dirty="0">
                <a:solidFill>
                  <a:srgbClr val="1E2352"/>
                </a:solidFill>
                <a:latin typeface="Calibri" pitchFamily="34" charset="0"/>
                <a:ea typeface="Calibri" pitchFamily="34" charset="-122"/>
                <a:cs typeface="Calibri" pitchFamily="34" charset="-120"/>
              </a:rPr>
              <a:t>Vienija ne mažiau kaip 10 turizmo paslaugų teikėjų, teikiančių atvykstamojo turizmo paslaugas</a:t>
            </a:r>
          </a:p>
          <a:p>
            <a:pPr marL="432000" indent="-342900">
              <a:spcBef>
                <a:spcPts val="600"/>
              </a:spcBef>
              <a:spcAft>
                <a:spcPts val="200"/>
              </a:spcAft>
              <a:buSzPct val="100000"/>
              <a:buChar char="•"/>
            </a:pPr>
            <a:r>
              <a:rPr lang="lt-LT" sz="2000" b="1" dirty="0">
                <a:solidFill>
                  <a:srgbClr val="1E2352"/>
                </a:solidFill>
                <a:latin typeface="Calibri" pitchFamily="34" charset="0"/>
                <a:ea typeface="Calibri" pitchFamily="34" charset="-122"/>
                <a:cs typeface="Calibri" pitchFamily="34" charset="-120"/>
              </a:rPr>
              <a:t>Vienija ne mažiau kaip 3 turizmo informacijos centrus</a:t>
            </a:r>
          </a:p>
          <a:p>
            <a:pPr marL="432000" indent="-342900">
              <a:spcBef>
                <a:spcPts val="600"/>
              </a:spcBef>
              <a:spcAft>
                <a:spcPts val="200"/>
              </a:spcAft>
              <a:buSzPct val="100000"/>
              <a:buChar char="•"/>
            </a:pPr>
            <a:r>
              <a:rPr lang="lt-LT" sz="2000" b="1" dirty="0">
                <a:solidFill>
                  <a:srgbClr val="1E2352"/>
                </a:solidFill>
                <a:latin typeface="Calibri" pitchFamily="34" charset="0"/>
                <a:ea typeface="Calibri" pitchFamily="34" charset="-122"/>
                <a:cs typeface="Calibri" pitchFamily="34" charset="-120"/>
              </a:rPr>
              <a:t>Vienija ne mažiau kaip 3 savivaldybes bei skatina atvykstamąjį turizmą</a:t>
            </a:r>
          </a:p>
        </p:txBody>
      </p:sp>
      <p:sp>
        <p:nvSpPr>
          <p:cNvPr id="14" name="Shape 6">
            <a:extLst>
              <a:ext uri="{FF2B5EF4-FFF2-40B4-BE49-F238E27FC236}">
                <a16:creationId xmlns:a16="http://schemas.microsoft.com/office/drawing/2014/main" id="{76C4AF1A-2DEA-6985-D46F-8C1CA0824F27}"/>
              </a:ext>
            </a:extLst>
          </p:cNvPr>
          <p:cNvSpPr/>
          <p:nvPr/>
        </p:nvSpPr>
        <p:spPr>
          <a:xfrm>
            <a:off x="5787267" y="2028395"/>
            <a:ext cx="4405752" cy="3000805"/>
          </a:xfrm>
          <a:prstGeom prst="rect">
            <a:avLst/>
          </a:prstGeom>
          <a:solidFill>
            <a:srgbClr val="E8EEF8"/>
          </a:solidFill>
          <a:ln/>
          <a:effectLst>
            <a:outerShdw blurRad="50800" dist="25400" dir="8100000" algn="bl" rotWithShape="0">
              <a:srgbClr val="000000">
                <a:alpha val="10000"/>
              </a:srgbClr>
            </a:outerShdw>
          </a:effectLst>
        </p:spPr>
        <p:txBody>
          <a:bodyPr/>
          <a:lstStyle/>
          <a:p>
            <a:endParaRPr lang="lt-LT" noProof="0" dirty="0"/>
          </a:p>
        </p:txBody>
      </p:sp>
      <p:sp>
        <p:nvSpPr>
          <p:cNvPr id="15" name="Shape 7">
            <a:extLst>
              <a:ext uri="{FF2B5EF4-FFF2-40B4-BE49-F238E27FC236}">
                <a16:creationId xmlns:a16="http://schemas.microsoft.com/office/drawing/2014/main" id="{D352F757-2C24-499C-D0C0-F419935F8551}"/>
              </a:ext>
            </a:extLst>
          </p:cNvPr>
          <p:cNvSpPr/>
          <p:nvPr/>
        </p:nvSpPr>
        <p:spPr>
          <a:xfrm>
            <a:off x="5787267" y="1932039"/>
            <a:ext cx="4405752" cy="502920"/>
          </a:xfrm>
          <a:prstGeom prst="rect">
            <a:avLst/>
          </a:prstGeom>
          <a:solidFill>
            <a:srgbClr val="7030A0"/>
          </a:solidFill>
          <a:ln/>
        </p:spPr>
        <p:txBody>
          <a:bodyPr/>
          <a:lstStyle/>
          <a:p>
            <a:endParaRPr lang="lt-LT" noProof="0" dirty="0">
              <a:highlight>
                <a:srgbClr val="390A6E"/>
              </a:highlight>
            </a:endParaRPr>
          </a:p>
        </p:txBody>
      </p:sp>
      <p:sp>
        <p:nvSpPr>
          <p:cNvPr id="16" name="Text 8">
            <a:extLst>
              <a:ext uri="{FF2B5EF4-FFF2-40B4-BE49-F238E27FC236}">
                <a16:creationId xmlns:a16="http://schemas.microsoft.com/office/drawing/2014/main" id="{C32BC641-78B2-350C-D7B7-3DB09C29CA55}"/>
              </a:ext>
            </a:extLst>
          </p:cNvPr>
          <p:cNvSpPr/>
          <p:nvPr/>
        </p:nvSpPr>
        <p:spPr>
          <a:xfrm>
            <a:off x="5970146" y="2005043"/>
            <a:ext cx="3657600" cy="411480"/>
          </a:xfrm>
          <a:prstGeom prst="rect">
            <a:avLst/>
          </a:prstGeom>
          <a:noFill/>
          <a:ln/>
        </p:spPr>
        <p:txBody>
          <a:bodyPr wrap="square" rtlCol="0" anchor="ctr"/>
          <a:lstStyle/>
          <a:p>
            <a:pPr marL="0" indent="0">
              <a:buNone/>
            </a:pPr>
            <a:r>
              <a:rPr lang="lt-LT" b="1" noProof="0" dirty="0">
                <a:solidFill>
                  <a:srgbClr val="FFFFFF"/>
                </a:solidFill>
                <a:latin typeface="Trebuchet MS" pitchFamily="34" charset="0"/>
                <a:ea typeface="Trebuchet MS" pitchFamily="34" charset="-122"/>
                <a:cs typeface="Trebuchet MS" pitchFamily="34" charset="-120"/>
              </a:rPr>
              <a:t>Kelionių</a:t>
            </a:r>
            <a:r>
              <a:rPr lang="lt-LT" sz="1500" b="1" noProof="0" dirty="0">
                <a:solidFill>
                  <a:srgbClr val="FFFFFF"/>
                </a:solidFill>
                <a:latin typeface="Trebuchet MS" pitchFamily="34" charset="0"/>
                <a:ea typeface="Trebuchet MS" pitchFamily="34" charset="-122"/>
                <a:cs typeface="Trebuchet MS" pitchFamily="34" charset="-120"/>
              </a:rPr>
              <a:t> </a:t>
            </a:r>
            <a:r>
              <a:rPr lang="lt-LT" b="1" noProof="0" dirty="0">
                <a:solidFill>
                  <a:srgbClr val="FFFFFF"/>
                </a:solidFill>
                <a:latin typeface="Trebuchet MS" pitchFamily="34" charset="0"/>
                <a:ea typeface="Trebuchet MS" pitchFamily="34" charset="-122"/>
                <a:cs typeface="Trebuchet MS" pitchFamily="34" charset="-120"/>
              </a:rPr>
              <a:t>organizatorius</a:t>
            </a:r>
            <a:endParaRPr lang="lt-LT" noProof="0" dirty="0"/>
          </a:p>
        </p:txBody>
      </p:sp>
      <p:sp>
        <p:nvSpPr>
          <p:cNvPr id="17" name="Text 9">
            <a:extLst>
              <a:ext uri="{FF2B5EF4-FFF2-40B4-BE49-F238E27FC236}">
                <a16:creationId xmlns:a16="http://schemas.microsoft.com/office/drawing/2014/main" id="{1AA6A31F-456C-C33C-6B8F-9D57257C0646}"/>
              </a:ext>
            </a:extLst>
          </p:cNvPr>
          <p:cNvSpPr/>
          <p:nvPr/>
        </p:nvSpPr>
        <p:spPr>
          <a:xfrm>
            <a:off x="5970146" y="2565565"/>
            <a:ext cx="4127339" cy="1857477"/>
          </a:xfrm>
          <a:prstGeom prst="rect">
            <a:avLst/>
          </a:prstGeom>
          <a:noFill/>
          <a:ln/>
        </p:spPr>
        <p:txBody>
          <a:bodyPr wrap="square" rtlCol="0" anchor="ctr"/>
          <a:lstStyle/>
          <a:p>
            <a:pPr marL="0" indent="0">
              <a:spcAft>
                <a:spcPts val="200"/>
              </a:spcAft>
              <a:buNone/>
            </a:pPr>
            <a:endParaRPr lang="lt-LT" sz="2000" noProof="0" dirty="0">
              <a:solidFill>
                <a:srgbClr val="1E2352"/>
              </a:solidFill>
              <a:latin typeface="Calibri" pitchFamily="34" charset="0"/>
              <a:ea typeface="Calibri" pitchFamily="34" charset="-122"/>
              <a:cs typeface="Calibri" pitchFamily="34" charset="-120"/>
            </a:endParaRPr>
          </a:p>
          <a:p>
            <a:pPr marL="0" indent="0">
              <a:spcAft>
                <a:spcPts val="200"/>
              </a:spcAft>
              <a:buNone/>
            </a:pPr>
            <a:r>
              <a:rPr lang="lt-LT" sz="2000" b="1" noProof="0" dirty="0">
                <a:solidFill>
                  <a:srgbClr val="1E2352"/>
                </a:solidFill>
                <a:latin typeface="Calibri" pitchFamily="34" charset="0"/>
                <a:ea typeface="Calibri" pitchFamily="34" charset="-122"/>
                <a:cs typeface="Calibri" pitchFamily="34" charset="-120"/>
              </a:rPr>
              <a:t>Turi atitikti visus šiuos reikalavimus:</a:t>
            </a:r>
            <a:endParaRPr lang="lt-LT" sz="2000" b="1" noProof="0" dirty="0"/>
          </a:p>
          <a:p>
            <a:pPr marL="432000" indent="-342900">
              <a:spcBef>
                <a:spcPts val="600"/>
              </a:spcBef>
              <a:spcAft>
                <a:spcPts val="200"/>
              </a:spcAft>
              <a:buSzPct val="100000"/>
              <a:buChar char="•"/>
            </a:pPr>
            <a:r>
              <a:rPr lang="lt-LT" sz="2000" b="1" noProof="0" dirty="0">
                <a:solidFill>
                  <a:srgbClr val="1E2352"/>
                </a:solidFill>
                <a:latin typeface="Calibri" pitchFamily="34" charset="0"/>
                <a:ea typeface="Calibri" pitchFamily="34" charset="-122"/>
                <a:cs typeface="Calibri" pitchFamily="34" charset="-120"/>
              </a:rPr>
              <a:t>Vykdo atvykstamojo turizmo kelionių organizatoriaus veiklą</a:t>
            </a:r>
            <a:endParaRPr lang="lt-LT" sz="2000" b="1" noProof="0" dirty="0"/>
          </a:p>
          <a:p>
            <a:pPr marL="432000" indent="-342900">
              <a:spcBef>
                <a:spcPts val="600"/>
              </a:spcBef>
              <a:spcAft>
                <a:spcPts val="200"/>
              </a:spcAft>
              <a:buSzPct val="100000"/>
              <a:buChar char="•"/>
            </a:pPr>
            <a:r>
              <a:rPr lang="lt-LT" sz="2000" b="1" noProof="0" dirty="0">
                <a:solidFill>
                  <a:srgbClr val="1E2352"/>
                </a:solidFill>
                <a:latin typeface="Calibri" pitchFamily="34" charset="0"/>
                <a:ea typeface="Calibri" pitchFamily="34" charset="-122"/>
                <a:cs typeface="Calibri" pitchFamily="34" charset="-120"/>
              </a:rPr>
              <a:t>Turi atvykstamojo kelionių organizatoriaus pažymėjimą, išduotą VVTAT</a:t>
            </a:r>
            <a:endParaRPr lang="lt-LT" sz="2000" b="1" noProof="0" dirty="0"/>
          </a:p>
        </p:txBody>
      </p:sp>
    </p:spTree>
    <p:extLst>
      <p:ext uri="{BB962C8B-B14F-4D97-AF65-F5344CB8AC3E}">
        <p14:creationId xmlns:p14="http://schemas.microsoft.com/office/powerpoint/2010/main" val="14385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B3CEBCB-90D2-E1B5-AA93-823E9361FDFF}"/>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4528ADBC-BE11-0629-2767-E2FD2C39F356}"/>
              </a:ext>
            </a:extLst>
          </p:cNvPr>
          <p:cNvPicPr>
            <a:picLocks noChangeAspect="1"/>
          </p:cNvPicPr>
          <p:nvPr/>
        </p:nvPicPr>
        <p:blipFill>
          <a:blip r:embed="rId3"/>
          <a:stretch>
            <a:fillRect/>
          </a:stretch>
        </p:blipFill>
        <p:spPr>
          <a:xfrm>
            <a:off x="10097486" y="360000"/>
            <a:ext cx="1735714" cy="360000"/>
          </a:xfrm>
          <a:prstGeom prst="rect">
            <a:avLst/>
          </a:prstGeom>
        </p:spPr>
      </p:pic>
      <p:sp>
        <p:nvSpPr>
          <p:cNvPr id="3" name="Shape 0">
            <a:extLst>
              <a:ext uri="{FF2B5EF4-FFF2-40B4-BE49-F238E27FC236}">
                <a16:creationId xmlns:a16="http://schemas.microsoft.com/office/drawing/2014/main" id="{CD968B42-447C-FFEF-C0AF-783A7F9DE56F}"/>
              </a:ext>
            </a:extLst>
          </p:cNvPr>
          <p:cNvSpPr/>
          <p:nvPr/>
        </p:nvSpPr>
        <p:spPr>
          <a:xfrm>
            <a:off x="343886" y="540000"/>
            <a:ext cx="9144000" cy="731520"/>
          </a:xfrm>
          <a:prstGeom prst="rect">
            <a:avLst/>
          </a:prstGeom>
          <a:solidFill>
            <a:srgbClr val="1E2352"/>
          </a:solidFill>
          <a:ln/>
        </p:spPr>
        <p:txBody>
          <a:bodyPr/>
          <a:lstStyle/>
          <a:p>
            <a:endParaRPr lang="lt-LT" dirty="0"/>
          </a:p>
        </p:txBody>
      </p:sp>
      <p:sp>
        <p:nvSpPr>
          <p:cNvPr id="5" name="Text 1">
            <a:extLst>
              <a:ext uri="{FF2B5EF4-FFF2-40B4-BE49-F238E27FC236}">
                <a16:creationId xmlns:a16="http://schemas.microsoft.com/office/drawing/2014/main" id="{87202215-1389-0C83-7D80-DC0A86D6B52A}"/>
              </a:ext>
            </a:extLst>
          </p:cNvPr>
          <p:cNvSpPr/>
          <p:nvPr/>
        </p:nvSpPr>
        <p:spPr>
          <a:xfrm>
            <a:off x="496286" y="631440"/>
            <a:ext cx="8229600" cy="548640"/>
          </a:xfrm>
          <a:prstGeom prst="rect">
            <a:avLst/>
          </a:prstGeom>
          <a:noFill/>
          <a:ln/>
        </p:spPr>
        <p:txBody>
          <a:bodyPr wrap="square" rtlCol="0" anchor="ctr"/>
          <a:lstStyle/>
          <a:p>
            <a:pPr marL="0" indent="0">
              <a:buNone/>
            </a:pPr>
            <a:r>
              <a:rPr lang="lt-LT" sz="2200" b="1" dirty="0">
                <a:solidFill>
                  <a:srgbClr val="FFFFFF"/>
                </a:solidFill>
                <a:latin typeface="Trebuchet MS" pitchFamily="34" charset="0"/>
              </a:rPr>
              <a:t>PAREIŠKĖJO TINKAMUMO REIKALAVIMAI</a:t>
            </a:r>
            <a:endParaRPr lang="en-US" sz="2200" dirty="0"/>
          </a:p>
        </p:txBody>
      </p:sp>
      <p:sp>
        <p:nvSpPr>
          <p:cNvPr id="11" name="TextBox 10">
            <a:extLst>
              <a:ext uri="{FF2B5EF4-FFF2-40B4-BE49-F238E27FC236}">
                <a16:creationId xmlns:a16="http://schemas.microsoft.com/office/drawing/2014/main" id="{1AEB0807-6A2D-2822-CB08-DDA8F9524CB4}"/>
              </a:ext>
            </a:extLst>
          </p:cNvPr>
          <p:cNvSpPr txBox="1"/>
          <p:nvPr/>
        </p:nvSpPr>
        <p:spPr>
          <a:xfrm>
            <a:off x="358800" y="1642556"/>
            <a:ext cx="10477500" cy="4170372"/>
          </a:xfrm>
          <a:prstGeom prst="rect">
            <a:avLst/>
          </a:prstGeom>
          <a:noFill/>
        </p:spPr>
        <p:txBody>
          <a:bodyPr wrap="square">
            <a:spAutoFit/>
          </a:bodyPr>
          <a:lstStyle/>
          <a:p>
            <a:pPr marL="342900" indent="-342900">
              <a:spcBef>
                <a:spcPts val="600"/>
              </a:spcBef>
              <a:buFont typeface="Arial" panose="020B0604020202020204" pitchFamily="34" charset="0"/>
              <a:buChar char="•"/>
            </a:pPr>
            <a:r>
              <a:rPr lang="lt-LT" sz="2000" dirty="0">
                <a:solidFill>
                  <a:schemeClr val="bg1"/>
                </a:solidFill>
                <a:highlight>
                  <a:srgbClr val="390A6E"/>
                </a:highlight>
              </a:rPr>
              <a:t>Pareiškėjas renginio metu </a:t>
            </a:r>
            <a:r>
              <a:rPr lang="lt-LT" sz="2000" b="1" dirty="0">
                <a:solidFill>
                  <a:schemeClr val="bg1"/>
                </a:solidFill>
                <a:highlight>
                  <a:srgbClr val="390A6E"/>
                </a:highlight>
              </a:rPr>
              <a:t>turi pristatyti paties sukurtą turizmo produktą ir (arba) paslaugą</a:t>
            </a:r>
            <a:r>
              <a:rPr lang="lt-LT" sz="2000" dirty="0">
                <a:solidFill>
                  <a:schemeClr val="bg1"/>
                </a:solidFill>
                <a:highlight>
                  <a:srgbClr val="390A6E"/>
                </a:highlight>
              </a:rPr>
              <a:t>. PĮP turi būti pateikiamas produkto aprašymas.</a:t>
            </a:r>
          </a:p>
          <a:p>
            <a:pPr marL="342900" indent="-342900">
              <a:spcBef>
                <a:spcPts val="600"/>
              </a:spcBef>
              <a:buFont typeface="Arial" panose="020B0604020202020204" pitchFamily="34" charset="0"/>
              <a:buChar char="•"/>
            </a:pPr>
            <a:r>
              <a:rPr lang="lt-LT" sz="2000" dirty="0">
                <a:solidFill>
                  <a:schemeClr val="bg1"/>
                </a:solidFill>
                <a:highlight>
                  <a:srgbClr val="390A6E"/>
                </a:highlight>
              </a:rPr>
              <a:t>Turi teisę gauti de </a:t>
            </a:r>
            <a:r>
              <a:rPr lang="lt-LT" sz="2000" dirty="0" err="1">
                <a:solidFill>
                  <a:schemeClr val="bg1"/>
                </a:solidFill>
                <a:highlight>
                  <a:srgbClr val="390A6E"/>
                </a:highlight>
              </a:rPr>
              <a:t>minimis</a:t>
            </a:r>
            <a:r>
              <a:rPr lang="lt-LT" sz="2000" dirty="0">
                <a:solidFill>
                  <a:schemeClr val="bg1"/>
                </a:solidFill>
                <a:highlight>
                  <a:srgbClr val="390A6E"/>
                </a:highlight>
              </a:rPr>
              <a:t> pagalbą pagal Reglamentą (ES) 2023/2831.</a:t>
            </a:r>
          </a:p>
          <a:p>
            <a:pPr marL="342900" indent="-342900">
              <a:spcBef>
                <a:spcPts val="600"/>
              </a:spcBef>
              <a:buFont typeface="Arial" panose="020B0604020202020204" pitchFamily="34" charset="0"/>
              <a:buChar char="•"/>
            </a:pPr>
            <a:r>
              <a:rPr lang="lt-LT" sz="2000" dirty="0">
                <a:solidFill>
                  <a:schemeClr val="bg1"/>
                </a:solidFill>
                <a:highlight>
                  <a:srgbClr val="390A6E"/>
                </a:highlight>
              </a:rPr>
              <a:t>Įvykdęs mokestinius įsipareigojimus, įskaitant socialinio draudimo įmokas. Išimtis – įsiskolinimas neviršija 50 Eur arba mokėjimas atidėtas.</a:t>
            </a:r>
          </a:p>
          <a:p>
            <a:pPr marL="342900" indent="-342900">
              <a:spcBef>
                <a:spcPts val="600"/>
              </a:spcBef>
              <a:buFont typeface="Arial" panose="020B0604020202020204" pitchFamily="34" charset="0"/>
              <a:buChar char="•"/>
            </a:pPr>
            <a:r>
              <a:rPr lang="lt-LT" sz="2000" dirty="0">
                <a:solidFill>
                  <a:schemeClr val="bg1"/>
                </a:solidFill>
                <a:highlight>
                  <a:srgbClr val="390A6E"/>
                </a:highlight>
              </a:rPr>
              <a:t>Nėra iškelta bankroto ar restruktūrizavimo byla, nėra pradėtas ikiteisminis tyrimas dėl ekonominės veiklos, nėra likviduojamas, nėra priimtas kreditorių nutarimas bankroto procedūras atlikti ne teismo tvarka, nepriskiriamas sunkumų patiriančios įmonės kategorijai.</a:t>
            </a:r>
          </a:p>
          <a:p>
            <a:pPr marL="342900" indent="-342900">
              <a:spcBef>
                <a:spcPts val="600"/>
              </a:spcBef>
              <a:buFont typeface="Arial" panose="020B0604020202020204" pitchFamily="34" charset="0"/>
              <a:buChar char="•"/>
            </a:pPr>
            <a:r>
              <a:rPr lang="lt-LT" sz="2000" dirty="0">
                <a:solidFill>
                  <a:schemeClr val="bg1"/>
                </a:solidFill>
                <a:highlight>
                  <a:srgbClr val="390A6E"/>
                </a:highlight>
              </a:rPr>
              <a:t>Pateikęs Juridinių asmenų registrui metinių finansinių ataskaitų rinkinius ir konsoliduotųjų finansinių ataskaitų rinkinius.</a:t>
            </a:r>
          </a:p>
          <a:p>
            <a:pPr marL="342900" indent="-342900">
              <a:spcBef>
                <a:spcPts val="600"/>
              </a:spcBef>
              <a:buFont typeface="Arial" panose="020B0604020202020204" pitchFamily="34" charset="0"/>
              <a:buChar char="•"/>
            </a:pPr>
            <a:r>
              <a:rPr lang="lt-LT" sz="2000" dirty="0">
                <a:solidFill>
                  <a:schemeClr val="bg1"/>
                </a:solidFill>
                <a:highlight>
                  <a:srgbClr val="390A6E"/>
                </a:highlight>
              </a:rPr>
              <a:t>Nėra pritaikytos tarptautinės sankcijos pareiškėjui ir su juo susijusiems subjektams. Veikloje nedalyvauja asmenys, įtraukti į draudžiamų atvykti sąrašą.</a:t>
            </a:r>
          </a:p>
        </p:txBody>
      </p:sp>
    </p:spTree>
    <p:extLst>
      <p:ext uri="{BB962C8B-B14F-4D97-AF65-F5344CB8AC3E}">
        <p14:creationId xmlns:p14="http://schemas.microsoft.com/office/powerpoint/2010/main" val="573983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99D4A0B-157F-21F1-F37E-6FE1E4314A9F}"/>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9B0CAAA1-4B3D-5310-2697-43B8EB505324}"/>
              </a:ext>
            </a:extLst>
          </p:cNvPr>
          <p:cNvPicPr>
            <a:picLocks noChangeAspect="1"/>
          </p:cNvPicPr>
          <p:nvPr/>
        </p:nvPicPr>
        <p:blipFill>
          <a:blip r:embed="rId3"/>
          <a:stretch>
            <a:fillRect/>
          </a:stretch>
        </p:blipFill>
        <p:spPr>
          <a:xfrm>
            <a:off x="10097486" y="360000"/>
            <a:ext cx="1735714" cy="360000"/>
          </a:xfrm>
          <a:prstGeom prst="rect">
            <a:avLst/>
          </a:prstGeom>
        </p:spPr>
      </p:pic>
      <p:sp>
        <p:nvSpPr>
          <p:cNvPr id="3" name="Shape 0">
            <a:extLst>
              <a:ext uri="{FF2B5EF4-FFF2-40B4-BE49-F238E27FC236}">
                <a16:creationId xmlns:a16="http://schemas.microsoft.com/office/drawing/2014/main" id="{4DC64742-8C6A-9F3C-580C-10970AB6B3B1}"/>
              </a:ext>
            </a:extLst>
          </p:cNvPr>
          <p:cNvSpPr/>
          <p:nvPr/>
        </p:nvSpPr>
        <p:spPr>
          <a:xfrm>
            <a:off x="358800" y="564040"/>
            <a:ext cx="9144000" cy="731520"/>
          </a:xfrm>
          <a:prstGeom prst="rect">
            <a:avLst/>
          </a:prstGeom>
          <a:solidFill>
            <a:srgbClr val="1E2352"/>
          </a:solidFill>
          <a:ln/>
        </p:spPr>
        <p:txBody>
          <a:bodyPr/>
          <a:lstStyle/>
          <a:p>
            <a:endParaRPr lang="lt-LT" dirty="0"/>
          </a:p>
        </p:txBody>
      </p:sp>
      <p:sp>
        <p:nvSpPr>
          <p:cNvPr id="5" name="Text 1">
            <a:extLst>
              <a:ext uri="{FF2B5EF4-FFF2-40B4-BE49-F238E27FC236}">
                <a16:creationId xmlns:a16="http://schemas.microsoft.com/office/drawing/2014/main" id="{59187624-3B91-1130-A0B5-095E5360FD90}"/>
              </a:ext>
            </a:extLst>
          </p:cNvPr>
          <p:cNvSpPr/>
          <p:nvPr/>
        </p:nvSpPr>
        <p:spPr>
          <a:xfrm>
            <a:off x="496286" y="631440"/>
            <a:ext cx="8229600" cy="548640"/>
          </a:xfrm>
          <a:prstGeom prst="rect">
            <a:avLst/>
          </a:prstGeom>
          <a:noFill/>
          <a:ln/>
        </p:spPr>
        <p:txBody>
          <a:bodyPr wrap="square" rtlCol="0" anchor="ctr"/>
          <a:lstStyle/>
          <a:p>
            <a:pPr marL="0" indent="0">
              <a:buNone/>
            </a:pPr>
            <a:r>
              <a:rPr lang="en-US" sz="2200" b="1" dirty="0">
                <a:solidFill>
                  <a:srgbClr val="FFFFFF"/>
                </a:solidFill>
                <a:latin typeface="Trebuchet MS" pitchFamily="34" charset="0"/>
              </a:rPr>
              <a:t>KITI RIBOJIMAI PAREI</a:t>
            </a:r>
            <a:r>
              <a:rPr lang="lt-LT" sz="2200" b="1" dirty="0">
                <a:solidFill>
                  <a:srgbClr val="FFFFFF"/>
                </a:solidFill>
                <a:latin typeface="Trebuchet MS" pitchFamily="34" charset="0"/>
              </a:rPr>
              <a:t>ŠKĖJUI IR PROJEKTUI</a:t>
            </a:r>
            <a:endParaRPr lang="en-US" sz="2200" dirty="0"/>
          </a:p>
        </p:txBody>
      </p:sp>
      <p:sp>
        <p:nvSpPr>
          <p:cNvPr id="11" name="TextBox 10">
            <a:extLst>
              <a:ext uri="{FF2B5EF4-FFF2-40B4-BE49-F238E27FC236}">
                <a16:creationId xmlns:a16="http://schemas.microsoft.com/office/drawing/2014/main" id="{D1028596-A6E4-6AC3-9438-132E1D8B18B2}"/>
              </a:ext>
            </a:extLst>
          </p:cNvPr>
          <p:cNvSpPr txBox="1"/>
          <p:nvPr/>
        </p:nvSpPr>
        <p:spPr>
          <a:xfrm>
            <a:off x="438200" y="1655256"/>
            <a:ext cx="10477500" cy="4093428"/>
          </a:xfrm>
          <a:prstGeom prst="rect">
            <a:avLst/>
          </a:prstGeom>
          <a:noFill/>
        </p:spPr>
        <p:txBody>
          <a:bodyPr wrap="square">
            <a:spAutoFit/>
          </a:bodyPr>
          <a:lstStyle/>
          <a:p>
            <a:pPr>
              <a:spcBef>
                <a:spcPts val="1200"/>
              </a:spcBef>
            </a:pPr>
            <a:r>
              <a:rPr lang="lt-LT" sz="2000" b="1" dirty="0">
                <a:solidFill>
                  <a:schemeClr val="bg1"/>
                </a:solidFill>
                <a:highlight>
                  <a:srgbClr val="390A6E"/>
                </a:highlight>
              </a:rPr>
              <a:t>Teistumas.</a:t>
            </a:r>
            <a:r>
              <a:rPr lang="lt-LT" sz="2000" dirty="0">
                <a:solidFill>
                  <a:schemeClr val="bg1"/>
                </a:solidFill>
                <a:highlight>
                  <a:srgbClr val="390A6E"/>
                </a:highlight>
              </a:rPr>
              <a:t> Pareiškėjas, jo atstovas, buhalteris ar kitas apskaitos dokumentus pasirašantis asmuo neturi neišnykusio ar nepanaikinto teistumo ir per pastaruosius 5 metus nėra priimtas apkaltinamasis nuosprendis dėl PFSA 2.4.6 p. nurodytų nusikalstamų veikų.</a:t>
            </a:r>
          </a:p>
          <a:p>
            <a:pPr>
              <a:spcBef>
                <a:spcPts val="1200"/>
              </a:spcBef>
            </a:pPr>
            <a:r>
              <a:rPr lang="lt-LT" sz="2000" b="1" dirty="0">
                <a:solidFill>
                  <a:schemeClr val="bg1"/>
                </a:solidFill>
                <a:highlight>
                  <a:srgbClr val="390A6E"/>
                </a:highlight>
              </a:rPr>
              <a:t>Valstybės pagalba.</a:t>
            </a:r>
            <a:r>
              <a:rPr lang="lt-LT" sz="2000" dirty="0">
                <a:solidFill>
                  <a:schemeClr val="bg1"/>
                </a:solidFill>
                <a:highlight>
                  <a:srgbClr val="390A6E"/>
                </a:highlight>
              </a:rPr>
              <a:t> Nėra taikomas neįvykdytas vykdomasis raštas grąžinti lėšas po Europos Komisijos sprendimo dėl neteisėtos valstybės pagalbos.</a:t>
            </a:r>
          </a:p>
          <a:p>
            <a:pPr>
              <a:spcBef>
                <a:spcPts val="1200"/>
              </a:spcBef>
            </a:pPr>
            <a:r>
              <a:rPr lang="lt-LT" sz="2000" b="1" dirty="0">
                <a:solidFill>
                  <a:schemeClr val="bg1"/>
                </a:solidFill>
                <a:highlight>
                  <a:srgbClr val="390A6E"/>
                </a:highlight>
              </a:rPr>
              <a:t>Dvigubas finansavimas.</a:t>
            </a:r>
            <a:r>
              <a:rPr lang="lt-LT" sz="2000" dirty="0">
                <a:solidFill>
                  <a:schemeClr val="bg1"/>
                </a:solidFill>
                <a:highlight>
                  <a:srgbClr val="390A6E"/>
                </a:highlight>
              </a:rPr>
              <a:t> Kompensuojamos išlaidos negali būti finansuotos pagal kitų institucijų projektus ar iš renginio organizatorių ar rėmėjų lėšų.</a:t>
            </a:r>
          </a:p>
          <a:p>
            <a:pPr>
              <a:spcBef>
                <a:spcPts val="1200"/>
              </a:spcBef>
            </a:pPr>
            <a:r>
              <a:rPr lang="lt-LT" sz="2000" b="1" i="1" dirty="0">
                <a:solidFill>
                  <a:schemeClr val="bg1"/>
                </a:solidFill>
                <a:highlight>
                  <a:srgbClr val="390A6E"/>
                </a:highlight>
              </a:rPr>
              <a:t>De </a:t>
            </a:r>
            <a:r>
              <a:rPr lang="lt-LT" sz="2000" b="1" i="1" dirty="0" err="1">
                <a:solidFill>
                  <a:schemeClr val="bg1"/>
                </a:solidFill>
                <a:highlight>
                  <a:srgbClr val="390A6E"/>
                </a:highlight>
              </a:rPr>
              <a:t>minimis</a:t>
            </a:r>
            <a:r>
              <a:rPr lang="lt-LT" sz="2000" b="1" i="1" dirty="0">
                <a:solidFill>
                  <a:schemeClr val="bg1"/>
                </a:solidFill>
                <a:highlight>
                  <a:srgbClr val="390A6E"/>
                </a:highlight>
              </a:rPr>
              <a:t> </a:t>
            </a:r>
            <a:r>
              <a:rPr lang="lt-LT" sz="2000" b="1" dirty="0">
                <a:solidFill>
                  <a:schemeClr val="bg1"/>
                </a:solidFill>
                <a:highlight>
                  <a:srgbClr val="390A6E"/>
                </a:highlight>
              </a:rPr>
              <a:t>riba.</a:t>
            </a:r>
            <a:r>
              <a:rPr lang="lt-LT" sz="2000" dirty="0">
                <a:solidFill>
                  <a:schemeClr val="bg1"/>
                </a:solidFill>
                <a:highlight>
                  <a:srgbClr val="390A6E"/>
                </a:highlight>
              </a:rPr>
              <a:t> Bendra vienai įmonei suteikta </a:t>
            </a:r>
            <a:r>
              <a:rPr lang="lt-LT" sz="2000" i="1" dirty="0">
                <a:solidFill>
                  <a:schemeClr val="bg1"/>
                </a:solidFill>
                <a:highlight>
                  <a:srgbClr val="390A6E"/>
                </a:highlight>
              </a:rPr>
              <a:t>de </a:t>
            </a:r>
            <a:r>
              <a:rPr lang="lt-LT" sz="2000" i="1" dirty="0" err="1">
                <a:solidFill>
                  <a:schemeClr val="bg1"/>
                </a:solidFill>
                <a:highlight>
                  <a:srgbClr val="390A6E"/>
                </a:highlight>
              </a:rPr>
              <a:t>minimis</a:t>
            </a:r>
            <a:r>
              <a:rPr lang="lt-LT" sz="2000" i="1" dirty="0">
                <a:solidFill>
                  <a:schemeClr val="bg1"/>
                </a:solidFill>
                <a:highlight>
                  <a:srgbClr val="390A6E"/>
                </a:highlight>
              </a:rPr>
              <a:t> </a:t>
            </a:r>
            <a:r>
              <a:rPr lang="lt-LT" sz="2000" dirty="0">
                <a:solidFill>
                  <a:schemeClr val="bg1"/>
                </a:solidFill>
                <a:highlight>
                  <a:srgbClr val="390A6E"/>
                </a:highlight>
              </a:rPr>
              <a:t>pagalbos suma neturi viršyti 300 000 Eur per bet kurį trejų metų laikotarpį.</a:t>
            </a:r>
          </a:p>
          <a:p>
            <a:pPr>
              <a:spcBef>
                <a:spcPts val="1200"/>
              </a:spcBef>
            </a:pPr>
            <a:r>
              <a:rPr lang="lt-LT" sz="2000" b="1" dirty="0">
                <a:solidFill>
                  <a:schemeClr val="bg1"/>
                </a:solidFill>
                <a:highlight>
                  <a:srgbClr val="390A6E"/>
                </a:highlight>
              </a:rPr>
              <a:t>Projekto reikalavimai.</a:t>
            </a:r>
            <a:r>
              <a:rPr lang="lt-LT" sz="2000" dirty="0">
                <a:solidFill>
                  <a:schemeClr val="bg1"/>
                </a:solidFill>
                <a:highlight>
                  <a:srgbClr val="390A6E"/>
                </a:highlight>
              </a:rPr>
              <a:t> Projektas pradedamas ne anksčiau kaip 2026-01-01, baigiamas ne vėliau kaip 2026-12-31. Tinkamų išlaidų patyrimo laikotarpis – iki 2026-11-10. Projektas etapais neskaidomas.</a:t>
            </a:r>
          </a:p>
        </p:txBody>
      </p:sp>
    </p:spTree>
    <p:extLst>
      <p:ext uri="{BB962C8B-B14F-4D97-AF65-F5344CB8AC3E}">
        <p14:creationId xmlns:p14="http://schemas.microsoft.com/office/powerpoint/2010/main" val="101722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90A6E"/>
        </a:solidFill>
        <a:effectLst/>
      </p:bgPr>
    </p:bg>
    <p:spTree>
      <p:nvGrpSpPr>
        <p:cNvPr id="1" name="">
          <a:extLst>
            <a:ext uri="{FF2B5EF4-FFF2-40B4-BE49-F238E27FC236}">
              <a16:creationId xmlns:a16="http://schemas.microsoft.com/office/drawing/2014/main" id="{9EE3FAB9-9274-B73E-B6AF-DB10901C38B4}"/>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2E0855EC-6693-669A-B9DA-E36FB862695B}"/>
              </a:ext>
            </a:extLst>
          </p:cNvPr>
          <p:cNvPicPr>
            <a:picLocks noChangeAspect="1"/>
          </p:cNvPicPr>
          <p:nvPr/>
        </p:nvPicPr>
        <p:blipFill>
          <a:blip r:embed="rId2"/>
          <a:stretch>
            <a:fillRect/>
          </a:stretch>
        </p:blipFill>
        <p:spPr>
          <a:xfrm>
            <a:off x="10098000" y="6138000"/>
            <a:ext cx="1735714" cy="360000"/>
          </a:xfrm>
          <a:prstGeom prst="rect">
            <a:avLst/>
          </a:prstGeom>
        </p:spPr>
      </p:pic>
      <p:sp>
        <p:nvSpPr>
          <p:cNvPr id="4" name="Shape 0">
            <a:extLst>
              <a:ext uri="{FF2B5EF4-FFF2-40B4-BE49-F238E27FC236}">
                <a16:creationId xmlns:a16="http://schemas.microsoft.com/office/drawing/2014/main" id="{30223BED-772C-680C-66EC-BFD68D5B25A7}"/>
              </a:ext>
            </a:extLst>
          </p:cNvPr>
          <p:cNvSpPr/>
          <p:nvPr/>
        </p:nvSpPr>
        <p:spPr>
          <a:xfrm>
            <a:off x="0" y="0"/>
            <a:ext cx="12192000" cy="952499"/>
          </a:xfrm>
          <a:prstGeom prst="rect">
            <a:avLst/>
          </a:prstGeom>
          <a:solidFill>
            <a:srgbClr val="1E2352"/>
          </a:solidFill>
          <a:ln/>
        </p:spPr>
        <p:txBody>
          <a:bodyPr/>
          <a:lstStyle/>
          <a:p>
            <a:endParaRPr lang="lt-LT" dirty="0"/>
          </a:p>
        </p:txBody>
      </p:sp>
      <p:sp>
        <p:nvSpPr>
          <p:cNvPr id="5" name="Text 1">
            <a:extLst>
              <a:ext uri="{FF2B5EF4-FFF2-40B4-BE49-F238E27FC236}">
                <a16:creationId xmlns:a16="http://schemas.microsoft.com/office/drawing/2014/main" id="{9D3070F0-3CF2-5BEA-F925-FA29D9083EAF}"/>
              </a:ext>
            </a:extLst>
          </p:cNvPr>
          <p:cNvSpPr/>
          <p:nvPr/>
        </p:nvSpPr>
        <p:spPr>
          <a:xfrm>
            <a:off x="457200" y="91440"/>
            <a:ext cx="10972800" cy="714374"/>
          </a:xfrm>
          <a:prstGeom prst="rect">
            <a:avLst/>
          </a:prstGeom>
          <a:noFill/>
          <a:ln/>
        </p:spPr>
        <p:txBody>
          <a:bodyPr wrap="square" rtlCol="0" anchor="ctr"/>
          <a:lstStyle/>
          <a:p>
            <a:pPr marL="0" indent="0">
              <a:buNone/>
            </a:pPr>
            <a:r>
              <a:rPr lang="en-US" sz="2200" b="1" dirty="0">
                <a:solidFill>
                  <a:srgbClr val="FFFFFF"/>
                </a:solidFill>
                <a:latin typeface="Trebuchet MS" pitchFamily="34" charset="0"/>
                <a:ea typeface="Trebuchet MS" pitchFamily="34" charset="-122"/>
                <a:cs typeface="Trebuchet MS" pitchFamily="34" charset="-120"/>
              </a:rPr>
              <a:t>TINKAMOS FINANSUOTI IŠLAIDOS</a:t>
            </a:r>
            <a:endParaRPr lang="en-US" sz="2200" dirty="0"/>
          </a:p>
        </p:txBody>
      </p:sp>
      <p:pic>
        <p:nvPicPr>
          <p:cNvPr id="7" name="Image 0" descr="preencoded.png">
            <a:extLst>
              <a:ext uri="{FF2B5EF4-FFF2-40B4-BE49-F238E27FC236}">
                <a16:creationId xmlns:a16="http://schemas.microsoft.com/office/drawing/2014/main" id="{002740CB-0E01-2D06-5A22-366764B81F0A}"/>
              </a:ext>
            </a:extLst>
          </p:cNvPr>
          <p:cNvPicPr>
            <a:picLocks noChangeAspect="1"/>
          </p:cNvPicPr>
          <p:nvPr/>
        </p:nvPicPr>
        <p:blipFill>
          <a:blip r:embed="rId3"/>
          <a:stretch>
            <a:fillRect/>
          </a:stretch>
        </p:blipFill>
        <p:spPr>
          <a:xfrm>
            <a:off x="636355" y="1272371"/>
            <a:ext cx="490390" cy="490390"/>
          </a:xfrm>
          <a:prstGeom prst="rect">
            <a:avLst/>
          </a:prstGeom>
        </p:spPr>
      </p:pic>
      <p:sp>
        <p:nvSpPr>
          <p:cNvPr id="25" name="TextBox 24">
            <a:extLst>
              <a:ext uri="{FF2B5EF4-FFF2-40B4-BE49-F238E27FC236}">
                <a16:creationId xmlns:a16="http://schemas.microsoft.com/office/drawing/2014/main" id="{215FC60B-7215-DA6B-BEB6-32FCCAD7B98B}"/>
              </a:ext>
            </a:extLst>
          </p:cNvPr>
          <p:cNvSpPr txBox="1"/>
          <p:nvPr/>
        </p:nvSpPr>
        <p:spPr>
          <a:xfrm>
            <a:off x="1195832" y="1247139"/>
            <a:ext cx="10513568" cy="4616648"/>
          </a:xfrm>
          <a:prstGeom prst="rect">
            <a:avLst/>
          </a:prstGeom>
          <a:noFill/>
        </p:spPr>
        <p:txBody>
          <a:bodyPr wrap="square">
            <a:spAutoFit/>
          </a:bodyPr>
          <a:lstStyle/>
          <a:p>
            <a:pPr>
              <a:spcBef>
                <a:spcPts val="1200"/>
              </a:spcBef>
            </a:pPr>
            <a:r>
              <a:rPr lang="en-US" dirty="0">
                <a:solidFill>
                  <a:schemeClr val="bg1"/>
                </a:solidFill>
                <a:latin typeface="Calibri body"/>
                <a:ea typeface="Times New Roman" panose="02020603050405020304" pitchFamily="18" charset="0"/>
              </a:rPr>
              <a:t>K</a:t>
            </a:r>
            <a:r>
              <a:rPr lang="lt-LT" sz="1800" dirty="0" err="1">
                <a:solidFill>
                  <a:schemeClr val="bg1"/>
                </a:solidFill>
                <a:effectLst/>
                <a:latin typeface="Calibri body"/>
                <a:ea typeface="Times New Roman" panose="02020603050405020304" pitchFamily="18" charset="0"/>
              </a:rPr>
              <a:t>elionės</a:t>
            </a:r>
            <a:r>
              <a:rPr lang="lt-LT" sz="1800" dirty="0">
                <a:solidFill>
                  <a:schemeClr val="bg1"/>
                </a:solidFill>
                <a:effectLst/>
                <a:latin typeface="Calibri body"/>
                <a:ea typeface="Times New Roman" panose="02020603050405020304" pitchFamily="18" charset="0"/>
              </a:rPr>
              <a:t> į  užsienio valstybę, kurioje vyksta Renginys, ir iš jos visų rūšių transporto priemonėmis ekonomine klase, išlaidos;</a:t>
            </a:r>
            <a:endParaRPr lang="en-US" sz="1800" dirty="0">
              <a:solidFill>
                <a:schemeClr val="bg1"/>
              </a:solidFill>
              <a:effectLst/>
              <a:latin typeface="Calibri body"/>
              <a:ea typeface="Times New Roman" panose="02020603050405020304" pitchFamily="18" charset="0"/>
            </a:endParaRPr>
          </a:p>
          <a:p>
            <a:pPr>
              <a:spcBef>
                <a:spcPts val="1200"/>
              </a:spcBef>
            </a:pPr>
            <a:r>
              <a:rPr lang="en-US" dirty="0">
                <a:solidFill>
                  <a:schemeClr val="bg1"/>
                </a:solidFill>
                <a:latin typeface="Calibri body"/>
              </a:rPr>
              <a:t>S</a:t>
            </a:r>
            <a:r>
              <a:rPr lang="lt-LT" dirty="0">
                <a:solidFill>
                  <a:schemeClr val="bg1"/>
                </a:solidFill>
                <a:latin typeface="Calibri body"/>
              </a:rPr>
              <a:t>u Renginiu susijusios kelionės viešuoju transportu užsienio šalyje, kurioje vyksta Renginys, išlaidos</a:t>
            </a:r>
            <a:r>
              <a:rPr lang="en-US" dirty="0">
                <a:solidFill>
                  <a:schemeClr val="bg1"/>
                </a:solidFill>
                <a:latin typeface="Calibri body"/>
              </a:rPr>
              <a:t>;</a:t>
            </a:r>
          </a:p>
          <a:p>
            <a:pPr>
              <a:spcBef>
                <a:spcPts val="1200"/>
              </a:spcBef>
            </a:pPr>
            <a:r>
              <a:rPr lang="en-US" dirty="0">
                <a:solidFill>
                  <a:schemeClr val="bg1"/>
                </a:solidFill>
                <a:latin typeface="Calibri body"/>
              </a:rPr>
              <a:t>G</a:t>
            </a:r>
            <a:r>
              <a:rPr lang="lt-LT" dirty="0" err="1">
                <a:solidFill>
                  <a:schemeClr val="bg1"/>
                </a:solidFill>
                <a:latin typeface="Calibri body"/>
              </a:rPr>
              <a:t>yvenamojo</a:t>
            </a:r>
            <a:r>
              <a:rPr lang="lt-LT" dirty="0">
                <a:solidFill>
                  <a:schemeClr val="bg1"/>
                </a:solidFill>
                <a:latin typeface="Calibri body"/>
              </a:rPr>
              <a:t> ploto nuomos užsienio valstybėje, kurioje vyksta Renginys, išlaidos. Išlaidos turi neviršyti </a:t>
            </a:r>
            <a:r>
              <a:rPr lang="en-US" dirty="0">
                <a:solidFill>
                  <a:schemeClr val="bg1"/>
                </a:solidFill>
                <a:latin typeface="Calibri body"/>
              </a:rPr>
              <a:t>LR </a:t>
            </a:r>
            <a:r>
              <a:rPr lang="lt-LT" dirty="0">
                <a:solidFill>
                  <a:schemeClr val="bg1"/>
                </a:solidFill>
                <a:latin typeface="Calibri body"/>
              </a:rPr>
              <a:t>Vyriausybės 2004 m. balandžio 29 d. nutarimu Nr. </a:t>
            </a:r>
            <a:r>
              <a:rPr lang="lt-LT" dirty="0">
                <a:solidFill>
                  <a:schemeClr val="bg1"/>
                </a:solidFill>
                <a:latin typeface="Calibri body"/>
                <a:hlinkClick r:id="rId4">
                  <a:extLst>
                    <a:ext uri="{A12FA001-AC4F-418D-AE19-62706E023703}">
                      <ahyp:hlinkClr xmlns:ahyp="http://schemas.microsoft.com/office/drawing/2018/hyperlinkcolor" val="tx"/>
                    </a:ext>
                  </a:extLst>
                </a:hlinkClick>
              </a:rPr>
              <a:t>526 Dėl dienpinigių ir kitų komandiruočių išlaidų apmokėjimo</a:t>
            </a:r>
            <a:r>
              <a:rPr lang="lt-LT" dirty="0">
                <a:solidFill>
                  <a:schemeClr val="bg1"/>
                </a:solidFill>
                <a:latin typeface="Calibri body"/>
              </a:rPr>
              <a:t> nustatytų gyvenamojo ploto nuomos išlaidų normų</a:t>
            </a:r>
            <a:r>
              <a:rPr lang="en-US" dirty="0">
                <a:solidFill>
                  <a:schemeClr val="bg1"/>
                </a:solidFill>
                <a:latin typeface="Calibri body"/>
              </a:rPr>
              <a:t>;</a:t>
            </a:r>
          </a:p>
          <a:p>
            <a:pPr>
              <a:spcBef>
                <a:spcPts val="1200"/>
              </a:spcBef>
            </a:pPr>
            <a:r>
              <a:rPr lang="en-US" dirty="0">
                <a:solidFill>
                  <a:schemeClr val="bg1"/>
                </a:solidFill>
                <a:latin typeface="Calibri body"/>
              </a:rPr>
              <a:t>D</a:t>
            </a:r>
            <a:r>
              <a:rPr lang="lt-LT" dirty="0" err="1">
                <a:solidFill>
                  <a:schemeClr val="bg1"/>
                </a:solidFill>
                <a:latin typeface="Calibri body"/>
              </a:rPr>
              <a:t>alyvio</a:t>
            </a:r>
            <a:r>
              <a:rPr lang="lt-LT" dirty="0">
                <a:solidFill>
                  <a:schemeClr val="bg1"/>
                </a:solidFill>
                <a:latin typeface="Calibri body"/>
              </a:rPr>
              <a:t>, bilietų ir (arba) registracijos mokesčio į Renginius išlaidos;</a:t>
            </a:r>
            <a:endParaRPr lang="en-US" dirty="0">
              <a:solidFill>
                <a:schemeClr val="bg1"/>
              </a:solidFill>
              <a:latin typeface="Calibri body"/>
            </a:endParaRPr>
          </a:p>
          <a:p>
            <a:pPr>
              <a:spcBef>
                <a:spcPts val="1200"/>
              </a:spcBef>
            </a:pPr>
            <a:r>
              <a:rPr lang="lt-LT" dirty="0">
                <a:solidFill>
                  <a:schemeClr val="bg1"/>
                </a:solidFill>
                <a:latin typeface="Calibri body"/>
              </a:rPr>
              <a:t>Renginio ploto (įrengto ploto, stendo, ekspozicijos vietos, salės ar kitos Renginio erdvės) nuomos, stendo įrengimo Renginio plote ir (ar) privalomųjų Renginio organizatoriaus mokesčių išlaidos, kai jos yra tiesiogiai susijusios su dalyvavimu Renginyje</a:t>
            </a:r>
            <a:r>
              <a:rPr lang="en-US" dirty="0">
                <a:solidFill>
                  <a:schemeClr val="bg1"/>
                </a:solidFill>
                <a:latin typeface="Calibri body"/>
              </a:rPr>
              <a:t>;</a:t>
            </a:r>
          </a:p>
          <a:p>
            <a:pPr>
              <a:spcBef>
                <a:spcPts val="1200"/>
              </a:spcBef>
            </a:pPr>
            <a:r>
              <a:rPr lang="en-US" dirty="0">
                <a:solidFill>
                  <a:schemeClr val="bg1"/>
                </a:solidFill>
                <a:latin typeface="Calibri body"/>
              </a:rPr>
              <a:t>D</a:t>
            </a:r>
            <a:r>
              <a:rPr lang="lt-LT" dirty="0" err="1">
                <a:solidFill>
                  <a:schemeClr val="bg1"/>
                </a:solidFill>
                <a:latin typeface="Calibri body"/>
              </a:rPr>
              <a:t>okumentų</a:t>
            </a:r>
            <a:r>
              <a:rPr lang="lt-LT" dirty="0">
                <a:solidFill>
                  <a:schemeClr val="bg1"/>
                </a:solidFill>
                <a:latin typeface="Calibri body"/>
              </a:rPr>
              <a:t> (vizos, leidimų atvykti į užsienio šalį ir pan.), susijusių su vykimu į Renginį, išdavimo išlaidos</a:t>
            </a:r>
            <a:r>
              <a:rPr lang="en-US" dirty="0">
                <a:solidFill>
                  <a:schemeClr val="bg1"/>
                </a:solidFill>
                <a:latin typeface="Calibri body"/>
              </a:rPr>
              <a:t>;</a:t>
            </a:r>
          </a:p>
          <a:p>
            <a:pPr>
              <a:spcBef>
                <a:spcPts val="1200"/>
              </a:spcBef>
            </a:pPr>
            <a:r>
              <a:rPr lang="en-US" dirty="0">
                <a:solidFill>
                  <a:schemeClr val="bg1"/>
                </a:solidFill>
                <a:latin typeface="Calibri body"/>
              </a:rPr>
              <a:t>K</a:t>
            </a:r>
            <a:r>
              <a:rPr lang="lt-LT" dirty="0" err="1">
                <a:solidFill>
                  <a:schemeClr val="bg1"/>
                </a:solidFill>
                <a:latin typeface="Calibri body"/>
              </a:rPr>
              <a:t>itos</a:t>
            </a:r>
            <a:r>
              <a:rPr lang="lt-LT" dirty="0">
                <a:solidFill>
                  <a:schemeClr val="bg1"/>
                </a:solidFill>
                <a:latin typeface="Calibri body"/>
              </a:rPr>
              <a:t> su kelione į Renginį susijusios išlaidos: miesto mokestis (ekologinis mokestis ir apgyvendinimo (turisto) mokestis);  kelių mokestis; registruoto bagažo mokestis (iki 2 vienetų).</a:t>
            </a:r>
          </a:p>
        </p:txBody>
      </p:sp>
      <p:pic>
        <p:nvPicPr>
          <p:cNvPr id="26" name="Image 0" descr="preencoded.png">
            <a:extLst>
              <a:ext uri="{FF2B5EF4-FFF2-40B4-BE49-F238E27FC236}">
                <a16:creationId xmlns:a16="http://schemas.microsoft.com/office/drawing/2014/main" id="{4A25A736-7E4D-229D-F053-DDB4A3D07051}"/>
              </a:ext>
            </a:extLst>
          </p:cNvPr>
          <p:cNvPicPr>
            <a:picLocks noChangeAspect="1"/>
          </p:cNvPicPr>
          <p:nvPr/>
        </p:nvPicPr>
        <p:blipFill>
          <a:blip r:embed="rId3"/>
          <a:stretch>
            <a:fillRect/>
          </a:stretch>
        </p:blipFill>
        <p:spPr>
          <a:xfrm>
            <a:off x="636355" y="1901352"/>
            <a:ext cx="490390" cy="490390"/>
          </a:xfrm>
          <a:prstGeom prst="rect">
            <a:avLst/>
          </a:prstGeom>
        </p:spPr>
      </p:pic>
      <p:pic>
        <p:nvPicPr>
          <p:cNvPr id="27" name="Image 0" descr="preencoded.png">
            <a:extLst>
              <a:ext uri="{FF2B5EF4-FFF2-40B4-BE49-F238E27FC236}">
                <a16:creationId xmlns:a16="http://schemas.microsoft.com/office/drawing/2014/main" id="{814F52EC-8B3F-E265-CD52-1CE9C48F73A1}"/>
              </a:ext>
            </a:extLst>
          </p:cNvPr>
          <p:cNvPicPr>
            <a:picLocks noChangeAspect="1"/>
          </p:cNvPicPr>
          <p:nvPr/>
        </p:nvPicPr>
        <p:blipFill>
          <a:blip r:embed="rId3"/>
          <a:stretch>
            <a:fillRect/>
          </a:stretch>
        </p:blipFill>
        <p:spPr>
          <a:xfrm>
            <a:off x="636355" y="2530333"/>
            <a:ext cx="490390" cy="490390"/>
          </a:xfrm>
          <a:prstGeom prst="rect">
            <a:avLst/>
          </a:prstGeom>
        </p:spPr>
      </p:pic>
      <p:pic>
        <p:nvPicPr>
          <p:cNvPr id="28" name="Image 0" descr="preencoded.png">
            <a:extLst>
              <a:ext uri="{FF2B5EF4-FFF2-40B4-BE49-F238E27FC236}">
                <a16:creationId xmlns:a16="http://schemas.microsoft.com/office/drawing/2014/main" id="{B88CB695-C555-87A2-6BA3-FD198BD68DB6}"/>
              </a:ext>
            </a:extLst>
          </p:cNvPr>
          <p:cNvPicPr>
            <a:picLocks noChangeAspect="1"/>
          </p:cNvPicPr>
          <p:nvPr/>
        </p:nvPicPr>
        <p:blipFill>
          <a:blip r:embed="rId3"/>
          <a:stretch>
            <a:fillRect/>
          </a:stretch>
        </p:blipFill>
        <p:spPr>
          <a:xfrm>
            <a:off x="636355" y="3334426"/>
            <a:ext cx="490390" cy="490390"/>
          </a:xfrm>
          <a:prstGeom prst="rect">
            <a:avLst/>
          </a:prstGeom>
        </p:spPr>
      </p:pic>
      <p:pic>
        <p:nvPicPr>
          <p:cNvPr id="29" name="Image 0" descr="preencoded.png">
            <a:extLst>
              <a:ext uri="{FF2B5EF4-FFF2-40B4-BE49-F238E27FC236}">
                <a16:creationId xmlns:a16="http://schemas.microsoft.com/office/drawing/2014/main" id="{575B9EC4-394D-9BB7-A12F-413195759D20}"/>
              </a:ext>
            </a:extLst>
          </p:cNvPr>
          <p:cNvPicPr>
            <a:picLocks noChangeAspect="1"/>
          </p:cNvPicPr>
          <p:nvPr/>
        </p:nvPicPr>
        <p:blipFill>
          <a:blip r:embed="rId3"/>
          <a:stretch>
            <a:fillRect/>
          </a:stretch>
        </p:blipFill>
        <p:spPr>
          <a:xfrm>
            <a:off x="636355" y="3966492"/>
            <a:ext cx="490390" cy="490390"/>
          </a:xfrm>
          <a:prstGeom prst="rect">
            <a:avLst/>
          </a:prstGeom>
        </p:spPr>
      </p:pic>
      <p:pic>
        <p:nvPicPr>
          <p:cNvPr id="30" name="Image 0" descr="preencoded.png">
            <a:extLst>
              <a:ext uri="{FF2B5EF4-FFF2-40B4-BE49-F238E27FC236}">
                <a16:creationId xmlns:a16="http://schemas.microsoft.com/office/drawing/2014/main" id="{B9713022-366A-DFD3-4536-AAAAFBCCFAA6}"/>
              </a:ext>
            </a:extLst>
          </p:cNvPr>
          <p:cNvPicPr>
            <a:picLocks noChangeAspect="1"/>
          </p:cNvPicPr>
          <p:nvPr/>
        </p:nvPicPr>
        <p:blipFill>
          <a:blip r:embed="rId3"/>
          <a:stretch>
            <a:fillRect/>
          </a:stretch>
        </p:blipFill>
        <p:spPr>
          <a:xfrm>
            <a:off x="636355" y="4642963"/>
            <a:ext cx="490390" cy="490390"/>
          </a:xfrm>
          <a:prstGeom prst="rect">
            <a:avLst/>
          </a:prstGeom>
        </p:spPr>
      </p:pic>
      <p:pic>
        <p:nvPicPr>
          <p:cNvPr id="31" name="Image 0" descr="preencoded.png">
            <a:extLst>
              <a:ext uri="{FF2B5EF4-FFF2-40B4-BE49-F238E27FC236}">
                <a16:creationId xmlns:a16="http://schemas.microsoft.com/office/drawing/2014/main" id="{2ED79097-23A0-DD30-2F8E-F7451BACE89E}"/>
              </a:ext>
            </a:extLst>
          </p:cNvPr>
          <p:cNvPicPr>
            <a:picLocks noChangeAspect="1"/>
          </p:cNvPicPr>
          <p:nvPr/>
        </p:nvPicPr>
        <p:blipFill>
          <a:blip r:embed="rId3"/>
          <a:stretch>
            <a:fillRect/>
          </a:stretch>
        </p:blipFill>
        <p:spPr>
          <a:xfrm>
            <a:off x="636355" y="5275029"/>
            <a:ext cx="490390" cy="490390"/>
          </a:xfrm>
          <a:prstGeom prst="rect">
            <a:avLst/>
          </a:prstGeom>
        </p:spPr>
      </p:pic>
      <p:sp>
        <p:nvSpPr>
          <p:cNvPr id="32" name="Shape 16">
            <a:extLst>
              <a:ext uri="{FF2B5EF4-FFF2-40B4-BE49-F238E27FC236}">
                <a16:creationId xmlns:a16="http://schemas.microsoft.com/office/drawing/2014/main" id="{CA41E4FD-46BD-4B3F-E318-EA3CD4D5C97B}"/>
              </a:ext>
            </a:extLst>
          </p:cNvPr>
          <p:cNvSpPr/>
          <p:nvPr/>
        </p:nvSpPr>
        <p:spPr>
          <a:xfrm>
            <a:off x="636355" y="6049868"/>
            <a:ext cx="8571145" cy="592232"/>
          </a:xfrm>
          <a:prstGeom prst="rect">
            <a:avLst/>
          </a:prstGeom>
          <a:solidFill>
            <a:srgbClr val="E8EEF8"/>
          </a:solidFill>
          <a:ln/>
        </p:spPr>
        <p:txBody>
          <a:bodyPr/>
          <a:lstStyle/>
          <a:p>
            <a:endParaRPr lang="lt-LT" sz="1600"/>
          </a:p>
        </p:txBody>
      </p:sp>
      <p:sp>
        <p:nvSpPr>
          <p:cNvPr id="33" name="Text 17">
            <a:extLst>
              <a:ext uri="{FF2B5EF4-FFF2-40B4-BE49-F238E27FC236}">
                <a16:creationId xmlns:a16="http://schemas.microsoft.com/office/drawing/2014/main" id="{85918075-F056-DC8E-0038-A7DCFA5B9C5E}"/>
              </a:ext>
            </a:extLst>
          </p:cNvPr>
          <p:cNvSpPr/>
          <p:nvPr/>
        </p:nvSpPr>
        <p:spPr>
          <a:xfrm>
            <a:off x="636355" y="6158427"/>
            <a:ext cx="8240437" cy="368357"/>
          </a:xfrm>
          <a:prstGeom prst="rect">
            <a:avLst/>
          </a:prstGeom>
          <a:noFill/>
          <a:ln/>
        </p:spPr>
        <p:txBody>
          <a:bodyPr wrap="square" rtlCol="0" anchor="ctr"/>
          <a:lstStyle/>
          <a:p>
            <a:pPr algn="ctr"/>
            <a:r>
              <a:rPr lang="lt-LT" dirty="0"/>
              <a:t>Jeigu Renginys vykdomas daugiau nei vienoje valstybėje, nuostatos dėl tinkamų finansuoti išlaidų taikomos tomis pačiomis sąlygomis kiekvienoje užsienio valstybėje</a:t>
            </a:r>
            <a:endParaRPr lang="en-US" dirty="0"/>
          </a:p>
        </p:txBody>
      </p:sp>
    </p:spTree>
    <p:extLst>
      <p:ext uri="{BB962C8B-B14F-4D97-AF65-F5344CB8AC3E}">
        <p14:creationId xmlns:p14="http://schemas.microsoft.com/office/powerpoint/2010/main" val="1140996376"/>
      </p:ext>
    </p:extLst>
  </p:cSld>
  <p:clrMapOvr>
    <a:masterClrMapping/>
  </p:clrMapOvr>
</p:sld>
</file>

<file path=ppt/theme/theme1.xml><?xml version="1.0" encoding="utf-8"?>
<a:theme xmlns:a="http://schemas.openxmlformats.org/drawingml/2006/main" name="PPT_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A00B8EBBFCD5FF4496FD077058AF1610" ma:contentTypeVersion="15" ma:contentTypeDescription="Kurkite naują dokumentą." ma:contentTypeScope="" ma:versionID="d8243b50476a530c03797823ca2a3824">
  <xsd:schema xmlns:xsd="http://www.w3.org/2001/XMLSchema" xmlns:xs="http://www.w3.org/2001/XMLSchema" xmlns:p="http://schemas.microsoft.com/office/2006/metadata/properties" xmlns:ns2="3daa3ca9-7913-4775-b489-948cf2d1f429" xmlns:ns3="73f3d9fc-cecf-4806-8b79-e07f4178e50f" targetNamespace="http://schemas.microsoft.com/office/2006/metadata/properties" ma:root="true" ma:fieldsID="7ae9a3f343459b3b0ecde77f90d4ef74" ns2:_="" ns3:_="">
    <xsd:import namespace="3daa3ca9-7913-4775-b489-948cf2d1f429"/>
    <xsd:import namespace="73f3d9fc-cecf-4806-8b79-e07f4178e5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ca9-7913-4775-b489-948cf2d1f4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Vaizdų žymės" ma:readOnly="false" ma:fieldId="{5cf76f15-5ced-4ddc-b409-7134ff3c332f}" ma:taxonomyMulti="true" ma:sspId="4e3501c9-f7a7-4b81-baa6-2bbc2eda4d3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f3d9fc-cecf-4806-8b79-e07f4178e50f" elementFormDefault="qualified">
    <xsd:import namespace="http://schemas.microsoft.com/office/2006/documentManagement/types"/>
    <xsd:import namespace="http://schemas.microsoft.com/office/infopath/2007/PartnerControls"/>
    <xsd:element name="SharedWithUsers" ma:index="16"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Bendrinta su išsamia informacija" ma:internalName="SharedWithDetails" ma:readOnly="true">
      <xsd:simpleType>
        <xsd:restriction base="dms:Note">
          <xsd:maxLength value="255"/>
        </xsd:restriction>
      </xsd:simpleType>
    </xsd:element>
    <xsd:element name="TaxCatchAll" ma:index="20" nillable="true" ma:displayName="Taxonomy Catch All Column" ma:hidden="true" ma:list="{248c6d8f-f480-459e-a823-f667fb2a638e}" ma:internalName="TaxCatchAll" ma:showField="CatchAllData" ma:web="73f3d9fc-cecf-4806-8b79-e07f4178e5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3f3d9fc-cecf-4806-8b79-e07f4178e50f" xsi:nil="true"/>
    <lcf76f155ced4ddcb4097134ff3c332f xmlns="3daa3ca9-7913-4775-b489-948cf2d1f42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987AD88-FE3F-4E21-ADAF-4947119C7A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ca9-7913-4775-b489-948cf2d1f429"/>
    <ds:schemaRef ds:uri="73f3d9fc-cecf-4806-8b79-e07f4178e5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EF569C-248C-4C5A-AABA-63AC4601F741}">
  <ds:schemaRefs>
    <ds:schemaRef ds:uri="http://schemas.microsoft.com/sharepoint/v3/contenttype/forms"/>
  </ds:schemaRefs>
</ds:datastoreItem>
</file>

<file path=customXml/itemProps3.xml><?xml version="1.0" encoding="utf-8"?>
<ds:datastoreItem xmlns:ds="http://schemas.openxmlformats.org/officeDocument/2006/customXml" ds:itemID="{7D23FFC2-AA23-4531-A6AE-28E03B3A43A3}">
  <ds:schemaRefs>
    <ds:schemaRef ds:uri="http://schemas.microsoft.com/office/2006/metadata/properties"/>
    <ds:schemaRef ds:uri="http://schemas.microsoft.com/office/infopath/2007/PartnerControls"/>
    <ds:schemaRef ds:uri="73f3d9fc-cecf-4806-8b79-e07f4178e50f"/>
    <ds:schemaRef ds:uri="3daa3ca9-7913-4775-b489-948cf2d1f429"/>
  </ds:schemaRefs>
</ds:datastoreItem>
</file>

<file path=docMetadata/LabelInfo.xml><?xml version="1.0" encoding="utf-8"?>
<clbl:labelList xmlns:clbl="http://schemas.microsoft.com/office/2020/mipLabelMetadata">
  <clbl:label id="{7bce49ad-6e13-4667-9698-89b6274ba9f6}" enabled="0" method="" siteId="{7bce49ad-6e13-4667-9698-89b6274ba9f6}" removed="1"/>
</clbl:labelList>
</file>

<file path=docProps/app.xml><?xml version="1.0" encoding="utf-8"?>
<Properties xmlns="http://schemas.openxmlformats.org/officeDocument/2006/extended-properties" xmlns:vt="http://schemas.openxmlformats.org/officeDocument/2006/docPropsVTypes">
  <TotalTime>8029</TotalTime>
  <Words>3083</Words>
  <Application>Microsoft Office PowerPoint</Application>
  <PresentationFormat>Widescreen</PresentationFormat>
  <Paragraphs>223</Paragraphs>
  <Slides>28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body</vt:lpstr>
      <vt:lpstr>Times New Roman</vt:lpstr>
      <vt:lpstr>Trebuchet MS</vt:lpstr>
      <vt:lpstr>PPT_Template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Aivaras Bakanauskas</dc:creator>
  <cp:lastModifiedBy>Rūta Bankauskaitė</cp:lastModifiedBy>
  <cp:revision>82</cp:revision>
  <dcterms:created xsi:type="dcterms:W3CDTF">2025-10-16T11:16:45Z</dcterms:created>
  <dcterms:modified xsi:type="dcterms:W3CDTF">2026-05-04T10:45:04Z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0x010100A00B8EBBFCD5FF4496FD077058AF1610</vt:lpwstr>
  </property>
  <property fmtid="{D5CDD505-2E9C-101B-9397-08002B2CF9AE}" pid="3" name="MediaServiceImageTags">
    <vt:lpwstr/>
  </property>
</Properties>
</file>