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2" r:id="rId4"/>
  </p:sldMasterIdLst>
  <p:notesMasterIdLst>
    <p:notesMasterId r:id="rId14"/>
  </p:notesMasterIdLst>
  <p:sldIdLst>
    <p:sldId id="489" r:id="rId5"/>
    <p:sldId id="492" r:id="rId6"/>
    <p:sldId id="487" r:id="rId7"/>
    <p:sldId id="488" r:id="rId8"/>
    <p:sldId id="490" r:id="rId9"/>
    <p:sldId id="266" r:id="rId10"/>
    <p:sldId id="494" r:id="rId11"/>
    <p:sldId id="491" r:id="rId12"/>
    <p:sldId id="493" r:id="rId13"/>
  </p:sldIdLst>
  <p:sldSz cx="12192000" cy="6858000"/>
  <p:notesSz cx="6808788" cy="9940925"/>
  <p:defaultTextStyle>
    <a:defPPr>
      <a:defRPr lang="lt-LT"/>
    </a:defPPr>
    <a:lvl1pPr marL="0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57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536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714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92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070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249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428" algn="l" defTabSz="914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009999"/>
    <a:srgbClr val="0033CC"/>
    <a:srgbClr val="44546A"/>
    <a:srgbClr val="0066CC"/>
    <a:srgbClr val="EE8640"/>
    <a:srgbClr val="3333CC"/>
    <a:srgbClr val="0066FF"/>
    <a:srgbClr val="00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1597A4-536A-4645-A037-AF05C471A5E2}" v="130" dt="2026-03-26T14:59:37.867"/>
    <p1510:client id="{834C40FB-8D0B-1185-CAA2-EA5F5CE172E0}" v="392" dt="2026-03-26T14:42:56.224"/>
    <p1510:client id="{9AC19C60-D014-3DA8-4C21-A689FD61ED1F}" v="1718" dt="2026-03-26T13:12:46.101"/>
    <p1510:client id="{E98B35BC-4A1F-0CA5-0A3A-9DD71A185A8A}" v="331" dt="2026-03-27T06:20:38.40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77993C-08FC-49E3-BCAB-5EFFFF8A36CB}" type="datetimeFigureOut">
              <a:rPr lang="lt-LT" smtClean="0"/>
              <a:t>2026-03-26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69"/>
            <a:ext cx="5447030" cy="39142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5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5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CDCC59-E285-4C72-84E8-27F1927E9133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94751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78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57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536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714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892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070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249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428" algn="l" defTabSz="91435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CDCC59-E285-4C72-84E8-27F1927E9133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506044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t-LT"/>
              <a:t>Aukšto lygio susitikimų programa:</a:t>
            </a:r>
          </a:p>
          <a:p>
            <a:pPr marL="171450" indent="-171450">
              <a:buFontTx/>
              <a:buChar char="-"/>
            </a:pPr>
            <a:r>
              <a:rPr lang="lt-LT"/>
              <a:t>Suskrenda iš vakaro</a:t>
            </a:r>
          </a:p>
          <a:p>
            <a:pPr marL="171450" indent="-171450">
              <a:buFontTx/>
              <a:buChar char="-"/>
            </a:pPr>
            <a:r>
              <a:rPr lang="lt-LT" err="1"/>
              <a:t>Gala</a:t>
            </a:r>
            <a:r>
              <a:rPr lang="lt-LT"/>
              <a:t> vakarienė Valdovų rūmuose</a:t>
            </a:r>
          </a:p>
          <a:p>
            <a:pPr marL="171450" indent="-171450">
              <a:buFontTx/>
              <a:buChar char="-"/>
            </a:pPr>
            <a:r>
              <a:rPr lang="lt-LT"/>
              <a:t>Kitą rytą renkasi Litexpo</a:t>
            </a:r>
          </a:p>
          <a:p>
            <a:pPr marL="171450" indent="-171450">
              <a:buFontTx/>
              <a:buChar char="-"/>
            </a:pPr>
            <a:r>
              <a:rPr lang="lt-LT"/>
              <a:t>Posėdžiauja iki 15:00val. </a:t>
            </a:r>
          </a:p>
          <a:p>
            <a:pPr marL="171450" indent="-171450">
              <a:buFontTx/>
              <a:buChar char="-"/>
            </a:pPr>
            <a:r>
              <a:rPr lang="lt-LT"/>
              <a:t>Išskrenda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CDCC59-E285-4C72-84E8-27F1927E9133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13364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42AB28-F6EF-F5E1-B0BE-97FA4BB5CB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57B8F7-80CB-34BB-1C76-FCC7651AB6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D50312F-F405-9CC5-BA70-789009652B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5556EA-00CA-CDB9-B044-DFC297CCDB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CDCC59-E285-4C72-84E8-27F1927E9133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598723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5CDCC59-E285-4C72-84E8-27F1927E9133}" type="slidenum">
              <a:rPr lang="lt-LT" smtClean="0"/>
              <a:t>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25619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E6C8-AB1D-4204-BC9C-3366B0BF04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8426" y="889820"/>
            <a:ext cx="9989574" cy="3598606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7B9009-EE50-4EE5-B6EB-CD6EC83D3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8426" y="4488426"/>
            <a:ext cx="6991776" cy="1302774"/>
          </a:xfrm>
        </p:spPr>
        <p:txBody>
          <a:bodyPr anchor="b"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C8667E-058A-436F-B8EA-5B3A99D43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75099-B3AD-44D7-919B-BCB6DC3E7F21}" type="datetimeFigureOut">
              <a:rPr lang="en-US" dirty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680305-1AD7-482D-BFFD-6CDB83AB3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5762A1-52E9-402D-B65E-DF193E44C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63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359C1-C098-4BF4-A55D-782F4E60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43C7E-1E8B-4D38-9B81-1AA2A8978E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A70B00-53AE-4D3F-91BE-A8D789ED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8115DA-6CBC-4AEF-A85F-371C66916CF8}" type="datetimeFigureOut">
              <a:rPr lang="en-US" dirty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47FC7-8124-4F70-A849-B6BCC5189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7CEBE4-50DC-47DB-B699-CCC024336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164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418279-D3B8-4C6A-AB74-9DE3777712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42322" y="997974"/>
            <a:ext cx="2349043" cy="49849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8F733C-9309-4197-BACA-207CDC8935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997973"/>
            <a:ext cx="8404122" cy="49849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ACD4D0-5BE6-412D-B08B-5DFFD5935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007E4-95E8-4ABC-B20B-51235318A487}" type="datetimeFigureOut">
              <a:rPr lang="en-US" dirty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21651-B786-4A39-A10F-F5231D0A2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504D2D-9379-40DE-9F45-3004BE54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966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87CA6-BFD9-4CB1-8892-F6B062E82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DA8C3-9C0C-4E52-9A62-E4DB159E6B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C3EC35-E02F-41FF-9232-F90692A90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BF121-2723-4D35-ADA9-215CD054C4BC}" type="datetimeFigureOut">
              <a:rPr lang="en-US" dirty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D13D38-5DF1-443B-8A12-71E834FDC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E644A-4A37-4757-9809-5B035E287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33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E6578B-CD85-4BF1-A729-E8E8079B5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383" y="1709738"/>
            <a:ext cx="10632067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8448C1-C13F-4826-8347-EEB00A6643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3" y="4589463"/>
            <a:ext cx="1063206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06546A-957F-4C4D-9744-1177AD258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4F54BA-4BC6-480F-839C-951A49B248A9}" type="datetimeFigureOut">
              <a:rPr lang="en-US" dirty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B149C-CC63-4E3A-A83D-EF637EB51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B94775-7982-41EC-B584-D51224D38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11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E4BD8-507D-48E4-A624-F16A741C36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12793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0A07E4-3A39-457C-A059-7DFB6039D9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5383" y="2128684"/>
            <a:ext cx="5304417" cy="3844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141E17-47CE-4A78-B0FA-0E9786DA6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28684"/>
            <a:ext cx="5219700" cy="3844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F02C13-D3ED-4044-9716-F29D79A18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DD0EA-4726-4440-BF9D-E88296FC3068}" type="datetimeFigureOut">
              <a:rPr lang="en-US" dirty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F334AD-FB29-4355-B5CF-85E61B4F3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5AA154-790C-4774-9C21-8C543E733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536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07DD35-7673-4F88-86B0-634883B5E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87" y="929148"/>
            <a:ext cx="10640005" cy="76154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C820D7-3E0B-47C6-A583-C4C839C5AF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5384" y="1681163"/>
            <a:ext cx="5282192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1600" b="1"/>
            </a:lvl2pPr>
            <a:lvl3pPr marL="914400" indent="0">
              <a:buNone/>
              <a:defRPr sz="16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839A7B-97D5-400F-B802-A0FF28FE9F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15384" y="2505075"/>
            <a:ext cx="5282192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E0ECA2-DBF1-4681-9DFA-93AFD1B371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657225"/>
          </a:xfrm>
        </p:spPr>
        <p:txBody>
          <a:bodyPr anchor="b">
            <a:normAutofit/>
          </a:bodyPr>
          <a:lstStyle>
            <a:lvl1pPr marL="0" indent="0">
              <a:buNone/>
              <a:defRPr sz="1600" b="1">
                <a:latin typeface="+mj-lt"/>
              </a:defRPr>
            </a:lvl1pPr>
            <a:lvl2pPr marL="457200" indent="0">
              <a:buNone/>
              <a:defRPr sz="1600" b="1"/>
            </a:lvl2pPr>
            <a:lvl3pPr marL="914400" indent="0">
              <a:buNone/>
              <a:defRPr sz="16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90EBBBB-517F-4ED7-9E51-CF0F7590B4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237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511B5C7-1E37-478F-B4B0-C7202FFE4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AD10D-99D1-46B2-A85A-C16850FCF8CF}" type="datetimeFigureOut">
              <a:rPr lang="en-US" dirty="0"/>
              <a:t>3/26/2026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153F7EF-507C-4CB3-86C5-8B34FFFC1D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E3DEA6-E4EB-4C2A-8B4F-55EC965B6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677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32964-A933-4B98-A141-A4B316DAF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684C9D-23DA-42B0-9DD3-7592F72E8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C67E51-34D6-4E3D-8F41-CC63EA446EDD}" type="datetimeFigureOut">
              <a:rPr lang="en-US" dirty="0"/>
              <a:t>3/26/2026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BF8F05-876F-49D8-AE30-5BB2A91EC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3D20DA-9260-4577-BB51-789570A24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3164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D2C1F24-E0A1-45A7-8EF5-92CD97993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9E550-CE3F-497F-B953-7DE0932F91C0}" type="datetimeFigureOut">
              <a:rPr lang="en-US" dirty="0"/>
              <a:t>3/26/2026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021C19-210E-46B0-9036-5D8AECC9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880FEF-487E-44DF-8615-DF2210419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196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568EE-74C8-43A6-90BC-2DDD965CF6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426" y="781665"/>
            <a:ext cx="4093599" cy="122345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1C35AC-CAE3-48CF-A3E4-A075C9FDD7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9D03EA-5FAD-4609-A2B8-624E42684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8258" y="2315497"/>
            <a:ext cx="4093599" cy="35534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58D2EA-2191-4216-B64D-067BDFE12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A0BF4-BAA0-4539-95F2-9C4277F97478}" type="datetimeFigureOut">
              <a:rPr lang="en-US" dirty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042128-DAB4-481C-BEE6-3523E8E88B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0E382-C500-4A4C-A7C6-43860383A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9962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9FE98B-EACF-4251-A8AF-0D9EDD17C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342" y="1066800"/>
            <a:ext cx="4103431" cy="13175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05F473-761A-4002-AF70-9FF878D0139E}"/>
              </a:ext>
            </a:extLst>
          </p:cNvPr>
          <p:cNvSpPr>
            <a:spLocks noGrp="1" noChangeAspect="1"/>
          </p:cNvSpPr>
          <p:nvPr>
            <p:ph type="pic" idx="1"/>
          </p:nvPr>
        </p:nvSpPr>
        <p:spPr>
          <a:xfrm>
            <a:off x="5183188" y="1066800"/>
            <a:ext cx="6172200" cy="4794250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0C2E6A-F834-4540-BB00-E13CB45DC3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3342" y="2552700"/>
            <a:ext cx="4103431" cy="33162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38EAB-AD63-415C-B263-BA1D8FBE3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9884E-D945-496C-84BE-49C61F78F9EC}" type="datetimeFigureOut">
              <a:rPr lang="en-US" dirty="0"/>
              <a:t>3/26/2026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E5541-B6DE-45E8-BCFE-0DFC4F5740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78D45-289B-46AF-8CB9-E6150BEA1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AF5A0-43BB-4336-8627-9123B9144D80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286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A362AC-B59F-4AC7-B279-57DDD5336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0635" y="922096"/>
            <a:ext cx="10691265" cy="13710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6042DB-75BD-4EC1-B6D9-8A72EF940C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0635" y="2293126"/>
            <a:ext cx="10691265" cy="3636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DD1378-7C96-4079-B44C-3D86B46575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9448" y="6356350"/>
            <a:ext cx="25925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CD438618-DEE5-47CF-A8B2-A9E090D503CD}" type="datetimeFigureOut">
              <a:rPr lang="en-US" dirty="0"/>
              <a:t>3/26/2026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9B6B78-577F-43F5-BAEE-BF72484C98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15383" y="6356350"/>
            <a:ext cx="45397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
             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75B8-AF8F-4D8A-9B3D-D1951A64BA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19012" y="6356350"/>
            <a:ext cx="672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E30AF5A0-43BB-4336-8627-9123B9144D80}" type="slidenum">
              <a:rPr lang="en-US" dirty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64F9B95-9045-48D2-B9F3-2927E98F54AA}"/>
              </a:ext>
            </a:extLst>
          </p:cNvPr>
          <p:cNvCxnSpPr>
            <a:cxnSpLocks/>
          </p:cNvCxnSpPr>
          <p:nvPr/>
        </p:nvCxnSpPr>
        <p:spPr>
          <a:xfrm>
            <a:off x="800100" y="723900"/>
            <a:ext cx="105918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5AA86F-6A4D-4BCB-A045-D992CDC2959B}"/>
              </a:ext>
            </a:extLst>
          </p:cNvPr>
          <p:cNvCxnSpPr>
            <a:cxnSpLocks/>
          </p:cNvCxnSpPr>
          <p:nvPr/>
        </p:nvCxnSpPr>
        <p:spPr>
          <a:xfrm>
            <a:off x="800100" y="6142781"/>
            <a:ext cx="105918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37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kern="1200" cap="all" spc="3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672">
          <p15:clr>
            <a:srgbClr val="F26B43"/>
          </p15:clr>
        </p15:guide>
        <p15:guide id="4" orient="horz" pos="912">
          <p15:clr>
            <a:srgbClr val="F26B43"/>
          </p15:clr>
        </p15:guide>
        <p15:guide id="5" pos="7176">
          <p15:clr>
            <a:srgbClr val="F26B43"/>
          </p15:clr>
        </p15:guide>
        <p15:guide id="6" pos="504">
          <p15:clr>
            <a:srgbClr val="F26B43"/>
          </p15:clr>
        </p15:guide>
        <p15:guide id="7" orient="horz" pos="3864">
          <p15:clr>
            <a:srgbClr val="F26B43"/>
          </p15:clr>
        </p15:guide>
        <p15:guide id="8" orient="horz" pos="45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1.jpe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svg"/><Relationship Id="rId5" Type="http://schemas.openxmlformats.org/officeDocument/2006/relationships/image" Target="../media/image6.sv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Relationship Id="rId4" Type="http://schemas.openxmlformats.org/officeDocument/2006/relationships/hyperlink" Target="mailto:vaida.kazlauskaite@urm.l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41312B51-3642-432A-95B3-38BA552E8E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 descr="A white background with black dots&#10;&#10;AI-generated content may be incorrect.">
            <a:extLst>
              <a:ext uri="{FF2B5EF4-FFF2-40B4-BE49-F238E27FC236}">
                <a16:creationId xmlns:a16="http://schemas.microsoft.com/office/drawing/2014/main" id="{1BE4C7A8-0F15-4EF7-2D6D-D796FD36FD8B}"/>
              </a:ext>
            </a:extLst>
          </p:cNvPr>
          <p:cNvSpPr/>
          <p:nvPr/>
        </p:nvSpPr>
        <p:spPr>
          <a:xfrm>
            <a:off x="60490" y="-6569"/>
            <a:ext cx="12184063" cy="6862763"/>
          </a:xfrm>
          <a:custGeom>
            <a:avLst/>
            <a:gdLst/>
            <a:ahLst/>
            <a:cxnLst/>
            <a:rect l="l" t="t" r="r" b="b"/>
            <a:pathLst>
              <a:path w="24368125" h="13725525">
                <a:moveTo>
                  <a:pt x="0" y="0"/>
                </a:moveTo>
                <a:lnTo>
                  <a:pt x="24368125" y="0"/>
                </a:lnTo>
                <a:lnTo>
                  <a:pt x="24368125" y="13725525"/>
                </a:lnTo>
                <a:lnTo>
                  <a:pt x="0" y="137255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4"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4BB264D-2009-3EA1-8E19-6A8EBFAC1953}"/>
              </a:ext>
            </a:extLst>
          </p:cNvPr>
          <p:cNvSpPr txBox="1"/>
          <p:nvPr/>
        </p:nvSpPr>
        <p:spPr>
          <a:xfrm>
            <a:off x="1118491" y="2900012"/>
            <a:ext cx="7203393" cy="7437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08"/>
              </a:lnSpc>
            </a:pPr>
            <a:endParaRPr lang="en-US" sz="5808" spc="-458">
              <a:solidFill>
                <a:srgbClr val="000000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7B729949-8430-B34E-A156-7EAC48DBF165}"/>
              </a:ext>
            </a:extLst>
          </p:cNvPr>
          <p:cNvSpPr/>
          <p:nvPr/>
        </p:nvSpPr>
        <p:spPr>
          <a:xfrm>
            <a:off x="-1240" y="565410"/>
            <a:ext cx="12192000" cy="6899275"/>
          </a:xfrm>
          <a:custGeom>
            <a:avLst/>
            <a:gdLst/>
            <a:ahLst/>
            <a:cxnLst/>
            <a:rect l="l" t="t" r="r" b="b"/>
            <a:pathLst>
              <a:path w="24384000" h="13798550">
                <a:moveTo>
                  <a:pt x="0" y="0"/>
                </a:moveTo>
                <a:lnTo>
                  <a:pt x="24384000" y="0"/>
                </a:lnTo>
                <a:lnTo>
                  <a:pt x="24384000" y="13798550"/>
                </a:lnTo>
                <a:lnTo>
                  <a:pt x="0" y="13798550"/>
                </a:lnTo>
                <a:close/>
              </a:path>
            </a:pathLst>
          </a:custGeom>
          <a:solidFill>
            <a:srgbClr val="2F5597"/>
          </a:solidFill>
        </p:spPr>
        <p:txBody>
          <a:bodyPr/>
          <a:lstStyle>
            <a:defPPr>
              <a:defRPr lang="lt-LT"/>
            </a:defPPr>
            <a:lvl1pPr marL="0" algn="l" defTabSz="91435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algn="l" defTabSz="91435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7" algn="l" defTabSz="91435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6" algn="l" defTabSz="91435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14" algn="l" defTabSz="91435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92" algn="l" defTabSz="91435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70" algn="l" defTabSz="91435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9" algn="l" defTabSz="91435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28" algn="l" defTabSz="914357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200"/>
          </a:p>
        </p:txBody>
      </p:sp>
      <p:sp>
        <p:nvSpPr>
          <p:cNvPr id="14" name="Freeform 10">
            <a:extLst>
              <a:ext uri="{FF2B5EF4-FFF2-40B4-BE49-F238E27FC236}">
                <a16:creationId xmlns:a16="http://schemas.microsoft.com/office/drawing/2014/main" id="{D371CA2F-80F7-19F3-5572-B555D8E4A4E7}"/>
              </a:ext>
            </a:extLst>
          </p:cNvPr>
          <p:cNvSpPr/>
          <p:nvPr/>
        </p:nvSpPr>
        <p:spPr>
          <a:xfrm>
            <a:off x="9625890" y="4987875"/>
            <a:ext cx="3031159" cy="3018021"/>
          </a:xfrm>
          <a:custGeom>
            <a:avLst/>
            <a:gdLst/>
            <a:ahLst/>
            <a:cxnLst/>
            <a:rect l="l" t="t" r="r" b="b"/>
            <a:pathLst>
              <a:path w="5867100" h="5867100">
                <a:moveTo>
                  <a:pt x="0" y="0"/>
                </a:moveTo>
                <a:lnTo>
                  <a:pt x="5867100" y="0"/>
                </a:lnTo>
                <a:lnTo>
                  <a:pt x="5867100" y="5867100"/>
                </a:lnTo>
                <a:lnTo>
                  <a:pt x="0" y="58671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16" name="TextBox 13">
            <a:extLst>
              <a:ext uri="{FF2B5EF4-FFF2-40B4-BE49-F238E27FC236}">
                <a16:creationId xmlns:a16="http://schemas.microsoft.com/office/drawing/2014/main" id="{DA16F12D-A4AF-A29A-089B-D0FB0F8E0CDF}"/>
              </a:ext>
            </a:extLst>
          </p:cNvPr>
          <p:cNvSpPr txBox="1"/>
          <p:nvPr/>
        </p:nvSpPr>
        <p:spPr>
          <a:xfrm>
            <a:off x="627845" y="2839507"/>
            <a:ext cx="11073193" cy="7200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261"/>
              </a:lnSpc>
              <a:spcBef>
                <a:spcPct val="0"/>
              </a:spcBef>
            </a:pPr>
            <a:r>
              <a:rPr lang="en-US" sz="3600" b="1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Lietuvos </a:t>
            </a:r>
            <a:r>
              <a:rPr lang="en-US" sz="3600" b="1" err="1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pirmininkavimas</a:t>
            </a:r>
            <a:r>
              <a:rPr lang="en-US" sz="3600" b="1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ES </a:t>
            </a:r>
            <a:r>
              <a:rPr lang="en-US" sz="3600" b="1" err="1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Tarybai</a:t>
            </a:r>
            <a:r>
              <a:rPr lang="en-US" sz="3600" b="1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lt-LT" sz="3600" b="1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2027 m.</a:t>
            </a:r>
            <a:r>
              <a:rPr lang="en-US" sz="3600" b="1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​</a:t>
            </a:r>
          </a:p>
        </p:txBody>
      </p:sp>
      <p:sp>
        <p:nvSpPr>
          <p:cNvPr id="18" name="TextBox 14">
            <a:extLst>
              <a:ext uri="{FF2B5EF4-FFF2-40B4-BE49-F238E27FC236}">
                <a16:creationId xmlns:a16="http://schemas.microsoft.com/office/drawing/2014/main" id="{709F1031-8800-94F0-C6C3-8E4FAE5E3175}"/>
              </a:ext>
            </a:extLst>
          </p:cNvPr>
          <p:cNvSpPr txBox="1"/>
          <p:nvPr/>
        </p:nvSpPr>
        <p:spPr>
          <a:xfrm>
            <a:off x="626678" y="4985264"/>
            <a:ext cx="9536362" cy="128240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2461"/>
              </a:lnSpc>
              <a:spcBef>
                <a:spcPct val="0"/>
              </a:spcBef>
            </a:pPr>
            <a:r>
              <a:rPr lang="en-US"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Lyra </a:t>
            </a:r>
            <a:r>
              <a:rPr lang="en-US" sz="2400" err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Puišytė-Bostroem</a:t>
            </a:r>
            <a:r>
              <a:rPr lang="en-US"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lt-LT"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Užsienio reikalų ministerijos</a:t>
            </a:r>
            <a:endParaRPr lang="lt-LT" sz="2400">
              <a:solidFill>
                <a:srgbClr val="FFFFFF"/>
              </a:solidFill>
              <a:latin typeface="Montserrat"/>
              <a:ea typeface="Montserrat"/>
              <a:cs typeface="Montserrat"/>
            </a:endParaRPr>
          </a:p>
          <a:p>
            <a:pPr>
              <a:lnSpc>
                <a:spcPts val="2461"/>
              </a:lnSpc>
              <a:spcBef>
                <a:spcPct val="0"/>
              </a:spcBef>
            </a:pPr>
            <a:r>
              <a:rPr lang="en-US" sz="2400" err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Pirmininkavimo</a:t>
            </a:r>
            <a:r>
              <a:rPr lang="en-US"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ES </a:t>
            </a:r>
            <a:r>
              <a:rPr lang="en-US" sz="2400" err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Tarybai</a:t>
            </a:r>
            <a:r>
              <a:rPr lang="en-US"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400" err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grup</a:t>
            </a:r>
            <a:r>
              <a:rPr lang="lt-LT"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ės</a:t>
            </a:r>
            <a:r>
              <a:rPr lang="en-US"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2400" err="1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rPr>
              <a:t>vadovė</a:t>
            </a:r>
            <a:endParaRPr lang="en-US" sz="2400">
              <a:solidFill>
                <a:srgbClr val="FFFFFF"/>
              </a:solidFill>
              <a:latin typeface="Montserrat"/>
              <a:ea typeface="Montserrat"/>
              <a:cs typeface="Montserrat"/>
            </a:endParaRPr>
          </a:p>
          <a:p>
            <a:pPr>
              <a:lnSpc>
                <a:spcPts val="2461"/>
              </a:lnSpc>
              <a:spcBef>
                <a:spcPct val="0"/>
              </a:spcBef>
            </a:pPr>
            <a:endParaRPr lang="en-US" sz="2250">
              <a:solidFill>
                <a:srgbClr val="FFFFFF"/>
              </a:solidFill>
              <a:latin typeface="Montserrat"/>
              <a:ea typeface="Montserrat"/>
              <a:cs typeface="Montserrat"/>
            </a:endParaRPr>
          </a:p>
          <a:p>
            <a:pPr>
              <a:lnSpc>
                <a:spcPts val="2461"/>
              </a:lnSpc>
              <a:spcBef>
                <a:spcPct val="0"/>
              </a:spcBef>
            </a:pPr>
            <a:r>
              <a:rPr lang="en-US" sz="2250">
                <a:solidFill>
                  <a:srgbClr val="FFFFFF"/>
                </a:solidFill>
                <a:latin typeface="Montserrat"/>
                <a:ea typeface="Montserrat"/>
                <a:cs typeface="Montserrat"/>
              </a:rPr>
              <a:t>2026 m. </a:t>
            </a:r>
            <a:r>
              <a:rPr lang="en-US" sz="2250" err="1">
                <a:solidFill>
                  <a:srgbClr val="FFFFFF"/>
                </a:solidFill>
                <a:latin typeface="Montserrat"/>
                <a:ea typeface="Montserrat"/>
                <a:cs typeface="Montserrat"/>
              </a:rPr>
              <a:t>kovo</a:t>
            </a:r>
            <a:r>
              <a:rPr lang="en-US" sz="2250">
                <a:solidFill>
                  <a:srgbClr val="FFFFFF"/>
                </a:solidFill>
                <a:latin typeface="Montserrat"/>
                <a:ea typeface="Montserrat"/>
                <a:cs typeface="Montserrat"/>
              </a:rPr>
              <a:t> 27 d.</a:t>
            </a:r>
          </a:p>
        </p:txBody>
      </p:sp>
    </p:spTree>
    <p:extLst>
      <p:ext uri="{BB962C8B-B14F-4D97-AF65-F5344CB8AC3E}">
        <p14:creationId xmlns:p14="http://schemas.microsoft.com/office/powerpoint/2010/main" val="14672788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60241906-677B-3899-18F8-25B0CC1CDD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 descr="A white background with black dots&#10;&#10;AI-generated content may be incorrect.">
            <a:extLst>
              <a:ext uri="{FF2B5EF4-FFF2-40B4-BE49-F238E27FC236}">
                <a16:creationId xmlns:a16="http://schemas.microsoft.com/office/drawing/2014/main" id="{00BFED46-8741-46D3-BE4E-4A4AD9140328}"/>
              </a:ext>
            </a:extLst>
          </p:cNvPr>
          <p:cNvSpPr/>
          <p:nvPr/>
        </p:nvSpPr>
        <p:spPr>
          <a:xfrm>
            <a:off x="1369" y="0"/>
            <a:ext cx="12184063" cy="6862763"/>
          </a:xfrm>
          <a:custGeom>
            <a:avLst/>
            <a:gdLst/>
            <a:ahLst/>
            <a:cxnLst/>
            <a:rect l="l" t="t" r="r" b="b"/>
            <a:pathLst>
              <a:path w="24368125" h="13725525">
                <a:moveTo>
                  <a:pt x="0" y="0"/>
                </a:moveTo>
                <a:lnTo>
                  <a:pt x="24368125" y="0"/>
                </a:lnTo>
                <a:lnTo>
                  <a:pt x="24368125" y="13725525"/>
                </a:lnTo>
                <a:lnTo>
                  <a:pt x="0" y="137255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4"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CE4E5FC-95E5-C2CD-8245-850E1621A2BA}"/>
              </a:ext>
            </a:extLst>
          </p:cNvPr>
          <p:cNvSpPr txBox="1"/>
          <p:nvPr/>
        </p:nvSpPr>
        <p:spPr>
          <a:xfrm>
            <a:off x="1118491" y="2900012"/>
            <a:ext cx="7203393" cy="7437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08"/>
              </a:lnSpc>
            </a:pPr>
            <a:endParaRPr lang="en-US" sz="5808" spc="-458">
              <a:solidFill>
                <a:srgbClr val="000000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17009AAD-91A8-610A-C19D-7F9308FBB7DB}"/>
              </a:ext>
            </a:extLst>
          </p:cNvPr>
          <p:cNvSpPr txBox="1"/>
          <p:nvPr/>
        </p:nvSpPr>
        <p:spPr>
          <a:xfrm>
            <a:off x="530436" y="692711"/>
            <a:ext cx="11367240" cy="8896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7799"/>
              </a:lnSpc>
              <a:spcBef>
                <a:spcPct val="0"/>
              </a:spcBef>
            </a:pPr>
            <a:r>
              <a:rPr lang="lt-LT" sz="3600" b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Pirmininkavimo susitikimai Lietuvoje</a:t>
            </a:r>
            <a:endParaRPr lang="lt-LT" sz="3600" b="1">
              <a:solidFill>
                <a:srgbClr val="1D305F"/>
              </a:solidFill>
              <a:latin typeface="Montserrat Bold"/>
              <a:ea typeface="Montserrat Bold"/>
              <a:cs typeface="Montserrat Bold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F63B3B-CEC9-A5B3-C7E3-63469DAA111C}"/>
              </a:ext>
            </a:extLst>
          </p:cNvPr>
          <p:cNvSpPr txBox="1"/>
          <p:nvPr/>
        </p:nvSpPr>
        <p:spPr>
          <a:xfrm>
            <a:off x="691892" y="5559723"/>
            <a:ext cx="11129696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t-LT" sz="1200" i="1">
                <a:latin typeface="Montserrat"/>
              </a:rPr>
              <a:t>N.B. Pateikiamas preliminarus susitikimų skaičius; kalendorius yra rengiamas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316338E-75C0-9563-414E-4A8B7BC1E9BB}"/>
              </a:ext>
            </a:extLst>
          </p:cNvPr>
          <p:cNvSpPr txBox="1"/>
          <p:nvPr/>
        </p:nvSpPr>
        <p:spPr>
          <a:xfrm>
            <a:off x="279814" y="1903818"/>
            <a:ext cx="11752486" cy="40529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spcBef>
                <a:spcPts val="400"/>
              </a:spcBef>
              <a:spcAft>
                <a:spcPts val="300"/>
              </a:spcAft>
              <a:buFont typeface=""/>
              <a:buChar char="•"/>
            </a:pPr>
            <a:r>
              <a:rPr lang="lt-LT" sz="2000">
                <a:latin typeface="Montserrat"/>
              </a:rPr>
              <a:t>ES Tarybai pirmininkaujanti valstybė narė tradiciškai organizuoja valstybių vadovų, ministrų, ekspertų susitikimus, konferencijas, įvairius politinius ir kultūrinius renginius</a:t>
            </a:r>
            <a:endParaRPr lang="en-US" sz="2000">
              <a:latin typeface="Montserrat"/>
            </a:endParaRPr>
          </a:p>
          <a:p>
            <a:pPr marL="228600" indent="-228600">
              <a:lnSpc>
                <a:spcPct val="150000"/>
              </a:lnSpc>
              <a:spcBef>
                <a:spcPts val="400"/>
              </a:spcBef>
              <a:spcAft>
                <a:spcPts val="300"/>
              </a:spcAft>
              <a:buFont typeface=""/>
              <a:buChar char="•"/>
            </a:pPr>
            <a:r>
              <a:rPr lang="lt-LT" sz="2000">
                <a:latin typeface="Montserrat"/>
              </a:rPr>
              <a:t>Lietuvoje planuojama suorganizuoti:</a:t>
            </a:r>
          </a:p>
          <a:p>
            <a:pPr marL="685165" lvl="1" indent="-228600">
              <a:spcBef>
                <a:spcPts val="400"/>
              </a:spcBef>
              <a:spcAft>
                <a:spcPts val="300"/>
              </a:spcAft>
              <a:buFont typeface=""/>
              <a:buChar char="•"/>
            </a:pPr>
            <a:r>
              <a:rPr lang="lt-LT" sz="2000" b="1">
                <a:latin typeface="Montserrat"/>
              </a:rPr>
              <a:t>19 aukščiausio lygmens (valstybių vadovų, ministrų) susitikimų </a:t>
            </a:r>
            <a:r>
              <a:rPr lang="lt-LT" sz="2000">
                <a:latin typeface="Montserrat"/>
              </a:rPr>
              <a:t>- organizuoja Užsienio reikalų ministerija</a:t>
            </a:r>
          </a:p>
          <a:p>
            <a:pPr marL="685165" lvl="1" indent="-228600">
              <a:spcBef>
                <a:spcPts val="400"/>
              </a:spcBef>
              <a:spcAft>
                <a:spcPts val="300"/>
              </a:spcAft>
              <a:buFont typeface=""/>
              <a:buChar char="•"/>
            </a:pPr>
            <a:r>
              <a:rPr lang="lt-LT" sz="2000" b="1">
                <a:latin typeface="Montserrat"/>
              </a:rPr>
              <a:t>Virš 200 ekspertinių susitikimų, konferencijų ir kitų renginių</a:t>
            </a:r>
            <a:r>
              <a:rPr lang="lt-LT" sz="2000">
                <a:latin typeface="Montserrat"/>
              </a:rPr>
              <a:t> - organizuoja ministerijos ir kitos institucijos </a:t>
            </a:r>
          </a:p>
          <a:p>
            <a:pPr marL="685165" lvl="1" indent="-228600">
              <a:spcBef>
                <a:spcPts val="400"/>
              </a:spcBef>
              <a:spcAft>
                <a:spcPts val="300"/>
              </a:spcAft>
              <a:buFont typeface=""/>
              <a:buChar char="•"/>
            </a:pPr>
            <a:r>
              <a:rPr lang="lt-LT" sz="2000">
                <a:latin typeface="Montserrat"/>
              </a:rPr>
              <a:t>Virš 100 įvairių partnerių organizuojamų renginių (mokslas, kultūra, verslas, inovacijos ir kt.)</a:t>
            </a:r>
          </a:p>
          <a:p>
            <a:pPr>
              <a:lnSpc>
                <a:spcPct val="200000"/>
              </a:lnSpc>
            </a:pPr>
            <a:endParaRPr lang="lt-LT" sz="2400">
              <a:solidFill>
                <a:srgbClr val="002060"/>
              </a:solidFill>
              <a:latin typeface="Aptos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453104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 descr="A white background with black dots&#10;&#10;AI-generated content may be incorrect.">
            <a:extLst>
              <a:ext uri="{FF2B5EF4-FFF2-40B4-BE49-F238E27FC236}">
                <a16:creationId xmlns:a16="http://schemas.microsoft.com/office/drawing/2014/main" id="{222A4CA3-F1C6-E7DD-F6BB-3B056936C63F}"/>
              </a:ext>
            </a:extLst>
          </p:cNvPr>
          <p:cNvSpPr/>
          <p:nvPr/>
        </p:nvSpPr>
        <p:spPr>
          <a:xfrm>
            <a:off x="9177" y="2108"/>
            <a:ext cx="12184063" cy="6862763"/>
          </a:xfrm>
          <a:custGeom>
            <a:avLst/>
            <a:gdLst/>
            <a:ahLst/>
            <a:cxnLst/>
            <a:rect l="l" t="t" r="r" b="b"/>
            <a:pathLst>
              <a:path w="24368125" h="13725525">
                <a:moveTo>
                  <a:pt x="0" y="0"/>
                </a:moveTo>
                <a:lnTo>
                  <a:pt x="24368125" y="0"/>
                </a:lnTo>
                <a:lnTo>
                  <a:pt x="24368125" y="13725525"/>
                </a:lnTo>
                <a:lnTo>
                  <a:pt x="0" y="137255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4"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88AF307D-9799-5180-D018-A8B6827A8BD9}"/>
              </a:ext>
            </a:extLst>
          </p:cNvPr>
          <p:cNvSpPr txBox="1">
            <a:spLocks/>
          </p:cNvSpPr>
          <p:nvPr/>
        </p:nvSpPr>
        <p:spPr>
          <a:xfrm>
            <a:off x="660778" y="622403"/>
            <a:ext cx="9858426" cy="10010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4D4D4D"/>
                </a:solidFill>
                <a:latin typeface="Georgia" panose="02040502050405020303" pitchFamily="18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lt-LT" sz="3600" b="1">
                <a:solidFill>
                  <a:srgbClr val="002060"/>
                </a:solidFill>
                <a:latin typeface="Montserrat"/>
                <a:cs typeface="Arial"/>
              </a:rPr>
              <a:t>Delegacijų priėmimas Lietuvoje</a:t>
            </a:r>
            <a:endParaRPr lang="lt-LT" sz="3600" b="1">
              <a:solidFill>
                <a:srgbClr val="002060"/>
              </a:solidFill>
              <a:latin typeface="Montserrat" panose="000005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4FDD81E-6A8C-6781-4CD1-FC5C8530A67F}"/>
              </a:ext>
            </a:extLst>
          </p:cNvPr>
          <p:cNvSpPr txBox="1"/>
          <p:nvPr/>
        </p:nvSpPr>
        <p:spPr>
          <a:xfrm>
            <a:off x="665544" y="2202647"/>
            <a:ext cx="10590835" cy="221599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lnSpc>
                <a:spcPct val="150000"/>
              </a:lnSpc>
              <a:buFont typeface=""/>
              <a:buChar char="•"/>
            </a:pPr>
            <a:r>
              <a:rPr lang="lt-LT" sz="2000">
                <a:latin typeface="Montserrat"/>
              </a:rPr>
              <a:t>Tikimasi sulaukti </a:t>
            </a:r>
            <a:r>
              <a:rPr lang="lt-LT" sz="2000" b="1">
                <a:latin typeface="Montserrat"/>
              </a:rPr>
              <a:t>apie 30 000 delegatų ir apie 2000 žurnalistų</a:t>
            </a:r>
            <a:r>
              <a:rPr lang="lt-LT" sz="2000">
                <a:latin typeface="Montserrat"/>
              </a:rPr>
              <a:t> ​</a:t>
            </a:r>
            <a:endParaRPr lang="en-US" sz="2000">
              <a:latin typeface="Montserrat"/>
            </a:endParaRPr>
          </a:p>
          <a:p>
            <a:pPr marL="228600" lvl="0" indent="-228600" rtl="0">
              <a:lnSpc>
                <a:spcPct val="150000"/>
              </a:lnSpc>
              <a:buFont typeface=""/>
              <a:buChar char="•"/>
            </a:pPr>
            <a:r>
              <a:rPr lang="lt-LT" sz="2000">
                <a:latin typeface="Montserrat"/>
              </a:rPr>
              <a:t>Institucijos kviečiamos susitikimus organizuoti ir regionuose</a:t>
            </a:r>
            <a:r>
              <a:rPr lang="en-US" sz="2000">
                <a:latin typeface="Montserrat"/>
              </a:rPr>
              <a:t>​</a:t>
            </a:r>
          </a:p>
          <a:p>
            <a:pPr marL="228600" indent="-228600">
              <a:lnSpc>
                <a:spcPct val="150000"/>
              </a:lnSpc>
              <a:buFont typeface=""/>
              <a:buChar char="•"/>
            </a:pPr>
            <a:r>
              <a:rPr lang="en-US" sz="2000" err="1">
                <a:latin typeface="Montserrat"/>
              </a:rPr>
              <a:t>Siekiama</a:t>
            </a:r>
            <a:r>
              <a:rPr lang="en-US" sz="2000">
                <a:latin typeface="Montserrat"/>
              </a:rPr>
              <a:t> </a:t>
            </a:r>
            <a:r>
              <a:rPr lang="en-US" sz="2000" err="1">
                <a:latin typeface="Montserrat"/>
              </a:rPr>
              <a:t>papildomų</a:t>
            </a:r>
            <a:r>
              <a:rPr lang="en-US" sz="2000">
                <a:latin typeface="Montserrat"/>
              </a:rPr>
              <a:t> </a:t>
            </a:r>
            <a:r>
              <a:rPr lang="en-US" sz="2000" err="1">
                <a:latin typeface="Montserrat"/>
              </a:rPr>
              <a:t>skrydžių</a:t>
            </a:r>
            <a:r>
              <a:rPr lang="en-US" sz="2000">
                <a:latin typeface="Montserrat"/>
              </a:rPr>
              <a:t> </a:t>
            </a:r>
            <a:r>
              <a:rPr lang="en-US" sz="2000" err="1">
                <a:latin typeface="Montserrat"/>
              </a:rPr>
              <a:t>iš</a:t>
            </a:r>
            <a:r>
              <a:rPr lang="en-US" sz="2000">
                <a:latin typeface="Montserrat"/>
              </a:rPr>
              <a:t>/į </a:t>
            </a:r>
            <a:r>
              <a:rPr lang="en-US" sz="2000" err="1">
                <a:latin typeface="Montserrat"/>
              </a:rPr>
              <a:t>Briuselį</a:t>
            </a:r>
            <a:endParaRPr lang="lt-LT" sz="2000">
              <a:latin typeface="Montserrat"/>
            </a:endParaRPr>
          </a:p>
          <a:p>
            <a:pPr marL="228600" indent="-228600">
              <a:lnSpc>
                <a:spcPct val="150000"/>
              </a:lnSpc>
              <a:buFont typeface=""/>
              <a:buChar char="•"/>
            </a:pPr>
            <a:r>
              <a:rPr lang="lt-LT" sz="2000">
                <a:latin typeface="Montserrat"/>
              </a:rPr>
              <a:t>Galimybė miestams ir regionams prisistatyti kviečiant grįžti</a:t>
            </a:r>
            <a:endParaRPr lang="en-US" sz="2000">
              <a:latin typeface="Montserrat"/>
            </a:endParaRP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7544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3A1481D7-91D0-6D82-BAAE-C6316A42E3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3" descr="A white background with black dots&#10;&#10;AI-generated content may be incorrect.">
            <a:extLst>
              <a:ext uri="{FF2B5EF4-FFF2-40B4-BE49-F238E27FC236}">
                <a16:creationId xmlns:a16="http://schemas.microsoft.com/office/drawing/2014/main" id="{23B96010-FBFA-384E-48A0-34107BF6B4B9}"/>
              </a:ext>
            </a:extLst>
          </p:cNvPr>
          <p:cNvSpPr/>
          <p:nvPr/>
        </p:nvSpPr>
        <p:spPr>
          <a:xfrm>
            <a:off x="9177" y="-5081"/>
            <a:ext cx="12184063" cy="6862763"/>
          </a:xfrm>
          <a:custGeom>
            <a:avLst/>
            <a:gdLst/>
            <a:ahLst/>
            <a:cxnLst/>
            <a:rect l="l" t="t" r="r" b="b"/>
            <a:pathLst>
              <a:path w="24368125" h="13725525">
                <a:moveTo>
                  <a:pt x="0" y="0"/>
                </a:moveTo>
                <a:lnTo>
                  <a:pt x="24368125" y="0"/>
                </a:lnTo>
                <a:lnTo>
                  <a:pt x="24368125" y="13725525"/>
                </a:lnTo>
                <a:lnTo>
                  <a:pt x="0" y="13725525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b="-24"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F9EBB76-F3C9-BB6B-B2E3-F18ABA08D646}"/>
              </a:ext>
            </a:extLst>
          </p:cNvPr>
          <p:cNvSpPr txBox="1"/>
          <p:nvPr/>
        </p:nvSpPr>
        <p:spPr>
          <a:xfrm>
            <a:off x="1118491" y="2900012"/>
            <a:ext cx="7203393" cy="7437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08"/>
              </a:lnSpc>
            </a:pPr>
            <a:endParaRPr lang="en-US" sz="5808" spc="-458">
              <a:solidFill>
                <a:srgbClr val="000000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2" name="TextBox 6">
            <a:extLst>
              <a:ext uri="{FF2B5EF4-FFF2-40B4-BE49-F238E27FC236}">
                <a16:creationId xmlns:a16="http://schemas.microsoft.com/office/drawing/2014/main" id="{EC5A3285-8376-D6BE-2C57-304E59B78C19}"/>
              </a:ext>
            </a:extLst>
          </p:cNvPr>
          <p:cNvSpPr txBox="1"/>
          <p:nvPr/>
        </p:nvSpPr>
        <p:spPr>
          <a:xfrm>
            <a:off x="-377" y="238911"/>
            <a:ext cx="9880126" cy="12771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3600" b="1" err="1">
                <a:solidFill>
                  <a:srgbClr val="002060"/>
                </a:solidFill>
                <a:latin typeface="Montserrat Bold"/>
                <a:ea typeface="+mj-ea"/>
                <a:cs typeface="+mj-cs"/>
                <a:sym typeface="Montserrat Bold"/>
              </a:rPr>
              <a:t>Aukšto</a:t>
            </a:r>
            <a:r>
              <a:rPr lang="en-US" sz="3600" b="1">
                <a:solidFill>
                  <a:srgbClr val="002060"/>
                </a:solidFill>
                <a:latin typeface="Montserrat Bold"/>
                <a:ea typeface="+mj-ea"/>
                <a:cs typeface="+mj-cs"/>
                <a:sym typeface="Montserrat Bold"/>
              </a:rPr>
              <a:t> </a:t>
            </a:r>
            <a:r>
              <a:rPr lang="en-US" sz="3600" b="1" err="1">
                <a:solidFill>
                  <a:srgbClr val="002060"/>
                </a:solidFill>
                <a:latin typeface="Montserrat Bold"/>
                <a:ea typeface="+mj-ea"/>
                <a:cs typeface="+mj-cs"/>
                <a:sym typeface="Montserrat Bold"/>
              </a:rPr>
              <a:t>lygmens</a:t>
            </a:r>
            <a:r>
              <a:rPr lang="en-US" sz="3600" b="1">
                <a:solidFill>
                  <a:srgbClr val="002060"/>
                </a:solidFill>
                <a:latin typeface="Montserrat Bold"/>
                <a:ea typeface="+mj-ea"/>
                <a:cs typeface="+mj-cs"/>
                <a:sym typeface="Montserrat Bold"/>
              </a:rPr>
              <a:t> </a:t>
            </a:r>
            <a:r>
              <a:rPr lang="en-US" sz="3600" b="1" err="1">
                <a:solidFill>
                  <a:srgbClr val="002060"/>
                </a:solidFill>
                <a:latin typeface="Montserrat Bold"/>
                <a:ea typeface="+mj-ea"/>
                <a:cs typeface="+mj-cs"/>
                <a:sym typeface="Montserrat Bold"/>
              </a:rPr>
              <a:t>susitikimų</a:t>
            </a:r>
            <a:r>
              <a:rPr lang="en-US" sz="3600" b="1">
                <a:solidFill>
                  <a:srgbClr val="002060"/>
                </a:solidFill>
                <a:latin typeface="Montserrat Bold"/>
                <a:ea typeface="+mj-ea"/>
                <a:cs typeface="+mj-cs"/>
                <a:sym typeface="Montserrat Bold"/>
              </a:rPr>
              <a:t> </a:t>
            </a:r>
            <a:r>
              <a:rPr lang="en-US" sz="3600" b="1" err="1">
                <a:solidFill>
                  <a:srgbClr val="002060"/>
                </a:solidFill>
                <a:latin typeface="Montserrat Bold"/>
                <a:ea typeface="+mj-ea"/>
                <a:cs typeface="+mj-cs"/>
                <a:sym typeface="Montserrat Bold"/>
              </a:rPr>
              <a:t>vietos</a:t>
            </a:r>
            <a:endParaRPr lang="en-US" sz="3600">
              <a:latin typeface="Montserrat Bold"/>
              <a:ea typeface="+mj-ea"/>
              <a:cs typeface="+mj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86E9B7-E820-1A03-ED07-8C96F49DB1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66" r="12926" b="1"/>
          <a:stretch>
            <a:fillRect/>
          </a:stretch>
        </p:blipFill>
        <p:spPr>
          <a:xfrm>
            <a:off x="808448" y="2594278"/>
            <a:ext cx="4977509" cy="3336759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6C505611-5F1A-9A87-16BA-97A87397AA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28"/>
          <a:stretch>
            <a:fillRect/>
          </a:stretch>
        </p:blipFill>
        <p:spPr>
          <a:xfrm>
            <a:off x="6466647" y="2630635"/>
            <a:ext cx="4916905" cy="329613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30DEB51-33E0-F91C-7ECD-C67BFFCA6F97}"/>
              </a:ext>
            </a:extLst>
          </p:cNvPr>
          <p:cNvSpPr txBox="1"/>
          <p:nvPr/>
        </p:nvSpPr>
        <p:spPr>
          <a:xfrm>
            <a:off x="6399008" y="1884877"/>
            <a:ext cx="4916905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t-LT">
                <a:latin typeface="Montserrat"/>
              </a:rPr>
              <a:t>LDK VALDOVŲ RŪMAI - reprezentacinės vakarienės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A07C2EA-FFFF-FCD6-117C-9F4978B84CD2}"/>
              </a:ext>
            </a:extLst>
          </p:cNvPr>
          <p:cNvSpPr txBox="1"/>
          <p:nvPr/>
        </p:nvSpPr>
        <p:spPr>
          <a:xfrm>
            <a:off x="803454" y="1838479"/>
            <a:ext cx="4989540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lt-LT">
                <a:latin typeface="Montserrat"/>
              </a:rPr>
              <a:t>Parodų ir kongresų centras</a:t>
            </a:r>
            <a:r>
              <a:rPr lang="en-US">
                <a:latin typeface="Montserrat"/>
              </a:rPr>
              <a:t> LITEXPO - </a:t>
            </a:r>
            <a:r>
              <a:rPr lang="en-US" err="1">
                <a:latin typeface="Montserrat"/>
              </a:rPr>
              <a:t>susitikimų</a:t>
            </a:r>
            <a:r>
              <a:rPr lang="en-US">
                <a:latin typeface="Montserrat"/>
              </a:rPr>
              <a:t> </a:t>
            </a:r>
            <a:r>
              <a:rPr lang="en-US" err="1">
                <a:latin typeface="Montserrat"/>
              </a:rPr>
              <a:t>darbinės</a:t>
            </a:r>
            <a:r>
              <a:rPr lang="en-US">
                <a:latin typeface="Montserrat"/>
              </a:rPr>
              <a:t> </a:t>
            </a:r>
            <a:r>
              <a:rPr lang="en-US" err="1">
                <a:latin typeface="Montserrat"/>
              </a:rPr>
              <a:t>sesijos</a:t>
            </a:r>
            <a:endParaRPr lang="en-US">
              <a:latin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11606286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82F411-8829-B93F-9C3A-8CB4D566C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3" descr="A white background with black dots&#10;&#10;AI-generated content may be incorrect.">
            <a:extLst>
              <a:ext uri="{FF2B5EF4-FFF2-40B4-BE49-F238E27FC236}">
                <a16:creationId xmlns:a16="http://schemas.microsoft.com/office/drawing/2014/main" id="{2EA5A2DA-6B5E-2280-36DE-B1455CA100ED}"/>
              </a:ext>
            </a:extLst>
          </p:cNvPr>
          <p:cNvSpPr/>
          <p:nvPr/>
        </p:nvSpPr>
        <p:spPr>
          <a:xfrm>
            <a:off x="9177" y="-5081"/>
            <a:ext cx="12184063" cy="6862763"/>
          </a:xfrm>
          <a:custGeom>
            <a:avLst/>
            <a:gdLst/>
            <a:ahLst/>
            <a:cxnLst/>
            <a:rect l="l" t="t" r="r" b="b"/>
            <a:pathLst>
              <a:path w="24368125" h="13725525">
                <a:moveTo>
                  <a:pt x="0" y="0"/>
                </a:moveTo>
                <a:lnTo>
                  <a:pt x="24368125" y="0"/>
                </a:lnTo>
                <a:lnTo>
                  <a:pt x="24368125" y="13725525"/>
                </a:lnTo>
                <a:lnTo>
                  <a:pt x="0" y="137255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4"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E62311F7-9201-A6A4-0FBC-B3715BFDDEFA}"/>
              </a:ext>
            </a:extLst>
          </p:cNvPr>
          <p:cNvSpPr txBox="1">
            <a:spLocks/>
          </p:cNvSpPr>
          <p:nvPr/>
        </p:nvSpPr>
        <p:spPr>
          <a:xfrm>
            <a:off x="588891" y="622403"/>
            <a:ext cx="11392173" cy="10010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4D4D4D"/>
                </a:solidFill>
                <a:latin typeface="Georgia" panose="02040502050405020303" pitchFamily="18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en-US" sz="3600">
              <a:solidFill>
                <a:schemeClr val="accent4">
                  <a:lumMod val="50000"/>
                </a:schemeClr>
              </a:solidFill>
            </a:endParaRPr>
          </a:p>
          <a:p>
            <a:r>
              <a:rPr lang="lt-LT" sz="3600" b="1">
                <a:solidFill>
                  <a:srgbClr val="002060"/>
                </a:solidFill>
                <a:latin typeface="Montserrat"/>
                <a:cs typeface="Arial"/>
              </a:rPr>
              <a:t>Pirmininkavimo svečių </a:t>
            </a:r>
            <a:r>
              <a:rPr lang="lt-LT" sz="3600" b="1" err="1">
                <a:solidFill>
                  <a:srgbClr val="002060"/>
                </a:solidFill>
                <a:latin typeface="Montserrat"/>
                <a:cs typeface="Arial"/>
              </a:rPr>
              <a:t>apgyvendinim</a:t>
            </a:r>
            <a:r>
              <a:rPr lang="en-US" sz="3600" b="1">
                <a:solidFill>
                  <a:srgbClr val="002060"/>
                </a:solidFill>
                <a:latin typeface="Montserrat"/>
                <a:cs typeface="Arial"/>
              </a:rPr>
              <a:t>as</a:t>
            </a:r>
            <a:endParaRPr lang="lt-LT" sz="3600" b="1">
              <a:solidFill>
                <a:srgbClr val="002060"/>
              </a:solidFill>
              <a:latin typeface="Montserrat" panose="00000500000000000000" pitchFamily="2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645A35-8031-CDD2-D7AF-EA5DAC4D1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8929" y="3729069"/>
            <a:ext cx="11197079" cy="202729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endParaRPr lang="lt-LT" sz="2400">
              <a:solidFill>
                <a:srgbClr val="000000"/>
              </a:solidFill>
              <a:latin typeface="Montserrat"/>
            </a:endParaRPr>
          </a:p>
          <a:p>
            <a:pPr marL="0" indent="0">
              <a:lnSpc>
                <a:spcPct val="100000"/>
              </a:lnSpc>
              <a:buNone/>
            </a:pPr>
            <a:endParaRPr lang="lt-LT" sz="2400">
              <a:solidFill>
                <a:srgbClr val="002060"/>
              </a:solidFill>
              <a:latin typeface="Montserrat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lt-LT" sz="2400">
                <a:solidFill>
                  <a:srgbClr val="002060"/>
                </a:solidFill>
                <a:latin typeface="Montserrat"/>
              </a:rPr>
              <a:t>       </a:t>
            </a:r>
            <a:r>
              <a:rPr lang="lt-LT" sz="2400">
                <a:solidFill>
                  <a:schemeClr val="accent1">
                    <a:lumMod val="49000"/>
                  </a:schemeClr>
                </a:solidFill>
                <a:latin typeface="Montserrat"/>
              </a:rPr>
              <a:t>	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76CDC9-F8BD-69CD-DFC3-CEA5E2985BAD}"/>
              </a:ext>
            </a:extLst>
          </p:cNvPr>
          <p:cNvSpPr txBox="1"/>
          <p:nvPr/>
        </p:nvSpPr>
        <p:spPr>
          <a:xfrm>
            <a:off x="672733" y="2087629"/>
            <a:ext cx="10590835" cy="26776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lvl="0" indent="-228600" rtl="0">
              <a:lnSpc>
                <a:spcPct val="150000"/>
              </a:lnSpc>
              <a:buFont typeface=""/>
              <a:buChar char="•"/>
            </a:pPr>
            <a:r>
              <a:rPr lang="lt-LT" sz="2000">
                <a:latin typeface="Montserrat"/>
                <a:ea typeface="Montserrat"/>
                <a:cs typeface="Montserrat"/>
              </a:rPr>
              <a:t>Viešbučių lokacijų optimizavimas ir grupavimas</a:t>
            </a:r>
            <a:r>
              <a:rPr lang="lt-LT" sz="2000" baseline="0">
                <a:latin typeface="Montserrat"/>
                <a:ea typeface="Montserrat"/>
                <a:cs typeface="Montserrat"/>
              </a:rPr>
              <a:t> </a:t>
            </a:r>
            <a:r>
              <a:rPr lang="lt-LT" sz="2000">
                <a:latin typeface="Montserrat"/>
                <a:ea typeface="Montserrat"/>
                <a:cs typeface="Montserrat"/>
              </a:rPr>
              <a:t>​</a:t>
            </a:r>
            <a:endParaRPr lang="en-US" sz="2000"/>
          </a:p>
          <a:p>
            <a:pPr marL="228600" lvl="0" indent="-228600" rtl="0">
              <a:lnSpc>
                <a:spcPct val="150000"/>
              </a:lnSpc>
              <a:buFont typeface=""/>
              <a:buChar char="•"/>
            </a:pPr>
            <a:r>
              <a:rPr lang="lt-LT" sz="2000">
                <a:latin typeface="Montserrat"/>
                <a:ea typeface="Montserrat"/>
                <a:cs typeface="Montserrat"/>
              </a:rPr>
              <a:t>Sklandžios logistikos užtikrinimas pervežant delegatus į renginio vietas</a:t>
            </a:r>
          </a:p>
          <a:p>
            <a:pPr marL="228600" lvl="0" indent="-228600" rtl="0">
              <a:lnSpc>
                <a:spcPct val="150000"/>
              </a:lnSpc>
              <a:buFont typeface=""/>
              <a:buChar char="•"/>
            </a:pPr>
            <a:r>
              <a:rPr lang="lt-LT" sz="2000">
                <a:latin typeface="Montserrat"/>
                <a:ea typeface="Montserrat"/>
                <a:cs typeface="Montserrat"/>
              </a:rPr>
              <a:t>Vieninga rezervacijų platforma per akreditacijos sistemą</a:t>
            </a:r>
          </a:p>
          <a:p>
            <a:pPr marL="228600" lvl="0" indent="-228600" rtl="0">
              <a:lnSpc>
                <a:spcPct val="150000"/>
              </a:lnSpc>
              <a:buFont typeface=""/>
              <a:buChar char="•"/>
            </a:pPr>
            <a:r>
              <a:rPr lang="lt-LT" sz="2000">
                <a:latin typeface="Montserrat"/>
                <a:ea typeface="Montserrat"/>
                <a:cs typeface="Montserrat"/>
              </a:rPr>
              <a:t>Lanksčios sutartys su viešbučiais ir kaštų efektyvumas</a:t>
            </a:r>
          </a:p>
          <a:p>
            <a:pPr marL="228600" lvl="0" indent="-228600" rtl="0">
              <a:lnSpc>
                <a:spcPct val="150000"/>
              </a:lnSpc>
              <a:buFont typeface=""/>
              <a:buChar char="•"/>
            </a:pPr>
            <a:r>
              <a:rPr lang="lt-LT" sz="2000">
                <a:latin typeface="Montserrat"/>
                <a:ea typeface="Montserrat"/>
                <a:cs typeface="Montserrat"/>
              </a:rPr>
              <a:t>Pozityvi pirmininkavimo svečių patirtis </a:t>
            </a:r>
            <a:r>
              <a:rPr lang="en-US" sz="2000">
                <a:latin typeface="Montserrat"/>
                <a:ea typeface="Montserrat"/>
                <a:cs typeface="Montserrat"/>
              </a:rPr>
              <a:t>​</a:t>
            </a: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043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 3" descr="A white background with black dots&#10;&#10;AI-generated content may be incorrect.">
            <a:extLst>
              <a:ext uri="{FF2B5EF4-FFF2-40B4-BE49-F238E27FC236}">
                <a16:creationId xmlns:a16="http://schemas.microsoft.com/office/drawing/2014/main" id="{80330DFE-89F0-6EC3-F54B-623821304F8F}"/>
              </a:ext>
            </a:extLst>
          </p:cNvPr>
          <p:cNvSpPr/>
          <p:nvPr/>
        </p:nvSpPr>
        <p:spPr>
          <a:xfrm>
            <a:off x="9177" y="-5081"/>
            <a:ext cx="12184063" cy="6862763"/>
          </a:xfrm>
          <a:custGeom>
            <a:avLst/>
            <a:gdLst/>
            <a:ahLst/>
            <a:cxnLst/>
            <a:rect l="l" t="t" r="r" b="b"/>
            <a:pathLst>
              <a:path w="24368125" h="13725525">
                <a:moveTo>
                  <a:pt x="0" y="0"/>
                </a:moveTo>
                <a:lnTo>
                  <a:pt x="24368125" y="0"/>
                </a:lnTo>
                <a:lnTo>
                  <a:pt x="24368125" y="13725525"/>
                </a:lnTo>
                <a:lnTo>
                  <a:pt x="0" y="137255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4"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7" name="Freeform 7"/>
          <p:cNvSpPr/>
          <p:nvPr/>
        </p:nvSpPr>
        <p:spPr>
          <a:xfrm>
            <a:off x="685800" y="2253154"/>
            <a:ext cx="399127" cy="361209"/>
          </a:xfrm>
          <a:custGeom>
            <a:avLst/>
            <a:gdLst/>
            <a:ahLst/>
            <a:cxnLst/>
            <a:rect l="l" t="t" r="r" b="b"/>
            <a:pathLst>
              <a:path w="598690" h="541814">
                <a:moveTo>
                  <a:pt x="0" y="0"/>
                </a:moveTo>
                <a:lnTo>
                  <a:pt x="598690" y="0"/>
                </a:lnTo>
                <a:lnTo>
                  <a:pt x="598690" y="541814"/>
                </a:lnTo>
                <a:lnTo>
                  <a:pt x="0" y="54181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/>
          </a:p>
        </p:txBody>
      </p:sp>
      <p:sp>
        <p:nvSpPr>
          <p:cNvPr id="8" name="Freeform 8"/>
          <p:cNvSpPr/>
          <p:nvPr/>
        </p:nvSpPr>
        <p:spPr>
          <a:xfrm>
            <a:off x="7285374" y="1595348"/>
            <a:ext cx="964046" cy="510945"/>
          </a:xfrm>
          <a:custGeom>
            <a:avLst/>
            <a:gdLst/>
            <a:ahLst/>
            <a:cxnLst/>
            <a:rect l="l" t="t" r="r" b="b"/>
            <a:pathLst>
              <a:path w="1446069" h="766417">
                <a:moveTo>
                  <a:pt x="0" y="0"/>
                </a:moveTo>
                <a:lnTo>
                  <a:pt x="1446070" y="0"/>
                </a:lnTo>
                <a:lnTo>
                  <a:pt x="1446070" y="766417"/>
                </a:lnTo>
                <a:lnTo>
                  <a:pt x="0" y="76641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/>
          </a:p>
        </p:txBody>
      </p:sp>
      <p:grpSp>
        <p:nvGrpSpPr>
          <p:cNvPr id="9" name="Group 9"/>
          <p:cNvGrpSpPr/>
          <p:nvPr/>
        </p:nvGrpSpPr>
        <p:grpSpPr>
          <a:xfrm>
            <a:off x="5248416" y="1156108"/>
            <a:ext cx="1695169" cy="1250187"/>
            <a:chOff x="0" y="0"/>
            <a:chExt cx="3390337" cy="2500374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3390337" cy="2500374"/>
            </a:xfrm>
            <a:custGeom>
              <a:avLst/>
              <a:gdLst/>
              <a:ahLst/>
              <a:cxnLst/>
              <a:rect l="l" t="t" r="r" b="b"/>
              <a:pathLst>
                <a:path w="3390337" h="2500374">
                  <a:moveTo>
                    <a:pt x="0" y="0"/>
                  </a:moveTo>
                  <a:lnTo>
                    <a:pt x="3390337" y="0"/>
                  </a:lnTo>
                  <a:lnTo>
                    <a:pt x="3390337" y="2500374"/>
                  </a:lnTo>
                  <a:lnTo>
                    <a:pt x="0" y="2500374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>
                <a:extLst>
                  <a:ext uri="{96DAC541-7B7A-43D3-8B79-37D633B846F1}">
                    <asvg:svgBlip xmlns:asvg="http://schemas.microsoft.com/office/drawing/2016/SVG/main" r:embed="rId6"/>
                  </a:ext>
                </a:extLst>
              </a:blip>
              <a:stretch>
                <a:fillRect/>
              </a:stretch>
            </a:blip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  <p:sp>
          <p:nvSpPr>
            <p:cNvPr id="11" name="Freeform 11"/>
            <p:cNvSpPr/>
            <p:nvPr/>
          </p:nvSpPr>
          <p:spPr>
            <a:xfrm>
              <a:off x="1178417" y="933593"/>
              <a:ext cx="1033503" cy="1033503"/>
            </a:xfrm>
            <a:custGeom>
              <a:avLst/>
              <a:gdLst/>
              <a:ahLst/>
              <a:cxnLst/>
              <a:rect l="l" t="t" r="r" b="b"/>
              <a:pathLst>
                <a:path w="1033503" h="1033503">
                  <a:moveTo>
                    <a:pt x="0" y="0"/>
                  </a:moveTo>
                  <a:lnTo>
                    <a:pt x="1033503" y="0"/>
                  </a:lnTo>
                  <a:lnTo>
                    <a:pt x="1033503" y="1033503"/>
                  </a:lnTo>
                  <a:lnTo>
                    <a:pt x="0" y="103350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/>
              <a:stretch>
                <a:fillRect/>
              </a:stretch>
            </a:blipFill>
          </p:spPr>
          <p:txBody>
            <a:bodyPr/>
            <a:lstStyle>
              <a:defPPr>
                <a:defRPr lang="en-US"/>
              </a:defPPr>
              <a:lvl1pPr marL="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304770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60953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914309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21907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1523848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182861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2133387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2438156" algn="l" defTabSz="609539" rtl="0" eaLnBrk="1" latinLnBrk="0" hangingPunct="1">
                <a:defRPr sz="1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800"/>
            </a:p>
          </p:txBody>
        </p:sp>
      </p:grpSp>
      <p:sp>
        <p:nvSpPr>
          <p:cNvPr id="12" name="Freeform 12"/>
          <p:cNvSpPr/>
          <p:nvPr/>
        </p:nvSpPr>
        <p:spPr>
          <a:xfrm>
            <a:off x="8591209" y="197426"/>
            <a:ext cx="3335979" cy="3306789"/>
          </a:xfrm>
          <a:custGeom>
            <a:avLst/>
            <a:gdLst/>
            <a:ahLst/>
            <a:cxnLst/>
            <a:rect l="l" t="t" r="r" b="b"/>
            <a:pathLst>
              <a:path w="5003968" h="4960183">
                <a:moveTo>
                  <a:pt x="0" y="0"/>
                </a:moveTo>
                <a:lnTo>
                  <a:pt x="5003967" y="0"/>
                </a:lnTo>
                <a:lnTo>
                  <a:pt x="5003967" y="4960183"/>
                </a:lnTo>
                <a:lnTo>
                  <a:pt x="0" y="496018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/>
          </a:p>
        </p:txBody>
      </p:sp>
      <p:sp>
        <p:nvSpPr>
          <p:cNvPr id="13" name="Freeform 13"/>
          <p:cNvSpPr/>
          <p:nvPr/>
        </p:nvSpPr>
        <p:spPr>
          <a:xfrm>
            <a:off x="9349854" y="943212"/>
            <a:ext cx="1818689" cy="1901431"/>
          </a:xfrm>
          <a:custGeom>
            <a:avLst/>
            <a:gdLst/>
            <a:ahLst/>
            <a:cxnLst/>
            <a:rect l="l" t="t" r="r" b="b"/>
            <a:pathLst>
              <a:path w="2728034" h="2852147">
                <a:moveTo>
                  <a:pt x="0" y="0"/>
                </a:moveTo>
                <a:lnTo>
                  <a:pt x="2728034" y="0"/>
                </a:lnTo>
                <a:lnTo>
                  <a:pt x="2728034" y="2852147"/>
                </a:lnTo>
                <a:lnTo>
                  <a:pt x="0" y="2852147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 l="-2274" r="-2274"/>
            </a:stretch>
          </a:blip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/>
          </a:p>
        </p:txBody>
      </p:sp>
      <p:sp>
        <p:nvSpPr>
          <p:cNvPr id="14" name="Freeform 14"/>
          <p:cNvSpPr/>
          <p:nvPr/>
        </p:nvSpPr>
        <p:spPr>
          <a:xfrm>
            <a:off x="7535906" y="3046164"/>
            <a:ext cx="131157" cy="3005697"/>
          </a:xfrm>
          <a:custGeom>
            <a:avLst/>
            <a:gdLst/>
            <a:ahLst/>
            <a:cxnLst/>
            <a:rect l="l" t="t" r="r" b="b"/>
            <a:pathLst>
              <a:path w="196736" h="4508545">
                <a:moveTo>
                  <a:pt x="0" y="0"/>
                </a:moveTo>
                <a:lnTo>
                  <a:pt x="196736" y="0"/>
                </a:lnTo>
                <a:lnTo>
                  <a:pt x="196736" y="4508545"/>
                </a:lnTo>
                <a:lnTo>
                  <a:pt x="0" y="450854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/>
          </a:p>
        </p:txBody>
      </p:sp>
      <p:sp>
        <p:nvSpPr>
          <p:cNvPr id="15" name="TextBox 15"/>
          <p:cNvSpPr txBox="1"/>
          <p:nvPr/>
        </p:nvSpPr>
        <p:spPr>
          <a:xfrm>
            <a:off x="685801" y="860405"/>
            <a:ext cx="4254393" cy="58385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476"/>
              </a:lnSpc>
              <a:spcBef>
                <a:spcPct val="0"/>
              </a:spcBef>
            </a:pPr>
            <a:r>
              <a:rPr lang="en-US" sz="4144" b="1" err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Komunikacija</a:t>
            </a:r>
            <a:endParaRPr lang="en-US" sz="4144" b="1">
              <a:solidFill>
                <a:srgbClr val="1D305F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685800" y="1546299"/>
            <a:ext cx="2917966" cy="2990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293"/>
              </a:lnSpc>
            </a:pPr>
            <a:r>
              <a:rPr lang="en-US" sz="2123" b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Turime pasitvirtinę: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173859" y="2293306"/>
            <a:ext cx="2027483" cy="29874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271"/>
              </a:lnSpc>
              <a:spcBef>
                <a:spcPct val="0"/>
              </a:spcBef>
            </a:pPr>
            <a:r>
              <a:rPr lang="en-US" sz="2103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Metanaratyvą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688436" y="2778504"/>
            <a:ext cx="4846537" cy="4873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76"/>
              </a:lnSpc>
              <a:spcBef>
                <a:spcPct val="0"/>
              </a:spcBef>
            </a:pPr>
            <a:r>
              <a:rPr lang="en-US" sz="1737" b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Lietuva. </a:t>
            </a:r>
            <a:r>
              <a:rPr lang="en-US" sz="1737" b="1" err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Gyva</a:t>
            </a:r>
            <a:r>
              <a:rPr lang="en-US" sz="1737" b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ES </a:t>
            </a:r>
            <a:r>
              <a:rPr lang="en-US" sz="1737" b="1" err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sėkmės</a:t>
            </a:r>
            <a:r>
              <a:rPr lang="en-US" sz="1737" b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737" b="1" err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istorija</a:t>
            </a:r>
            <a:r>
              <a:rPr lang="en-US" sz="1737" b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, </a:t>
            </a:r>
            <a:r>
              <a:rPr lang="en-US" sz="1737" b="1" err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kviečianti</a:t>
            </a:r>
            <a:r>
              <a:rPr lang="en-US" sz="1737" b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737" b="1" err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kurti</a:t>
            </a:r>
            <a:r>
              <a:rPr lang="en-US" sz="1737" b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737" b="1" err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ateitį</a:t>
            </a:r>
            <a:r>
              <a:rPr lang="en-US" sz="1737" b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 </a:t>
            </a:r>
            <a:r>
              <a:rPr lang="en-US" sz="1737" b="1" err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šiandien</a:t>
            </a:r>
            <a:endParaRPr lang="en-US" sz="1737" b="1">
              <a:solidFill>
                <a:srgbClr val="1D305F"/>
              </a:solidFill>
              <a:latin typeface="Montserrat Bold"/>
              <a:ea typeface="Montserrat Bold"/>
              <a:cs typeface="Montserrat Bold"/>
              <a:sym typeface="Montserrat Bold"/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639070" y="3398406"/>
            <a:ext cx="6503087" cy="24365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76"/>
              </a:lnSpc>
              <a:spcBef>
                <a:spcPct val="0"/>
              </a:spcBef>
            </a:pP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Lietuva –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vieta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kur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veržlumas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išradingumas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ir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tikėjimas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Europos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Sąjungos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vertybėmis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sukuria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gyvą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terpę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bendradarbiavimui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ir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pokyčiui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Esame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Europos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Sąjungos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istorijos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sėkmės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pavyzdys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: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kuriame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realias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galimybes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prisidedame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prie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bendro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progreso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ir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drąsiai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kviečiame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kitus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veikti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kartu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.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Šį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kelią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mums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nutiesė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istorinė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atsparumo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ir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laisvės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patirtis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tvirtos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partnerystės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ir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gebėjimas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veikti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kartu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su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kitais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. Lietuva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kviečia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žengti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pirmyn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– ne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rytoj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, o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jau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šiandien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drauge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kuriant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pažangią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,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atvirą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ir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patikimą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737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Europą</a:t>
            </a:r>
            <a:r>
              <a:rPr lang="en-US" sz="1737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8249420" y="4073806"/>
            <a:ext cx="2796677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940" lvl="1" algn="l">
              <a:lnSpc>
                <a:spcPts val="1550"/>
              </a:lnSpc>
            </a:pPr>
            <a:r>
              <a:rPr lang="en-US" sz="1400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Logotipą</a:t>
            </a:r>
            <a:r>
              <a:rPr lang="en-US" sz="1400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;</a:t>
            </a:r>
            <a:endParaRPr lang="en-US" sz="1400"/>
          </a:p>
          <a:p>
            <a:pPr marL="154940" lvl="1" algn="l">
              <a:lnSpc>
                <a:spcPts val="1550"/>
              </a:lnSpc>
            </a:pPr>
            <a:r>
              <a:rPr lang="en-US" sz="1400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Šūkį</a:t>
            </a:r>
            <a:r>
              <a:rPr lang="en-US" sz="1400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;</a:t>
            </a:r>
            <a:endParaRPr lang="en-US" sz="1400">
              <a:solidFill>
                <a:srgbClr val="1D305F"/>
              </a:solidFill>
              <a:latin typeface="Montserrat"/>
              <a:ea typeface="Montserrat"/>
              <a:cs typeface="Montserrat"/>
            </a:endParaRPr>
          </a:p>
          <a:p>
            <a:pPr marL="154940" lvl="1" algn="l">
              <a:lnSpc>
                <a:spcPts val="1550"/>
              </a:lnSpc>
            </a:pPr>
            <a:r>
              <a:rPr lang="en-US" sz="1400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Stiliaus</a:t>
            </a:r>
            <a:r>
              <a:rPr lang="en-US" sz="1400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400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knygą</a:t>
            </a:r>
            <a:r>
              <a:rPr lang="en-US" sz="1400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;</a:t>
            </a:r>
            <a:endParaRPr lang="en-US" sz="1400">
              <a:solidFill>
                <a:srgbClr val="1D305F"/>
              </a:solidFill>
              <a:latin typeface="Montserrat"/>
              <a:ea typeface="Montserrat"/>
              <a:cs typeface="Montserrat"/>
            </a:endParaRPr>
          </a:p>
          <a:p>
            <a:pPr marL="154940" lvl="1" algn="l">
              <a:lnSpc>
                <a:spcPts val="1550"/>
              </a:lnSpc>
            </a:pPr>
            <a:r>
              <a:rPr lang="en-US" sz="1400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Strateginį</a:t>
            </a:r>
            <a:r>
              <a:rPr lang="en-US" sz="1400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400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pozicionavimą</a:t>
            </a:r>
            <a:r>
              <a:rPr lang="en-US" sz="1400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.</a:t>
            </a:r>
            <a:endParaRPr lang="en-US" sz="1400">
              <a:solidFill>
                <a:srgbClr val="1D305F"/>
              </a:solidFill>
              <a:latin typeface="Montserrat"/>
              <a:ea typeface="Montserrat"/>
              <a:cs typeface="Montserrat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8249420" y="3646056"/>
            <a:ext cx="1571329" cy="2990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293"/>
              </a:lnSpc>
            </a:pPr>
            <a:r>
              <a:rPr lang="en-US" sz="2123" b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O taip pat: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8249420" y="4976650"/>
            <a:ext cx="3576808" cy="29905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2293"/>
              </a:lnSpc>
            </a:pPr>
            <a:r>
              <a:rPr lang="en-US" sz="2123" b="1">
                <a:solidFill>
                  <a:srgbClr val="1D305F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Dirbame ties: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8249420" y="5126351"/>
            <a:ext cx="3302234" cy="10259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54940" lvl="1">
              <a:lnSpc>
                <a:spcPts val="1550"/>
              </a:lnSpc>
            </a:pPr>
            <a:endParaRPr lang="en-US" sz="1400">
              <a:solidFill>
                <a:srgbClr val="1D305F"/>
              </a:solidFill>
              <a:latin typeface="Montserrat"/>
              <a:ea typeface="Montserrat"/>
              <a:cs typeface="Montserrat"/>
              <a:sym typeface="Montserrat"/>
            </a:endParaRPr>
          </a:p>
          <a:p>
            <a:pPr marL="309880" lvl="1" indent="-154940">
              <a:lnSpc>
                <a:spcPts val="1550"/>
              </a:lnSpc>
              <a:buFont typeface="Arial"/>
              <a:buChar char="•"/>
            </a:pPr>
            <a:r>
              <a:rPr lang="en-US" sz="1400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Integruotomis</a:t>
            </a:r>
            <a:r>
              <a:rPr lang="en-US" sz="1400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400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komunikacijos</a:t>
            </a:r>
            <a:r>
              <a:rPr lang="en-US" sz="1400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kampanijomis Lietuvoje.</a:t>
            </a:r>
            <a:endParaRPr lang="en-US" sz="1400">
              <a:solidFill>
                <a:srgbClr val="1D305F"/>
              </a:solidFill>
              <a:latin typeface="Montserrat"/>
              <a:ea typeface="Montserrat"/>
              <a:cs typeface="Montserrat"/>
            </a:endParaRPr>
          </a:p>
          <a:p>
            <a:pPr marL="309880" lvl="1" indent="-154940">
              <a:lnSpc>
                <a:spcPts val="1550"/>
              </a:lnSpc>
              <a:buFont typeface="Arial"/>
              <a:buChar char="•"/>
            </a:pPr>
            <a:r>
              <a:rPr lang="en-US" sz="1400" err="1">
                <a:solidFill>
                  <a:srgbClr val="1D305F"/>
                </a:solidFill>
                <a:latin typeface="Montserrat"/>
                <a:ea typeface="Montserrat"/>
                <a:cs typeface="Montserrat"/>
              </a:rPr>
              <a:t>Dovanų</a:t>
            </a:r>
            <a:r>
              <a:rPr lang="en-US" sz="1400">
                <a:solidFill>
                  <a:srgbClr val="1D305F"/>
                </a:solidFill>
                <a:latin typeface="Montserrat"/>
                <a:ea typeface="Montserrat"/>
                <a:cs typeface="Montserrat"/>
              </a:rPr>
              <a:t> </a:t>
            </a:r>
            <a:r>
              <a:rPr lang="en-US" sz="1400" err="1">
                <a:solidFill>
                  <a:srgbClr val="1D305F"/>
                </a:solidFill>
                <a:latin typeface="Montserrat"/>
                <a:ea typeface="Montserrat"/>
                <a:cs typeface="Montserrat"/>
              </a:rPr>
              <a:t>katalogu</a:t>
            </a:r>
            <a:r>
              <a:rPr lang="en-US" sz="1400">
                <a:solidFill>
                  <a:srgbClr val="1D305F"/>
                </a:solidFill>
                <a:latin typeface="Montserrat"/>
                <a:ea typeface="Montserrat"/>
                <a:cs typeface="Montserrat"/>
              </a:rPr>
              <a:t>.</a:t>
            </a:r>
          </a:p>
          <a:p>
            <a:pPr marL="309880" lvl="1" indent="-154940">
              <a:lnSpc>
                <a:spcPts val="1550"/>
              </a:lnSpc>
              <a:buFont typeface="Arial"/>
              <a:buChar char="•"/>
            </a:pPr>
            <a:endParaRPr lang="en-US" sz="1400">
              <a:solidFill>
                <a:srgbClr val="1D305F"/>
              </a:solidFill>
              <a:latin typeface="Montserrat"/>
              <a:ea typeface="Montserrat"/>
              <a:cs typeface="Montserrat"/>
            </a:endParaRPr>
          </a:p>
        </p:txBody>
      </p:sp>
      <p:sp>
        <p:nvSpPr>
          <p:cNvPr id="2" name="Freeform 7">
            <a:extLst>
              <a:ext uri="{FF2B5EF4-FFF2-40B4-BE49-F238E27FC236}">
                <a16:creationId xmlns:a16="http://schemas.microsoft.com/office/drawing/2014/main" id="{06FBAF28-02F0-88B0-0E98-734B18B4FE2A}"/>
              </a:ext>
            </a:extLst>
          </p:cNvPr>
          <p:cNvSpPr/>
          <p:nvPr/>
        </p:nvSpPr>
        <p:spPr>
          <a:xfrm>
            <a:off x="8129953" y="4011615"/>
            <a:ext cx="245262" cy="229325"/>
          </a:xfrm>
          <a:custGeom>
            <a:avLst/>
            <a:gdLst/>
            <a:ahLst/>
            <a:cxnLst/>
            <a:rect l="l" t="t" r="r" b="b"/>
            <a:pathLst>
              <a:path w="598690" h="541814">
                <a:moveTo>
                  <a:pt x="0" y="0"/>
                </a:moveTo>
                <a:lnTo>
                  <a:pt x="598690" y="0"/>
                </a:lnTo>
                <a:lnTo>
                  <a:pt x="598690" y="541814"/>
                </a:lnTo>
                <a:lnTo>
                  <a:pt x="0" y="54181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/>
          </a:p>
        </p:txBody>
      </p:sp>
      <p:sp>
        <p:nvSpPr>
          <p:cNvPr id="3" name="Freeform 7">
            <a:extLst>
              <a:ext uri="{FF2B5EF4-FFF2-40B4-BE49-F238E27FC236}">
                <a16:creationId xmlns:a16="http://schemas.microsoft.com/office/drawing/2014/main" id="{B872CDA6-3985-33AD-BB16-C2CA9A79E1F1}"/>
              </a:ext>
            </a:extLst>
          </p:cNvPr>
          <p:cNvSpPr/>
          <p:nvPr/>
        </p:nvSpPr>
        <p:spPr>
          <a:xfrm>
            <a:off x="8129953" y="4238749"/>
            <a:ext cx="245262" cy="229325"/>
          </a:xfrm>
          <a:custGeom>
            <a:avLst/>
            <a:gdLst/>
            <a:ahLst/>
            <a:cxnLst/>
            <a:rect l="l" t="t" r="r" b="b"/>
            <a:pathLst>
              <a:path w="598690" h="541814">
                <a:moveTo>
                  <a:pt x="0" y="0"/>
                </a:moveTo>
                <a:lnTo>
                  <a:pt x="598690" y="0"/>
                </a:lnTo>
                <a:lnTo>
                  <a:pt x="598690" y="541814"/>
                </a:lnTo>
                <a:lnTo>
                  <a:pt x="0" y="54181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/>
          </a:p>
        </p:txBody>
      </p:sp>
      <p:sp>
        <p:nvSpPr>
          <p:cNvPr id="4" name="Freeform 7">
            <a:extLst>
              <a:ext uri="{FF2B5EF4-FFF2-40B4-BE49-F238E27FC236}">
                <a16:creationId xmlns:a16="http://schemas.microsoft.com/office/drawing/2014/main" id="{D93FB1AD-0040-0404-F186-411DAACA1D50}"/>
              </a:ext>
            </a:extLst>
          </p:cNvPr>
          <p:cNvSpPr/>
          <p:nvPr/>
        </p:nvSpPr>
        <p:spPr>
          <a:xfrm>
            <a:off x="8129952" y="4465883"/>
            <a:ext cx="245262" cy="229325"/>
          </a:xfrm>
          <a:custGeom>
            <a:avLst/>
            <a:gdLst/>
            <a:ahLst/>
            <a:cxnLst/>
            <a:rect l="l" t="t" r="r" b="b"/>
            <a:pathLst>
              <a:path w="598690" h="541814">
                <a:moveTo>
                  <a:pt x="0" y="0"/>
                </a:moveTo>
                <a:lnTo>
                  <a:pt x="598690" y="0"/>
                </a:lnTo>
                <a:lnTo>
                  <a:pt x="598690" y="541814"/>
                </a:lnTo>
                <a:lnTo>
                  <a:pt x="0" y="54181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/>
          </a:p>
        </p:txBody>
      </p:sp>
      <p:sp>
        <p:nvSpPr>
          <p:cNvPr id="5" name="Freeform 7">
            <a:extLst>
              <a:ext uri="{FF2B5EF4-FFF2-40B4-BE49-F238E27FC236}">
                <a16:creationId xmlns:a16="http://schemas.microsoft.com/office/drawing/2014/main" id="{308EFB54-CAB3-E1A5-8DB9-BB6548CF71C9}"/>
              </a:ext>
            </a:extLst>
          </p:cNvPr>
          <p:cNvSpPr/>
          <p:nvPr/>
        </p:nvSpPr>
        <p:spPr>
          <a:xfrm>
            <a:off x="8129953" y="4663711"/>
            <a:ext cx="245262" cy="229325"/>
          </a:xfrm>
          <a:custGeom>
            <a:avLst/>
            <a:gdLst/>
            <a:ahLst/>
            <a:cxnLst/>
            <a:rect l="l" t="t" r="r" b="b"/>
            <a:pathLst>
              <a:path w="598690" h="541814">
                <a:moveTo>
                  <a:pt x="0" y="0"/>
                </a:moveTo>
                <a:lnTo>
                  <a:pt x="598690" y="0"/>
                </a:lnTo>
                <a:lnTo>
                  <a:pt x="598690" y="541814"/>
                </a:lnTo>
                <a:lnTo>
                  <a:pt x="0" y="54181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D578A4D9-BF2D-1890-6CC5-E802863EE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 descr="A white background with black dots&#10;&#10;AI-generated content may be incorrect.">
            <a:extLst>
              <a:ext uri="{FF2B5EF4-FFF2-40B4-BE49-F238E27FC236}">
                <a16:creationId xmlns:a16="http://schemas.microsoft.com/office/drawing/2014/main" id="{8DEF48E9-9A01-B0D2-0496-809F8B58B2EE}"/>
              </a:ext>
            </a:extLst>
          </p:cNvPr>
          <p:cNvSpPr/>
          <p:nvPr/>
        </p:nvSpPr>
        <p:spPr>
          <a:xfrm>
            <a:off x="9177" y="-5081"/>
            <a:ext cx="12184063" cy="6862763"/>
          </a:xfrm>
          <a:custGeom>
            <a:avLst/>
            <a:gdLst/>
            <a:ahLst/>
            <a:cxnLst/>
            <a:rect l="l" t="t" r="r" b="b"/>
            <a:pathLst>
              <a:path w="24368125" h="13725525">
                <a:moveTo>
                  <a:pt x="0" y="0"/>
                </a:moveTo>
                <a:lnTo>
                  <a:pt x="24368125" y="0"/>
                </a:lnTo>
                <a:lnTo>
                  <a:pt x="24368125" y="13725525"/>
                </a:lnTo>
                <a:lnTo>
                  <a:pt x="0" y="137255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4"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5E4D4135-142F-7A02-F6DF-C0B8CDC7C152}"/>
              </a:ext>
            </a:extLst>
          </p:cNvPr>
          <p:cNvSpPr txBox="1"/>
          <p:nvPr/>
        </p:nvSpPr>
        <p:spPr>
          <a:xfrm>
            <a:off x="446929" y="630081"/>
            <a:ext cx="11304610" cy="166904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  <a:latin typeface="Montserrat"/>
                <a:ea typeface="+mj-ea"/>
                <a:cs typeface="Arial"/>
                <a:sym typeface="Montserrat Bold"/>
              </a:rPr>
              <a:t>Partnerių</a:t>
            </a:r>
            <a:r>
              <a:rPr lang="en-US" sz="2800" b="1" dirty="0">
                <a:solidFill>
                  <a:srgbClr val="002060"/>
                </a:solidFill>
                <a:latin typeface="Montserrat"/>
                <a:ea typeface="+mj-ea"/>
                <a:cs typeface="Arial"/>
                <a:sym typeface="Montserrat Bold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Montserrat"/>
                <a:ea typeface="+mj-ea"/>
                <a:cs typeface="Arial"/>
                <a:sym typeface="Montserrat Bold"/>
              </a:rPr>
              <a:t>įtrauktis</a:t>
            </a:r>
            <a:r>
              <a:rPr lang="en-US" sz="2800" b="1" dirty="0">
                <a:solidFill>
                  <a:srgbClr val="002060"/>
                </a:solidFill>
                <a:latin typeface="Montserrat"/>
                <a:ea typeface="+mj-ea"/>
                <a:cs typeface="Arial"/>
                <a:sym typeface="Montserrat Bold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Montserrat"/>
                <a:ea typeface="+mj-ea"/>
                <a:cs typeface="Arial"/>
                <a:sym typeface="Montserrat Bold"/>
              </a:rPr>
              <a:t>ir</a:t>
            </a:r>
            <a:r>
              <a:rPr lang="en-US" sz="2800" b="1" dirty="0">
                <a:solidFill>
                  <a:srgbClr val="002060"/>
                </a:solidFill>
                <a:latin typeface="Montserrat"/>
                <a:ea typeface="+mj-ea"/>
                <a:cs typeface="Arial"/>
                <a:sym typeface="Montserrat Bold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Montserrat"/>
                <a:ea typeface="+mj-ea"/>
                <a:cs typeface="Arial"/>
                <a:sym typeface="Montserrat Bold"/>
              </a:rPr>
              <a:t>pirmininkavimo</a:t>
            </a:r>
            <a:r>
              <a:rPr lang="en-US" sz="2800" b="1" dirty="0">
                <a:solidFill>
                  <a:srgbClr val="002060"/>
                </a:solidFill>
                <a:latin typeface="Montserrat"/>
                <a:ea typeface="+mj-ea"/>
                <a:cs typeface="Arial"/>
                <a:sym typeface="Montserrat Bold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Montserrat"/>
                <a:ea typeface="+mj-ea"/>
                <a:cs typeface="Arial"/>
                <a:sym typeface="Montserrat Bold"/>
              </a:rPr>
              <a:t>komunikacija</a:t>
            </a:r>
            <a:r>
              <a:rPr lang="en-US" sz="2800" b="1" dirty="0">
                <a:solidFill>
                  <a:srgbClr val="002060"/>
                </a:solidFill>
                <a:latin typeface="Montserrat"/>
                <a:ea typeface="+mj-ea"/>
                <a:cs typeface="Arial"/>
                <a:sym typeface="Montserrat Bold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Montserrat"/>
                <a:ea typeface="+mj-ea"/>
                <a:cs typeface="Arial"/>
                <a:sym typeface="Montserrat Bold"/>
              </a:rPr>
              <a:t>Lietuvoje</a:t>
            </a:r>
            <a:endParaRPr lang="en-US" sz="2800" b="1" dirty="0">
              <a:solidFill>
                <a:srgbClr val="002060"/>
              </a:solidFill>
              <a:latin typeface="Montserrat"/>
              <a:ea typeface="+mj-ea"/>
              <a:cs typeface="Arial"/>
            </a:endParaRPr>
          </a:p>
          <a:p>
            <a:pPr>
              <a:lnSpc>
                <a:spcPts val="7798"/>
              </a:lnSpc>
              <a:spcBef>
                <a:spcPct val="0"/>
              </a:spcBef>
            </a:pPr>
            <a:endParaRPr lang="lt-LT" b="1" dirty="0">
              <a:solidFill>
                <a:srgbClr val="002060"/>
              </a:solidFill>
              <a:latin typeface="Montserrat"/>
              <a:ea typeface="+mj-ea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794F602-ABC2-3771-D276-F5637F1C5C17}"/>
              </a:ext>
            </a:extLst>
          </p:cNvPr>
          <p:cNvSpPr txBox="1"/>
          <p:nvPr/>
        </p:nvSpPr>
        <p:spPr>
          <a:xfrm>
            <a:off x="252570" y="1048932"/>
            <a:ext cx="11500464" cy="54348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2000">
              <a:latin typeface="Montserrat"/>
              <a:ea typeface="+mn-lt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r>
              <a:rPr lang="en-US" dirty="0" err="1">
                <a:latin typeface="Montserrat"/>
                <a:ea typeface="+mn-lt"/>
                <a:cs typeface="Times New Roman"/>
              </a:rPr>
              <a:t>Bendradarbiaujant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su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savivaldybėmis</a:t>
            </a:r>
            <a:r>
              <a:rPr lang="en-US" dirty="0">
                <a:latin typeface="Montserrat"/>
                <a:ea typeface="+mn-lt"/>
                <a:cs typeface="Times New Roman"/>
              </a:rPr>
              <a:t>, NVO,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akademine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bendruomene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ir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kitais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instituciniais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partneriais</a:t>
            </a:r>
            <a:r>
              <a:rPr lang="en-US" dirty="0">
                <a:latin typeface="Montserrat"/>
                <a:ea typeface="+mn-lt"/>
                <a:cs typeface="Times New Roman"/>
              </a:rPr>
              <a:t>,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rengiamas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visuomenės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ir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bendruomenių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įtraukties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planas</a:t>
            </a:r>
            <a:r>
              <a:rPr lang="en-US" dirty="0">
                <a:latin typeface="Montserrat"/>
                <a:ea typeface="+mn-lt"/>
                <a:cs typeface="Times New Roman"/>
              </a:rPr>
              <a:t>,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kuris</a:t>
            </a:r>
            <a:r>
              <a:rPr lang="en-US" dirty="0">
                <a:latin typeface="Montserrat"/>
                <a:ea typeface="+mn-lt"/>
                <a:cs typeface="Times New Roman"/>
              </a:rPr>
              <a:t> bus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ir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pirmininkavimo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komunikacines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strategijos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dalis</a:t>
            </a:r>
            <a:r>
              <a:rPr lang="en-US" dirty="0">
                <a:latin typeface="Montserrat"/>
                <a:ea typeface="+mn-lt"/>
                <a:cs typeface="Times New Roman"/>
              </a:rPr>
              <a:t>.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Montserrat"/>
              <a:ea typeface="+mn-lt"/>
              <a:cs typeface="Times New Roman"/>
            </a:endParaRPr>
          </a:p>
          <a:p>
            <a:pPr marL="342900" indent="-342900">
              <a:buFont typeface="Arial"/>
              <a:buChar char="•"/>
            </a:pPr>
            <a:r>
              <a:rPr lang="en-US" dirty="0" err="1">
                <a:latin typeface="Montserrat"/>
                <a:ea typeface="+mn-lt"/>
                <a:cs typeface="Times New Roman"/>
              </a:rPr>
              <a:t>Verslas</a:t>
            </a:r>
            <a:r>
              <a:rPr lang="en-US" dirty="0">
                <a:latin typeface="Montserrat"/>
                <a:ea typeface="+mn-lt"/>
                <a:cs typeface="Times New Roman"/>
              </a:rPr>
              <a:t>, NVO,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akademinė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bendruomenė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pakviesti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organizuoti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pirmininkavimo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renginius</a:t>
            </a:r>
            <a:r>
              <a:rPr lang="en-US" dirty="0">
                <a:latin typeface="Montserrat"/>
                <a:ea typeface="+mn-lt"/>
                <a:cs typeface="Times New Roman"/>
              </a:rPr>
              <a:t>. Gauta 114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paraiškų</a:t>
            </a:r>
            <a:r>
              <a:rPr lang="en-US" dirty="0">
                <a:latin typeface="Montserrat"/>
                <a:ea typeface="+mn-lt"/>
                <a:cs typeface="Times New Roman"/>
              </a:rPr>
              <a:t>.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Įvertinus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jų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aktualumą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pirmininkavimo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prioritetams</a:t>
            </a:r>
            <a:r>
              <a:rPr lang="en-US" dirty="0">
                <a:latin typeface="Montserrat"/>
                <a:ea typeface="+mn-lt"/>
                <a:cs typeface="Times New Roman"/>
              </a:rPr>
              <a:t>,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renginiai</a:t>
            </a:r>
            <a:r>
              <a:rPr lang="en-US" dirty="0">
                <a:latin typeface="Montserrat"/>
                <a:ea typeface="+mn-lt"/>
                <a:cs typeface="Times New Roman"/>
              </a:rPr>
              <a:t> bus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įtraukiami</a:t>
            </a:r>
            <a:r>
              <a:rPr lang="en-US" dirty="0">
                <a:latin typeface="Montserrat"/>
                <a:ea typeface="+mn-lt"/>
                <a:cs typeface="Times New Roman"/>
              </a:rPr>
              <a:t> į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oficialų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kalendorių</a:t>
            </a:r>
            <a:r>
              <a:rPr lang="en-US" dirty="0">
                <a:latin typeface="Montserrat"/>
                <a:ea typeface="+mn-lt"/>
                <a:cs typeface="Times New Roman"/>
              </a:rPr>
              <a:t> (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nefinansuojama</a:t>
            </a:r>
            <a:r>
              <a:rPr lang="en-US" dirty="0">
                <a:latin typeface="Montserrat"/>
                <a:ea typeface="+mn-lt"/>
                <a:cs typeface="Times New Roman"/>
              </a:rPr>
              <a:t>).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Pagrindinės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gautų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paraiškų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temos</a:t>
            </a:r>
            <a:r>
              <a:rPr lang="en-US" dirty="0">
                <a:latin typeface="Montserrat"/>
                <a:ea typeface="+mn-lt"/>
                <a:cs typeface="Times New Roman"/>
              </a:rPr>
              <a:t>: 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mokslas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ir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inovacijos</a:t>
            </a:r>
            <a:r>
              <a:rPr lang="en-US" dirty="0">
                <a:latin typeface="Montserrat"/>
                <a:ea typeface="+mn-lt"/>
                <a:cs typeface="Times New Roman"/>
              </a:rPr>
              <a:t>,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visuomenės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atsparumas</a:t>
            </a:r>
            <a:r>
              <a:rPr lang="en-US" dirty="0">
                <a:latin typeface="Montserrat"/>
                <a:ea typeface="+mn-lt"/>
                <a:cs typeface="Times New Roman"/>
              </a:rPr>
              <a:t>,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skaitmeninė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transformacija</a:t>
            </a:r>
            <a:r>
              <a:rPr lang="en-US" dirty="0">
                <a:latin typeface="Montserrat"/>
                <a:ea typeface="+mn-lt"/>
                <a:cs typeface="Times New Roman"/>
              </a:rPr>
              <a:t>,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žmogaus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teisės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ir</a:t>
            </a:r>
            <a:r>
              <a:rPr lang="en-US" dirty="0">
                <a:latin typeface="Montserrat"/>
                <a:ea typeface="+mn-lt"/>
                <a:cs typeface="Times New Roman"/>
              </a:rPr>
              <a:t> 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įtrauktis</a:t>
            </a:r>
            <a:r>
              <a:rPr lang="en-US" dirty="0">
                <a:latin typeface="Montserrat"/>
                <a:ea typeface="+mn-lt"/>
                <a:cs typeface="Times New Roman"/>
              </a:rPr>
              <a:t>,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taip</a:t>
            </a:r>
            <a:r>
              <a:rPr lang="en-US" dirty="0">
                <a:latin typeface="Montserrat"/>
                <a:ea typeface="+mn-lt"/>
                <a:cs typeface="Times New Roman"/>
              </a:rPr>
              <a:t> pat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kultūros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ir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meno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projektai</a:t>
            </a:r>
            <a:r>
              <a:rPr lang="en-US" dirty="0">
                <a:latin typeface="Montserrat"/>
                <a:ea typeface="+mn-lt"/>
                <a:cs typeface="Times New Roman"/>
              </a:rPr>
              <a:t>.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Pagrindinės</a:t>
            </a:r>
            <a:r>
              <a:rPr lang="en-US" dirty="0">
                <a:latin typeface="Montserrat"/>
                <a:ea typeface="+mn-lt"/>
                <a:cs typeface="Times New Roman"/>
              </a:rPr>
              <a:t> 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renginių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vietos</a:t>
            </a:r>
            <a:r>
              <a:rPr lang="en-US" dirty="0">
                <a:latin typeface="Montserrat"/>
                <a:ea typeface="+mn-lt"/>
                <a:cs typeface="Times New Roman"/>
              </a:rPr>
              <a:t>: Vilnius, Kaunas,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Klaipėda</a:t>
            </a:r>
            <a:r>
              <a:rPr lang="en-US" dirty="0">
                <a:latin typeface="Montserrat"/>
                <a:ea typeface="+mn-lt"/>
                <a:cs typeface="Times New Roman"/>
              </a:rPr>
              <a:t>. </a:t>
            </a:r>
          </a:p>
          <a:p>
            <a:pPr marL="285750" indent="-285750">
              <a:buFont typeface="Arial"/>
              <a:buChar char="•"/>
            </a:pPr>
            <a:endParaRPr lang="en-US" dirty="0">
              <a:latin typeface="Montserrat"/>
              <a:ea typeface="+mn-lt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r>
              <a:rPr lang="en-US" dirty="0" err="1">
                <a:latin typeface="Montserrat"/>
                <a:ea typeface="+mn-lt"/>
                <a:cs typeface="Times New Roman"/>
              </a:rPr>
              <a:t>Šiuo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metu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vykdome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konsultacijas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su</a:t>
            </a:r>
            <a:r>
              <a:rPr lang="en-US" dirty="0">
                <a:latin typeface="Montserrat"/>
                <a:ea typeface="+mn-lt"/>
                <a:cs typeface="Times New Roman"/>
              </a:rPr>
              <a:t> 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savivaldybių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administracijomis</a:t>
            </a:r>
            <a:r>
              <a:rPr lang="en-US" dirty="0">
                <a:latin typeface="Montserrat"/>
                <a:ea typeface="+mn-lt"/>
                <a:cs typeface="Times New Roman"/>
              </a:rPr>
              <a:t>,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siekdami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įvertinti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galimą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sinergiją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su</a:t>
            </a:r>
            <a:r>
              <a:rPr lang="en-US" dirty="0">
                <a:latin typeface="Montserrat"/>
                <a:ea typeface="+mn-lt"/>
                <a:cs typeface="Times New Roman"/>
              </a:rPr>
              <a:t> ten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esančia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infrastruktūra</a:t>
            </a:r>
            <a:r>
              <a:rPr lang="en-US" dirty="0">
                <a:latin typeface="Montserrat"/>
                <a:ea typeface="+mn-lt"/>
                <a:cs typeface="Times New Roman"/>
              </a:rPr>
              <a:t>,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aktualiais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darbotvarkės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klausimais</a:t>
            </a:r>
            <a:r>
              <a:rPr lang="en-US" dirty="0">
                <a:latin typeface="Montserrat"/>
                <a:ea typeface="+mn-lt"/>
                <a:cs typeface="Times New Roman"/>
              </a:rPr>
              <a:t>,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galimomis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teminėmis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diskusijomis</a:t>
            </a:r>
            <a:r>
              <a:rPr lang="en-US" dirty="0">
                <a:latin typeface="Montserrat"/>
                <a:ea typeface="+mn-lt"/>
                <a:cs typeface="Times New Roman"/>
              </a:rPr>
              <a:t>,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partnerių</a:t>
            </a:r>
            <a:r>
              <a:rPr lang="en-US" dirty="0">
                <a:latin typeface="Montserrat"/>
                <a:ea typeface="+mn-lt"/>
                <a:cs typeface="Times New Roman"/>
              </a:rPr>
              <a:t> </a:t>
            </a:r>
            <a:r>
              <a:rPr lang="en-US" dirty="0" err="1">
                <a:latin typeface="Montserrat"/>
                <a:ea typeface="+mn-lt"/>
                <a:cs typeface="Times New Roman"/>
              </a:rPr>
              <a:t>renginiais</a:t>
            </a:r>
            <a:r>
              <a:rPr lang="en-US" dirty="0">
                <a:latin typeface="Montserrat"/>
                <a:ea typeface="+mn-lt"/>
                <a:cs typeface="Times New Roman"/>
              </a:rPr>
              <a:t>. </a:t>
            </a:r>
            <a:endParaRPr lang="en-US" dirty="0">
              <a:latin typeface="Montserrat"/>
              <a:ea typeface="+mn-lt"/>
              <a:cs typeface="+mn-lt"/>
            </a:endParaRPr>
          </a:p>
          <a:p>
            <a:pPr algn="just">
              <a:buFont typeface="Arial"/>
              <a:buChar char="•"/>
            </a:pPr>
            <a:endParaRPr lang="en-US" dirty="0">
              <a:latin typeface="Montserrat"/>
            </a:endParaRPr>
          </a:p>
          <a:p>
            <a:pPr marL="285750" indent="-285750">
              <a:buFont typeface="Arial"/>
              <a:buChar char="•"/>
            </a:pPr>
            <a:r>
              <a:rPr lang="en-US" dirty="0" err="1">
                <a:latin typeface="Montserrat"/>
                <a:ea typeface="+mn-lt"/>
                <a:cs typeface="+mn-lt"/>
              </a:rPr>
              <a:t>Pirmininkavimo</a:t>
            </a:r>
            <a:r>
              <a:rPr lang="en-US" dirty="0">
                <a:latin typeface="Montserrat"/>
                <a:ea typeface="+mn-lt"/>
                <a:cs typeface="+mn-lt"/>
              </a:rPr>
              <a:t> </a:t>
            </a:r>
            <a:r>
              <a:rPr lang="en-US" dirty="0" err="1">
                <a:latin typeface="Montserrat"/>
                <a:ea typeface="+mn-lt"/>
                <a:cs typeface="+mn-lt"/>
              </a:rPr>
              <a:t>komunikacinės</a:t>
            </a:r>
            <a:r>
              <a:rPr lang="en-US" dirty="0">
                <a:latin typeface="Montserrat"/>
                <a:ea typeface="+mn-lt"/>
                <a:cs typeface="+mn-lt"/>
              </a:rPr>
              <a:t> </a:t>
            </a:r>
            <a:r>
              <a:rPr lang="en-US" dirty="0" err="1">
                <a:latin typeface="Montserrat"/>
                <a:ea typeface="+mn-lt"/>
                <a:cs typeface="+mn-lt"/>
              </a:rPr>
              <a:t>kampanijos</a:t>
            </a:r>
            <a:r>
              <a:rPr lang="en-US" dirty="0">
                <a:latin typeface="Montserrat"/>
                <a:ea typeface="+mn-lt"/>
                <a:cs typeface="+mn-lt"/>
              </a:rPr>
              <a:t> </a:t>
            </a:r>
            <a:r>
              <a:rPr lang="en-US" dirty="0" err="1">
                <a:latin typeface="Montserrat"/>
                <a:ea typeface="+mn-lt"/>
                <a:cs typeface="+mn-lt"/>
              </a:rPr>
              <a:t>Lietuvoje</a:t>
            </a:r>
            <a:r>
              <a:rPr lang="en-US" dirty="0">
                <a:latin typeface="Montserrat"/>
                <a:ea typeface="+mn-lt"/>
                <a:cs typeface="+mn-lt"/>
              </a:rPr>
              <a:t> </a:t>
            </a:r>
            <a:r>
              <a:rPr lang="en-US" dirty="0" err="1">
                <a:latin typeface="Montserrat"/>
                <a:ea typeface="+mn-lt"/>
                <a:cs typeface="+mn-lt"/>
              </a:rPr>
              <a:t>startas</a:t>
            </a:r>
            <a:r>
              <a:rPr lang="en-US" dirty="0">
                <a:latin typeface="Montserrat"/>
                <a:ea typeface="+mn-lt"/>
                <a:cs typeface="+mn-lt"/>
              </a:rPr>
              <a:t> </a:t>
            </a:r>
            <a:r>
              <a:rPr lang="en-US" dirty="0" err="1">
                <a:latin typeface="Montserrat"/>
                <a:ea typeface="+mn-lt"/>
                <a:cs typeface="+mn-lt"/>
              </a:rPr>
              <a:t>planuojamas</a:t>
            </a:r>
            <a:r>
              <a:rPr lang="en-US" dirty="0">
                <a:latin typeface="Montserrat"/>
                <a:ea typeface="+mn-lt"/>
                <a:cs typeface="+mn-lt"/>
              </a:rPr>
              <a:t> </a:t>
            </a:r>
            <a:r>
              <a:rPr lang="en-US" b="1" dirty="0" err="1">
                <a:latin typeface="Montserrat"/>
                <a:ea typeface="+mn-lt"/>
                <a:cs typeface="+mn-lt"/>
              </a:rPr>
              <a:t>likus</a:t>
            </a:r>
            <a:r>
              <a:rPr lang="en-US" b="1" dirty="0">
                <a:latin typeface="Montserrat"/>
                <a:ea typeface="+mn-lt"/>
                <a:cs typeface="+mn-lt"/>
              </a:rPr>
              <a:t> 100 </a:t>
            </a:r>
            <a:r>
              <a:rPr lang="en-US" b="1" dirty="0" err="1">
                <a:latin typeface="Montserrat"/>
                <a:ea typeface="+mn-lt"/>
                <a:cs typeface="+mn-lt"/>
              </a:rPr>
              <a:t>dienų</a:t>
            </a:r>
            <a:r>
              <a:rPr lang="en-US" b="1" dirty="0">
                <a:latin typeface="Montserrat"/>
                <a:ea typeface="+mn-lt"/>
                <a:cs typeface="+mn-lt"/>
              </a:rPr>
              <a:t> </a:t>
            </a:r>
            <a:r>
              <a:rPr lang="en-US" b="1" dirty="0" err="1">
                <a:latin typeface="Montserrat"/>
                <a:ea typeface="+mn-lt"/>
                <a:cs typeface="+mn-lt"/>
              </a:rPr>
              <a:t>iki</a:t>
            </a:r>
            <a:r>
              <a:rPr lang="en-US" b="1" dirty="0">
                <a:latin typeface="Montserrat"/>
                <a:ea typeface="+mn-lt"/>
                <a:cs typeface="+mn-lt"/>
              </a:rPr>
              <a:t> </a:t>
            </a:r>
            <a:r>
              <a:rPr lang="en-US" b="1" dirty="0" err="1">
                <a:latin typeface="Montserrat"/>
                <a:ea typeface="+mn-lt"/>
                <a:cs typeface="+mn-lt"/>
              </a:rPr>
              <a:t>pirmininkavimo</a:t>
            </a:r>
            <a:r>
              <a:rPr lang="en-US" b="1" dirty="0">
                <a:latin typeface="Montserrat"/>
                <a:ea typeface="+mn-lt"/>
                <a:cs typeface="+mn-lt"/>
              </a:rPr>
              <a:t> </a:t>
            </a:r>
            <a:r>
              <a:rPr lang="en-US" b="1" dirty="0" err="1">
                <a:latin typeface="Montserrat"/>
                <a:ea typeface="+mn-lt"/>
                <a:cs typeface="+mn-lt"/>
              </a:rPr>
              <a:t>pradžios</a:t>
            </a:r>
            <a:r>
              <a:rPr lang="en-US" b="1" dirty="0">
                <a:latin typeface="Montserrat"/>
                <a:ea typeface="+mn-lt"/>
                <a:cs typeface="+mn-lt"/>
              </a:rPr>
              <a:t> -  2026 m. </a:t>
            </a:r>
            <a:r>
              <a:rPr lang="en-US" b="1" dirty="0" err="1">
                <a:latin typeface="Montserrat"/>
                <a:ea typeface="+mn-lt"/>
                <a:cs typeface="+mn-lt"/>
              </a:rPr>
              <a:t>rugsėjo</a:t>
            </a:r>
            <a:r>
              <a:rPr lang="en-US" b="1" dirty="0">
                <a:latin typeface="Montserrat"/>
                <a:ea typeface="+mn-lt"/>
                <a:cs typeface="+mn-lt"/>
              </a:rPr>
              <a:t> 24 d.</a:t>
            </a:r>
            <a:endParaRPr lang="en-US" b="1">
              <a:latin typeface="Montserrat"/>
            </a:endParaRPr>
          </a:p>
          <a:p>
            <a:pPr>
              <a:lnSpc>
                <a:spcPts val="1876"/>
              </a:lnSpc>
            </a:pPr>
            <a:endParaRPr lang="en-US" sz="1600" dirty="0">
              <a:latin typeface="Montserrat"/>
              <a:cs typeface="Arial"/>
            </a:endParaRPr>
          </a:p>
          <a:p>
            <a:pPr marL="228600" indent="-228600">
              <a:spcBef>
                <a:spcPts val="400"/>
              </a:spcBef>
              <a:spcAft>
                <a:spcPts val="300"/>
              </a:spcAft>
              <a:buFont typeface=""/>
              <a:buChar char="•"/>
            </a:pPr>
            <a:endParaRPr lang="lt-LT" sz="2000" dirty="0">
              <a:solidFill>
                <a:srgbClr val="000000"/>
              </a:solidFill>
              <a:latin typeface="Montserra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572303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7A1FA657-06CF-1360-223E-89CAAC86C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 descr="A white background with black dots&#10;&#10;AI-generated content may be incorrect.">
            <a:extLst>
              <a:ext uri="{FF2B5EF4-FFF2-40B4-BE49-F238E27FC236}">
                <a16:creationId xmlns:a16="http://schemas.microsoft.com/office/drawing/2014/main" id="{7B159FC5-5BC0-BCFA-2E26-994EA0D70724}"/>
              </a:ext>
            </a:extLst>
          </p:cNvPr>
          <p:cNvSpPr/>
          <p:nvPr/>
        </p:nvSpPr>
        <p:spPr>
          <a:xfrm>
            <a:off x="9177" y="-5081"/>
            <a:ext cx="12184063" cy="6862763"/>
          </a:xfrm>
          <a:custGeom>
            <a:avLst/>
            <a:gdLst/>
            <a:ahLst/>
            <a:cxnLst/>
            <a:rect l="l" t="t" r="r" b="b"/>
            <a:pathLst>
              <a:path w="24368125" h="13725525">
                <a:moveTo>
                  <a:pt x="0" y="0"/>
                </a:moveTo>
                <a:lnTo>
                  <a:pt x="24368125" y="0"/>
                </a:lnTo>
                <a:lnTo>
                  <a:pt x="24368125" y="13725525"/>
                </a:lnTo>
                <a:lnTo>
                  <a:pt x="0" y="137255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4"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2D92A13-4B94-EE36-AE8A-18D4FA01A4D4}"/>
              </a:ext>
            </a:extLst>
          </p:cNvPr>
          <p:cNvSpPr txBox="1"/>
          <p:nvPr/>
        </p:nvSpPr>
        <p:spPr>
          <a:xfrm>
            <a:off x="1118491" y="2900012"/>
            <a:ext cx="7203393" cy="7437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08"/>
              </a:lnSpc>
            </a:pPr>
            <a:endParaRPr lang="en-US" sz="5808" spc="-458">
              <a:solidFill>
                <a:srgbClr val="000000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3BF65D04-78B3-F18F-1149-94819A248661}"/>
              </a:ext>
            </a:extLst>
          </p:cNvPr>
          <p:cNvSpPr txBox="1"/>
          <p:nvPr/>
        </p:nvSpPr>
        <p:spPr>
          <a:xfrm>
            <a:off x="530436" y="692711"/>
            <a:ext cx="11367240" cy="13440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3200" b="1" err="1">
                <a:solidFill>
                  <a:srgbClr val="002060"/>
                </a:solidFill>
                <a:latin typeface="Montserrat"/>
                <a:ea typeface="+mj-ea"/>
                <a:cs typeface="Arial"/>
                <a:sym typeface="Montserrat Bold"/>
              </a:rPr>
              <a:t>Lietuv</a:t>
            </a:r>
            <a:r>
              <a:rPr lang="lt-LT" sz="3200" b="1">
                <a:solidFill>
                  <a:srgbClr val="002060"/>
                </a:solidFill>
                <a:latin typeface="Montserrat"/>
                <a:ea typeface="+mj-ea"/>
                <a:cs typeface="Arial"/>
                <a:sym typeface="Montserrat Bold"/>
              </a:rPr>
              <a:t>ą pristatanti s</a:t>
            </a:r>
            <a:r>
              <a:rPr lang="en-US" sz="3200" b="1" err="1">
                <a:solidFill>
                  <a:srgbClr val="002060"/>
                </a:solidFill>
                <a:latin typeface="Montserrat"/>
                <a:ea typeface="+mj-ea"/>
                <a:cs typeface="Arial"/>
                <a:sym typeface="Montserrat Bold"/>
              </a:rPr>
              <a:t>ociokultūrinė</a:t>
            </a:r>
            <a:r>
              <a:rPr lang="en-US" sz="3200" b="1">
                <a:solidFill>
                  <a:srgbClr val="002060"/>
                </a:solidFill>
                <a:latin typeface="Montserrat"/>
                <a:ea typeface="+mj-ea"/>
                <a:cs typeface="Arial"/>
                <a:sym typeface="Montserrat Bold"/>
              </a:rPr>
              <a:t> </a:t>
            </a:r>
            <a:r>
              <a:rPr lang="en-US" sz="3200" b="1" err="1">
                <a:solidFill>
                  <a:srgbClr val="002060"/>
                </a:solidFill>
                <a:latin typeface="Montserrat"/>
                <a:ea typeface="+mj-ea"/>
                <a:cs typeface="Arial"/>
                <a:sym typeface="Montserrat Bold"/>
              </a:rPr>
              <a:t>programa</a:t>
            </a:r>
            <a:endParaRPr lang="lt-LT" sz="3200" b="1">
              <a:solidFill>
                <a:srgbClr val="002060"/>
              </a:solidFill>
              <a:latin typeface="Montserrat"/>
              <a:ea typeface="+mj-ea"/>
              <a:cs typeface="Arial"/>
            </a:endParaRPr>
          </a:p>
          <a:p>
            <a:pPr>
              <a:lnSpc>
                <a:spcPts val="7798"/>
              </a:lnSpc>
              <a:spcBef>
                <a:spcPct val="0"/>
              </a:spcBef>
            </a:pPr>
            <a:endParaRPr lang="lt-LT" sz="3200" b="1">
              <a:solidFill>
                <a:srgbClr val="002060"/>
              </a:solidFill>
              <a:latin typeface="Montserrat"/>
              <a:ea typeface="+mj-ea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F677AB-7324-A7DC-3E8F-3B5E6BA93148}"/>
              </a:ext>
            </a:extLst>
          </p:cNvPr>
          <p:cNvSpPr txBox="1"/>
          <p:nvPr/>
        </p:nvSpPr>
        <p:spPr>
          <a:xfrm>
            <a:off x="294324" y="1654357"/>
            <a:ext cx="11500464" cy="38625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ts val="1876"/>
              </a:lnSpc>
            </a:pPr>
            <a:r>
              <a:rPr lang="en-US" sz="2000" dirty="0" err="1">
                <a:latin typeface="Montserrat"/>
              </a:rPr>
              <a:t>Tarpinstitucinės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darbo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grupė</a:t>
            </a:r>
            <a:r>
              <a:rPr lang="lt-LT" sz="2000" dirty="0">
                <a:latin typeface="Montserrat"/>
              </a:rPr>
              <a:t>s patvirtinta</a:t>
            </a:r>
            <a:r>
              <a:rPr lang="en-US" sz="2000" dirty="0">
                <a:latin typeface="Montserrat"/>
              </a:rPr>
              <a:t> </a:t>
            </a:r>
            <a:r>
              <a:rPr lang="en-US" sz="2000" b="1" dirty="0">
                <a:latin typeface="Montserrat"/>
              </a:rPr>
              <a:t>LT27EU </a:t>
            </a:r>
            <a:r>
              <a:rPr lang="en-US" sz="2000" b="1" dirty="0" err="1">
                <a:latin typeface="Montserrat"/>
              </a:rPr>
              <a:t>sociokultūrin</a:t>
            </a:r>
            <a:r>
              <a:rPr lang="lt-LT" sz="2000" b="1" dirty="0">
                <a:latin typeface="Montserrat"/>
              </a:rPr>
              <a:t>ė</a:t>
            </a:r>
            <a:r>
              <a:rPr lang="en-US" sz="2000" b="1" dirty="0">
                <a:latin typeface="Montserrat"/>
              </a:rPr>
              <a:t> program</a:t>
            </a:r>
            <a:r>
              <a:rPr lang="lt-LT" sz="2000" b="1" dirty="0">
                <a:latin typeface="Montserrat"/>
              </a:rPr>
              <a:t>a</a:t>
            </a:r>
            <a:r>
              <a:rPr lang="en-US" sz="2000" dirty="0">
                <a:latin typeface="Montserrat"/>
              </a:rPr>
              <a:t>: </a:t>
            </a:r>
          </a:p>
          <a:p>
            <a:pPr>
              <a:lnSpc>
                <a:spcPts val="1876"/>
              </a:lnSpc>
            </a:pPr>
            <a:endParaRPr lang="en-US" sz="2000">
              <a:latin typeface="Montserrat"/>
            </a:endParaRPr>
          </a:p>
          <a:p>
            <a:pPr marL="342900" indent="-342900">
              <a:lnSpc>
                <a:spcPts val="1876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latin typeface="Montserrat"/>
              </a:rPr>
              <a:t>Pirmosios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grupės</a:t>
            </a:r>
            <a:r>
              <a:rPr lang="en-US" sz="2000" dirty="0">
                <a:latin typeface="Montserrat"/>
              </a:rPr>
              <a:t>  </a:t>
            </a:r>
            <a:r>
              <a:rPr lang="en-US" sz="2000" dirty="0" err="1">
                <a:latin typeface="Montserrat"/>
              </a:rPr>
              <a:t>šalys</a:t>
            </a:r>
            <a:r>
              <a:rPr lang="en-US" sz="2000" dirty="0">
                <a:latin typeface="Montserrat"/>
              </a:rPr>
              <a:t> – Belgija </a:t>
            </a:r>
            <a:r>
              <a:rPr lang="en-US" sz="2000" dirty="0" err="1">
                <a:latin typeface="Montserrat"/>
              </a:rPr>
              <a:t>ir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Vokietija</a:t>
            </a:r>
            <a:r>
              <a:rPr lang="en-US" sz="2000" dirty="0">
                <a:latin typeface="Montserrat"/>
              </a:rPr>
              <a:t> (</a:t>
            </a:r>
            <a:r>
              <a:rPr lang="en-US" sz="2000" dirty="0" err="1">
                <a:latin typeface="Montserrat"/>
              </a:rPr>
              <a:t>visapusiškai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išplėtotos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programos</a:t>
            </a:r>
            <a:r>
              <a:rPr lang="en-US" sz="2000" dirty="0">
                <a:latin typeface="Montserrat"/>
              </a:rPr>
              <a:t>; </a:t>
            </a:r>
            <a:r>
              <a:rPr lang="en-US" sz="2000" dirty="0" err="1">
                <a:latin typeface="Montserrat"/>
              </a:rPr>
              <a:t>programa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Vokietijoje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integruojama</a:t>
            </a:r>
            <a:r>
              <a:rPr lang="en-US" sz="2000" dirty="0">
                <a:latin typeface="Montserrat"/>
              </a:rPr>
              <a:t> į Lietuvos-</a:t>
            </a:r>
            <a:r>
              <a:rPr lang="en-US" sz="2000" dirty="0" err="1">
                <a:latin typeface="Montserrat"/>
              </a:rPr>
              <a:t>Vokietijos</a:t>
            </a:r>
            <a:r>
              <a:rPr lang="en-US" sz="2000" dirty="0">
                <a:latin typeface="Montserrat"/>
              </a:rPr>
              <a:t> </a:t>
            </a:r>
            <a:r>
              <a:rPr lang="en-US" sz="2000" dirty="0" err="1">
                <a:latin typeface="Montserrat"/>
              </a:rPr>
              <a:t>kultūros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metų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programą</a:t>
            </a:r>
            <a:r>
              <a:rPr lang="en-US" sz="2000" dirty="0">
                <a:latin typeface="Montserrat"/>
              </a:rPr>
              <a:t> 2026-2028 m.) </a:t>
            </a:r>
          </a:p>
          <a:p>
            <a:pPr marL="342900" indent="-342900">
              <a:lnSpc>
                <a:spcPts val="1876"/>
              </a:lnSpc>
              <a:buFont typeface="Arial" panose="020B0604020202020204" pitchFamily="34" charset="0"/>
              <a:buChar char="•"/>
            </a:pPr>
            <a:endParaRPr lang="en-US" sz="2000">
              <a:latin typeface="Montserrat"/>
            </a:endParaRPr>
          </a:p>
          <a:p>
            <a:pPr marL="342900" indent="-342900">
              <a:lnSpc>
                <a:spcPts val="1876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latin typeface="Montserrat"/>
              </a:rPr>
              <a:t>Antrosios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grupės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šalys</a:t>
            </a:r>
            <a:r>
              <a:rPr lang="en-US" sz="2000" dirty="0">
                <a:latin typeface="Montserrat"/>
              </a:rPr>
              <a:t> – </a:t>
            </a:r>
            <a:r>
              <a:rPr lang="en-US" sz="2000" dirty="0" err="1">
                <a:latin typeface="Montserrat"/>
              </a:rPr>
              <a:t>Lenkija</a:t>
            </a:r>
            <a:r>
              <a:rPr lang="en-US" sz="2000" dirty="0">
                <a:latin typeface="Montserrat"/>
              </a:rPr>
              <a:t>, </a:t>
            </a:r>
            <a:r>
              <a:rPr lang="en-US" sz="2000" dirty="0" err="1">
                <a:latin typeface="Montserrat"/>
              </a:rPr>
              <a:t>Suomija</a:t>
            </a:r>
            <a:r>
              <a:rPr lang="en-US" sz="2000" dirty="0">
                <a:latin typeface="Montserrat"/>
              </a:rPr>
              <a:t>-</a:t>
            </a:r>
            <a:r>
              <a:rPr lang="en-US" sz="2000" dirty="0" err="1">
                <a:latin typeface="Montserrat"/>
              </a:rPr>
              <a:t>Švedija</a:t>
            </a:r>
            <a:r>
              <a:rPr lang="en-US" sz="2000" dirty="0">
                <a:latin typeface="Montserrat"/>
              </a:rPr>
              <a:t>-Danija, </a:t>
            </a:r>
            <a:r>
              <a:rPr lang="en-US" sz="2000" dirty="0" err="1">
                <a:latin typeface="Montserrat"/>
              </a:rPr>
              <a:t>Prancūzija</a:t>
            </a:r>
            <a:r>
              <a:rPr lang="en-US" sz="2000" dirty="0">
                <a:latin typeface="Montserrat"/>
              </a:rPr>
              <a:t>, </a:t>
            </a:r>
            <a:r>
              <a:rPr lang="en-US" sz="2000" dirty="0" err="1">
                <a:latin typeface="Montserrat"/>
              </a:rPr>
              <a:t>Italija</a:t>
            </a:r>
            <a:r>
              <a:rPr lang="en-US" sz="2000" dirty="0">
                <a:latin typeface="Montserrat"/>
              </a:rPr>
              <a:t>, </a:t>
            </a:r>
            <a:r>
              <a:rPr lang="en-US" sz="2000" dirty="0" err="1">
                <a:latin typeface="Montserrat"/>
              </a:rPr>
              <a:t>Ukraina</a:t>
            </a:r>
            <a:r>
              <a:rPr lang="en-US" sz="2000" dirty="0">
                <a:latin typeface="Montserrat"/>
              </a:rPr>
              <a:t>, </a:t>
            </a:r>
            <a:r>
              <a:rPr lang="en-US" sz="2000" dirty="0" err="1">
                <a:latin typeface="Montserrat"/>
              </a:rPr>
              <a:t>Jungtinė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Karalystė</a:t>
            </a:r>
            <a:r>
              <a:rPr lang="en-US" sz="2000" dirty="0">
                <a:latin typeface="Montserrat"/>
              </a:rPr>
              <a:t>, JAV, </a:t>
            </a:r>
            <a:r>
              <a:rPr lang="en-US" sz="2000" dirty="0" err="1">
                <a:latin typeface="Montserrat"/>
              </a:rPr>
              <a:t>Japonija</a:t>
            </a:r>
            <a:r>
              <a:rPr lang="en-US" sz="2000" dirty="0">
                <a:latin typeface="Montserrat"/>
              </a:rPr>
              <a:t>, </a:t>
            </a:r>
            <a:r>
              <a:rPr lang="en-US" sz="2000" dirty="0" err="1">
                <a:latin typeface="Montserrat"/>
              </a:rPr>
              <a:t>Latvija</a:t>
            </a:r>
            <a:r>
              <a:rPr lang="en-US" sz="2000" dirty="0">
                <a:latin typeface="Montserrat"/>
              </a:rPr>
              <a:t>, </a:t>
            </a:r>
            <a:r>
              <a:rPr lang="en-US" sz="2000" dirty="0" err="1">
                <a:latin typeface="Montserrat"/>
              </a:rPr>
              <a:t>Estija</a:t>
            </a:r>
            <a:r>
              <a:rPr lang="en-US" sz="2000" dirty="0">
                <a:latin typeface="Montserrat"/>
              </a:rPr>
              <a:t>, Moldova, </a:t>
            </a:r>
            <a:r>
              <a:rPr lang="en-US" sz="2000" dirty="0" err="1">
                <a:latin typeface="Montserrat"/>
              </a:rPr>
              <a:t>Pietų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Korėja</a:t>
            </a:r>
            <a:r>
              <a:rPr lang="en-US" sz="2000" dirty="0">
                <a:latin typeface="Montserrat"/>
              </a:rPr>
              <a:t> </a:t>
            </a:r>
          </a:p>
          <a:p>
            <a:pPr marL="342900" indent="-342900">
              <a:lnSpc>
                <a:spcPts val="1876"/>
              </a:lnSpc>
              <a:buFont typeface="Arial" panose="020B0604020202020204" pitchFamily="34" charset="0"/>
              <a:buChar char="•"/>
            </a:pPr>
            <a:endParaRPr lang="en-US" sz="2000">
              <a:latin typeface="Montserrat"/>
            </a:endParaRPr>
          </a:p>
          <a:p>
            <a:pPr marL="342900" indent="-342900">
              <a:lnSpc>
                <a:spcPts val="1876"/>
              </a:lnSpc>
              <a:buFont typeface="Arial" panose="020B0604020202020204" pitchFamily="34" charset="0"/>
              <a:buChar char="•"/>
            </a:pPr>
            <a:r>
              <a:rPr lang="en-US" sz="2000" dirty="0" err="1">
                <a:latin typeface="Montserrat"/>
              </a:rPr>
              <a:t>Trečiosios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grupės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šalys</a:t>
            </a:r>
            <a:r>
              <a:rPr lang="en-US" sz="2000" dirty="0">
                <a:latin typeface="Montserrat"/>
              </a:rPr>
              <a:t>, </a:t>
            </a:r>
            <a:r>
              <a:rPr lang="en-US" sz="2000" dirty="0" err="1">
                <a:latin typeface="Montserrat"/>
              </a:rPr>
              <a:t>kuriose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veikia</a:t>
            </a:r>
            <a:r>
              <a:rPr lang="en-US" sz="2000" dirty="0">
                <a:latin typeface="Montserrat"/>
              </a:rPr>
              <a:t> Lietuvos </a:t>
            </a:r>
            <a:r>
              <a:rPr lang="en-US" sz="2000" dirty="0" err="1">
                <a:latin typeface="Montserrat"/>
              </a:rPr>
              <a:t>užsienio</a:t>
            </a:r>
            <a:r>
              <a:rPr lang="en-US" sz="2000" dirty="0">
                <a:latin typeface="Montserrat"/>
              </a:rPr>
              <a:t> </a:t>
            </a:r>
            <a:r>
              <a:rPr lang="en-US" sz="2000" dirty="0" err="1">
                <a:latin typeface="Montserrat"/>
              </a:rPr>
              <a:t>atstovybės</a:t>
            </a:r>
            <a:endParaRPr lang="lt-LT" sz="2000" dirty="0">
              <a:latin typeface="Montserrat"/>
            </a:endParaRPr>
          </a:p>
          <a:p>
            <a:pPr marL="342900" indent="-342900">
              <a:lnSpc>
                <a:spcPts val="1876"/>
              </a:lnSpc>
              <a:buFont typeface="Arial" panose="020B0604020202020204" pitchFamily="34" charset="0"/>
              <a:buChar char="•"/>
            </a:pPr>
            <a:endParaRPr lang="lt-LT" sz="2000">
              <a:latin typeface="Montserrat"/>
            </a:endParaRPr>
          </a:p>
          <a:p>
            <a:pPr marL="342900" indent="-342900">
              <a:lnSpc>
                <a:spcPts val="1876"/>
              </a:lnSpc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rgbClr val="000000"/>
                </a:solidFill>
                <a:latin typeface="Montserrat"/>
                <a:cs typeface="Arial"/>
              </a:rPr>
              <a:t>Svečiams </a:t>
            </a:r>
            <a:r>
              <a:rPr lang="en-US" sz="2000" dirty="0" err="1">
                <a:solidFill>
                  <a:srgbClr val="000000"/>
                </a:solidFill>
                <a:latin typeface="Montserrat"/>
                <a:cs typeface="Arial"/>
              </a:rPr>
              <a:t>Lietuvoje</a:t>
            </a:r>
            <a:r>
              <a:rPr lang="lt-LT" sz="2000" dirty="0">
                <a:solidFill>
                  <a:srgbClr val="000000"/>
                </a:solidFill>
                <a:latin typeface="Montserrat"/>
                <a:cs typeface="Arial"/>
              </a:rPr>
              <a:t> bus pasiūlytas r</a:t>
            </a:r>
            <a:r>
              <a:rPr lang="en-US" sz="2000" dirty="0" err="1">
                <a:solidFill>
                  <a:srgbClr val="000000"/>
                </a:solidFill>
                <a:latin typeface="Montserrat"/>
                <a:cs typeface="Arial"/>
              </a:rPr>
              <a:t>ekomenduojamų</a:t>
            </a:r>
            <a:r>
              <a:rPr lang="en-US" sz="2000" dirty="0">
                <a:solidFill>
                  <a:srgbClr val="000000"/>
                </a:solidFill>
                <a:latin typeface="Montserrat"/>
                <a:cs typeface="Arial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Montserrat"/>
                <a:cs typeface="Arial"/>
              </a:rPr>
              <a:t>kultūros</a:t>
            </a:r>
            <a:r>
              <a:rPr lang="en-US" sz="2000" dirty="0">
                <a:solidFill>
                  <a:srgbClr val="000000"/>
                </a:solidFill>
                <a:latin typeface="Montserrat"/>
                <a:cs typeface="Arial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Montserrat"/>
                <a:cs typeface="Arial"/>
              </a:rPr>
              <a:t>renginių</a:t>
            </a:r>
            <a:r>
              <a:rPr lang="en-US" sz="2000" dirty="0">
                <a:solidFill>
                  <a:srgbClr val="000000"/>
                </a:solidFill>
                <a:latin typeface="Montserrat"/>
                <a:cs typeface="Arial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Montserrat"/>
                <a:cs typeface="Arial"/>
              </a:rPr>
              <a:t>kalendorius</a:t>
            </a:r>
            <a:r>
              <a:rPr lang="en-US" sz="2000" dirty="0">
                <a:solidFill>
                  <a:srgbClr val="000000"/>
                </a:solidFill>
                <a:latin typeface="Montserrat"/>
                <a:cs typeface="Arial"/>
              </a:rPr>
              <a:t>. </a:t>
            </a:r>
            <a:r>
              <a:rPr lang="lt-LT" sz="2000" dirty="0">
                <a:solidFill>
                  <a:srgbClr val="000000"/>
                </a:solidFill>
                <a:latin typeface="Montserrat"/>
                <a:cs typeface="Arial"/>
              </a:rPr>
              <a:t>K</a:t>
            </a:r>
            <a:r>
              <a:rPr lang="en-US" sz="2000" dirty="0" err="1">
                <a:solidFill>
                  <a:srgbClr val="000000"/>
                </a:solidFill>
                <a:latin typeface="Montserrat"/>
                <a:cs typeface="Arial"/>
              </a:rPr>
              <a:t>uruoja</a:t>
            </a:r>
            <a:r>
              <a:rPr lang="en-US" sz="2000" dirty="0">
                <a:solidFill>
                  <a:srgbClr val="000000"/>
                </a:solidFill>
                <a:latin typeface="Montserrat"/>
                <a:cs typeface="Arial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Montserrat"/>
                <a:cs typeface="Arial"/>
              </a:rPr>
              <a:t>Kultūros</a:t>
            </a:r>
            <a:r>
              <a:rPr lang="en-US" sz="2000" dirty="0">
                <a:solidFill>
                  <a:srgbClr val="000000"/>
                </a:solidFill>
                <a:latin typeface="Montserrat"/>
                <a:cs typeface="Arial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Montserrat"/>
                <a:cs typeface="Arial"/>
              </a:rPr>
              <a:t>ministerija</a:t>
            </a:r>
            <a:endParaRPr lang="en-US" sz="2000" dirty="0">
              <a:solidFill>
                <a:srgbClr val="000000"/>
              </a:solidFill>
              <a:latin typeface="Montserrat"/>
              <a:cs typeface="Arial"/>
            </a:endParaRPr>
          </a:p>
          <a:p>
            <a:pPr marL="742315" indent="-285750">
              <a:lnSpc>
                <a:spcPts val="1876"/>
              </a:lnSpc>
              <a:spcBef>
                <a:spcPct val="0"/>
              </a:spcBef>
              <a:buFont typeface="Arial"/>
              <a:buChar char="•"/>
            </a:pPr>
            <a:endParaRPr lang="en-US" sz="2000">
              <a:solidFill>
                <a:srgbClr val="000000"/>
              </a:solidFill>
              <a:latin typeface="Montserrat"/>
              <a:cs typeface="Arial"/>
            </a:endParaRPr>
          </a:p>
          <a:p>
            <a:pPr marL="228600" indent="-228600">
              <a:spcBef>
                <a:spcPts val="400"/>
              </a:spcBef>
              <a:spcAft>
                <a:spcPts val="300"/>
              </a:spcAft>
              <a:buFont typeface=""/>
              <a:buChar char="•"/>
            </a:pPr>
            <a:endParaRPr lang="lt-LT" sz="2000">
              <a:solidFill>
                <a:srgbClr val="000000"/>
              </a:solidFill>
              <a:latin typeface="Montserrat"/>
              <a:cs typeface="Arial"/>
            </a:endParaRPr>
          </a:p>
        </p:txBody>
      </p:sp>
      <p:sp>
        <p:nvSpPr>
          <p:cNvPr id="4" name="TextBox 9">
            <a:extLst>
              <a:ext uri="{FF2B5EF4-FFF2-40B4-BE49-F238E27FC236}">
                <a16:creationId xmlns:a16="http://schemas.microsoft.com/office/drawing/2014/main" id="{8CCDC1D0-5871-429E-9F66-8EA3108101CF}"/>
              </a:ext>
            </a:extLst>
          </p:cNvPr>
          <p:cNvSpPr txBox="1"/>
          <p:nvPr/>
        </p:nvSpPr>
        <p:spPr>
          <a:xfrm>
            <a:off x="389468" y="5195760"/>
            <a:ext cx="7258049" cy="20518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>
            <a:defPPr>
              <a:defRPr lang="en-US"/>
            </a:defPPr>
            <a:lvl1pPr marL="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04770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0953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309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1907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23848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61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33387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38156" algn="l" defTabSz="609539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550"/>
              </a:lnSpc>
              <a:spcBef>
                <a:spcPct val="0"/>
              </a:spcBef>
            </a:pPr>
            <a:r>
              <a:rPr lang="en-US" sz="1400" i="1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Atidarymo</a:t>
            </a:r>
            <a:r>
              <a:rPr lang="en-US" sz="1400" i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400" i="1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renginys</a:t>
            </a:r>
            <a:r>
              <a:rPr lang="en-US" sz="1400" i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400" i="1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Operos</a:t>
            </a:r>
            <a:r>
              <a:rPr lang="en-US" sz="1400" i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400" i="1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ir</a:t>
            </a:r>
            <a:r>
              <a:rPr lang="en-US" sz="1400" i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400" i="1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baleto</a:t>
            </a:r>
            <a:r>
              <a:rPr lang="en-US" sz="1400" i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</a:t>
            </a:r>
            <a:r>
              <a:rPr lang="en-US" sz="1400" i="1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teatre</a:t>
            </a:r>
            <a:r>
              <a:rPr lang="en-US" sz="1400" i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2027 m. </a:t>
            </a:r>
            <a:r>
              <a:rPr lang="en-US" sz="1400" i="1" err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sausio</a:t>
            </a:r>
            <a:r>
              <a:rPr lang="en-US" sz="1400" i="1">
                <a:solidFill>
                  <a:srgbClr val="1D305F"/>
                </a:solidFill>
                <a:latin typeface="Montserrat"/>
                <a:ea typeface="Montserrat"/>
                <a:cs typeface="Montserrat"/>
                <a:sym typeface="Montserrat"/>
              </a:rPr>
              <a:t> 7 d. </a:t>
            </a:r>
            <a:endParaRPr lang="en-US" sz="1400">
              <a:solidFill>
                <a:srgbClr val="1D305F"/>
              </a:solidFill>
              <a:latin typeface="Montserrat"/>
              <a:ea typeface="Montserrat"/>
              <a:cs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27001831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Ref idx="1001">
        <a:schemeClr val="bg1"/>
      </p:bgRef>
    </p:bg>
    <p:spTree>
      <p:nvGrpSpPr>
        <p:cNvPr id="1" name="">
          <a:extLst>
            <a:ext uri="{FF2B5EF4-FFF2-40B4-BE49-F238E27FC236}">
              <a16:creationId xmlns:a16="http://schemas.microsoft.com/office/drawing/2014/main" id="{84253A61-154D-151F-24F4-0208AA92C2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3" descr="A white background with black dots&#10;&#10;AI-generated content may be incorrect.">
            <a:extLst>
              <a:ext uri="{FF2B5EF4-FFF2-40B4-BE49-F238E27FC236}">
                <a16:creationId xmlns:a16="http://schemas.microsoft.com/office/drawing/2014/main" id="{25B0E42E-330D-821A-D7D6-031E9AA0A46E}"/>
              </a:ext>
            </a:extLst>
          </p:cNvPr>
          <p:cNvSpPr/>
          <p:nvPr/>
        </p:nvSpPr>
        <p:spPr>
          <a:xfrm>
            <a:off x="9177" y="-5081"/>
            <a:ext cx="12184063" cy="6862763"/>
          </a:xfrm>
          <a:custGeom>
            <a:avLst/>
            <a:gdLst/>
            <a:ahLst/>
            <a:cxnLst/>
            <a:rect l="l" t="t" r="r" b="b"/>
            <a:pathLst>
              <a:path w="24368125" h="13725525">
                <a:moveTo>
                  <a:pt x="0" y="0"/>
                </a:moveTo>
                <a:lnTo>
                  <a:pt x="24368125" y="0"/>
                </a:lnTo>
                <a:lnTo>
                  <a:pt x="24368125" y="13725525"/>
                </a:lnTo>
                <a:lnTo>
                  <a:pt x="0" y="137255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b="-24"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9C07EF7-DF5B-8721-5E12-B840D5DDF81D}"/>
              </a:ext>
            </a:extLst>
          </p:cNvPr>
          <p:cNvSpPr txBox="1"/>
          <p:nvPr/>
        </p:nvSpPr>
        <p:spPr>
          <a:xfrm>
            <a:off x="1118491" y="2900012"/>
            <a:ext cx="7203393" cy="74379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5808"/>
              </a:lnSpc>
            </a:pPr>
            <a:endParaRPr lang="en-US" sz="5808" spc="-458">
              <a:solidFill>
                <a:srgbClr val="000000"/>
              </a:solidFill>
              <a:latin typeface="Archivo Black"/>
              <a:ea typeface="Archivo Black"/>
              <a:cs typeface="Archivo Black"/>
              <a:sym typeface="Archivo Black"/>
            </a:endParaRPr>
          </a:p>
        </p:txBody>
      </p:sp>
      <p:sp>
        <p:nvSpPr>
          <p:cNvPr id="2" name="TextBox 8">
            <a:extLst>
              <a:ext uri="{FF2B5EF4-FFF2-40B4-BE49-F238E27FC236}">
                <a16:creationId xmlns:a16="http://schemas.microsoft.com/office/drawing/2014/main" id="{4C2294BC-D080-EA5B-7F47-605C4087555E}"/>
              </a:ext>
            </a:extLst>
          </p:cNvPr>
          <p:cNvSpPr txBox="1"/>
          <p:nvPr/>
        </p:nvSpPr>
        <p:spPr>
          <a:xfrm>
            <a:off x="530436" y="692711"/>
            <a:ext cx="11367240" cy="13440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r>
              <a:rPr lang="en-US" sz="3200" b="1" err="1">
                <a:solidFill>
                  <a:srgbClr val="002060"/>
                </a:solidFill>
                <a:latin typeface="Montserrat"/>
                <a:ea typeface="+mj-ea"/>
                <a:cs typeface="Arial"/>
              </a:rPr>
              <a:t>Dovanos</a:t>
            </a:r>
            <a:endParaRPr lang="en-US" sz="3200" b="1">
              <a:solidFill>
                <a:srgbClr val="002060"/>
              </a:solidFill>
              <a:latin typeface="Montserrat"/>
              <a:ea typeface="+mj-ea"/>
              <a:cs typeface="Arial"/>
            </a:endParaRPr>
          </a:p>
          <a:p>
            <a:pPr>
              <a:lnSpc>
                <a:spcPts val="7798"/>
              </a:lnSpc>
              <a:spcBef>
                <a:spcPct val="0"/>
              </a:spcBef>
            </a:pPr>
            <a:endParaRPr lang="lt-LT" sz="3200" b="1">
              <a:solidFill>
                <a:srgbClr val="002060"/>
              </a:solidFill>
              <a:latin typeface="Montserrat"/>
              <a:ea typeface="+mj-ea"/>
              <a:cs typeface="Arial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58457FF-D0C0-6D60-E719-BB89BEB6A5D1}"/>
              </a:ext>
            </a:extLst>
          </p:cNvPr>
          <p:cNvSpPr txBox="1"/>
          <p:nvPr/>
        </p:nvSpPr>
        <p:spPr>
          <a:xfrm>
            <a:off x="294324" y="1654357"/>
            <a:ext cx="11500464" cy="635045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000" err="1">
                <a:latin typeface="Montserrat"/>
                <a:ea typeface="+mn-lt"/>
                <a:cs typeface="+mn-lt"/>
              </a:rPr>
              <a:t>Pagrindiniai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dovanų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kūrybos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principai</a:t>
            </a:r>
            <a:r>
              <a:rPr lang="en-US" sz="2000">
                <a:latin typeface="Montserrat"/>
                <a:ea typeface="+mn-lt"/>
                <a:cs typeface="+mn-lt"/>
              </a:rPr>
              <a:t>: </a:t>
            </a:r>
            <a:r>
              <a:rPr lang="en-US" sz="2000" b="1" err="1">
                <a:latin typeface="Montserrat"/>
                <a:ea typeface="+mn-lt"/>
                <a:cs typeface="+mn-lt"/>
              </a:rPr>
              <a:t>originalumas</a:t>
            </a:r>
            <a:r>
              <a:rPr lang="en-US" sz="2000" b="1">
                <a:latin typeface="Montserrat"/>
                <a:ea typeface="+mn-lt"/>
                <a:cs typeface="+mn-lt"/>
              </a:rPr>
              <a:t>, </a:t>
            </a:r>
            <a:r>
              <a:rPr lang="en-US" sz="2000" b="1" err="1">
                <a:latin typeface="Montserrat"/>
                <a:ea typeface="+mn-lt"/>
                <a:cs typeface="+mn-lt"/>
              </a:rPr>
              <a:t>tvarumas</a:t>
            </a:r>
            <a:r>
              <a:rPr lang="en-US" sz="2000" b="1">
                <a:latin typeface="Montserrat"/>
                <a:ea typeface="+mn-lt"/>
                <a:cs typeface="+mn-lt"/>
              </a:rPr>
              <a:t>, </a:t>
            </a:r>
            <a:r>
              <a:rPr lang="en-US" sz="2000" b="1" err="1">
                <a:latin typeface="Montserrat"/>
                <a:ea typeface="+mn-lt"/>
                <a:cs typeface="+mn-lt"/>
              </a:rPr>
              <a:t>išliekamoji</a:t>
            </a:r>
            <a:r>
              <a:rPr lang="en-US" sz="2000" b="1">
                <a:latin typeface="Montserrat"/>
                <a:ea typeface="+mn-lt"/>
                <a:cs typeface="+mn-lt"/>
              </a:rPr>
              <a:t> </a:t>
            </a:r>
            <a:r>
              <a:rPr lang="en-US" sz="2000" b="1" err="1">
                <a:latin typeface="Montserrat"/>
                <a:ea typeface="+mn-lt"/>
                <a:cs typeface="+mn-lt"/>
              </a:rPr>
              <a:t>vertė</a:t>
            </a:r>
            <a:r>
              <a:rPr lang="en-US" sz="2000" b="1">
                <a:latin typeface="Montserrat"/>
                <a:ea typeface="+mn-lt"/>
                <a:cs typeface="+mn-lt"/>
              </a:rPr>
              <a:t>, </a:t>
            </a:r>
            <a:r>
              <a:rPr lang="en-US" sz="2000" b="1" err="1">
                <a:latin typeface="Montserrat"/>
                <a:ea typeface="+mn-lt"/>
                <a:cs typeface="+mn-lt"/>
              </a:rPr>
              <a:t>co:create</a:t>
            </a:r>
            <a:r>
              <a:rPr lang="en-US" sz="2000" b="1">
                <a:latin typeface="Montserrat"/>
                <a:ea typeface="+mn-lt"/>
                <a:cs typeface="+mn-lt"/>
              </a:rPr>
              <a:t>.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Siekiama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vengti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perteklinių</a:t>
            </a:r>
            <a:r>
              <a:rPr lang="en-US" sz="2000">
                <a:latin typeface="Montserrat"/>
                <a:ea typeface="+mn-lt"/>
                <a:cs typeface="+mn-lt"/>
              </a:rPr>
              <a:t>, </a:t>
            </a:r>
            <a:r>
              <a:rPr lang="en-US" sz="2000" err="1">
                <a:latin typeface="Montserrat"/>
                <a:ea typeface="+mn-lt"/>
                <a:cs typeface="+mn-lt"/>
              </a:rPr>
              <a:t>sudėtingai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transportuojamų</a:t>
            </a:r>
            <a:r>
              <a:rPr lang="lt-LT" sz="2000">
                <a:latin typeface="Montserrat"/>
                <a:ea typeface="+mn-lt"/>
                <a:cs typeface="+mn-lt"/>
              </a:rPr>
              <a:t> dovanų </a:t>
            </a:r>
            <a:endParaRPr lang="en-US" sz="2000">
              <a:latin typeface="Montserrat"/>
            </a:endParaRPr>
          </a:p>
          <a:p>
            <a:pPr marL="342900" indent="-342900">
              <a:buFont typeface="Arial"/>
              <a:buChar char="•"/>
            </a:pPr>
            <a:r>
              <a:rPr lang="en-US" sz="2000" err="1">
                <a:latin typeface="Montserrat"/>
                <a:ea typeface="+mn-lt"/>
                <a:cs typeface="+mn-lt"/>
              </a:rPr>
              <a:t>Kuriama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b="1" err="1">
                <a:latin typeface="Montserrat"/>
                <a:ea typeface="+mn-lt"/>
                <a:cs typeface="+mn-lt"/>
              </a:rPr>
              <a:t>patyriminė</a:t>
            </a:r>
            <a:r>
              <a:rPr lang="en-US" sz="2000">
                <a:latin typeface="Montserrat"/>
                <a:ea typeface="+mn-lt"/>
                <a:cs typeface="+mn-lt"/>
              </a:rPr>
              <a:t>, </a:t>
            </a:r>
            <a:r>
              <a:rPr lang="en-US" sz="2000" err="1">
                <a:latin typeface="Montserrat"/>
                <a:ea typeface="+mn-lt"/>
                <a:cs typeface="+mn-lt"/>
              </a:rPr>
              <a:t>su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akreditacija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susieta</a:t>
            </a:r>
            <a:r>
              <a:rPr lang="en-US" sz="2000">
                <a:latin typeface="Montserrat"/>
                <a:ea typeface="+mn-lt"/>
                <a:cs typeface="+mn-lt"/>
              </a:rPr>
              <a:t> LT27EU </a:t>
            </a:r>
            <a:r>
              <a:rPr lang="en-US" sz="2000" b="1" err="1">
                <a:latin typeface="Montserrat"/>
                <a:ea typeface="+mn-lt"/>
                <a:cs typeface="+mn-lt"/>
              </a:rPr>
              <a:t>kortelė</a:t>
            </a:r>
            <a:r>
              <a:rPr lang="en-US" sz="2000" b="1">
                <a:latin typeface="Montserrat"/>
                <a:ea typeface="+mn-lt"/>
                <a:cs typeface="+mn-lt"/>
              </a:rPr>
              <a:t>. </a:t>
            </a:r>
            <a:r>
              <a:rPr lang="en-US" sz="2000" b="1" err="1">
                <a:latin typeface="Montserrat"/>
                <a:ea typeface="+mn-lt"/>
                <a:cs typeface="+mn-lt"/>
              </a:rPr>
              <a:t>Pirmą</a:t>
            </a:r>
            <a:r>
              <a:rPr lang="en-US" sz="2000" b="1">
                <a:latin typeface="Montserrat"/>
                <a:ea typeface="+mn-lt"/>
                <a:cs typeface="+mn-lt"/>
              </a:rPr>
              <a:t> </a:t>
            </a:r>
            <a:r>
              <a:rPr lang="en-US" sz="2000" b="1" err="1">
                <a:latin typeface="Montserrat"/>
                <a:ea typeface="+mn-lt"/>
                <a:cs typeface="+mn-lt"/>
              </a:rPr>
              <a:t>kartą</a:t>
            </a:r>
            <a:r>
              <a:rPr lang="en-US" sz="2000" b="1">
                <a:latin typeface="Montserrat"/>
                <a:ea typeface="+mn-lt"/>
                <a:cs typeface="+mn-lt"/>
              </a:rPr>
              <a:t> </a:t>
            </a:r>
            <a:r>
              <a:rPr lang="en-US" sz="2000" b="1" err="1">
                <a:latin typeface="Montserrat"/>
                <a:ea typeface="+mn-lt"/>
                <a:cs typeface="+mn-lt"/>
              </a:rPr>
              <a:t>pirmininkaujančių</a:t>
            </a:r>
            <a:r>
              <a:rPr lang="en-US" sz="2000" b="1">
                <a:latin typeface="Montserrat"/>
                <a:ea typeface="+mn-lt"/>
                <a:cs typeface="+mn-lt"/>
              </a:rPr>
              <a:t> </a:t>
            </a:r>
            <a:r>
              <a:rPr lang="en-US" sz="2000" b="1" err="1">
                <a:latin typeface="Montserrat"/>
                <a:ea typeface="+mn-lt"/>
                <a:cs typeface="+mn-lt"/>
              </a:rPr>
              <a:t>šalių</a:t>
            </a:r>
            <a:r>
              <a:rPr lang="en-US" sz="2000" b="1">
                <a:latin typeface="Montserrat"/>
                <a:ea typeface="+mn-lt"/>
                <a:cs typeface="+mn-lt"/>
              </a:rPr>
              <a:t> </a:t>
            </a:r>
            <a:r>
              <a:rPr lang="en-US" sz="2000" b="1" err="1">
                <a:latin typeface="Montserrat"/>
                <a:ea typeface="+mn-lt"/>
                <a:cs typeface="+mn-lt"/>
              </a:rPr>
              <a:t>istorijoje</a:t>
            </a:r>
            <a:r>
              <a:rPr lang="en-US" sz="2000" b="1">
                <a:latin typeface="Montserrat"/>
                <a:ea typeface="+mn-lt"/>
                <a:cs typeface="+mn-lt"/>
              </a:rPr>
              <a:t> </a:t>
            </a:r>
            <a:r>
              <a:rPr lang="en-US" sz="2000" b="1" err="1">
                <a:latin typeface="Montserrat"/>
                <a:ea typeface="+mn-lt"/>
                <a:cs typeface="+mn-lt"/>
              </a:rPr>
              <a:t>būtų</a:t>
            </a:r>
            <a:r>
              <a:rPr lang="en-US" sz="2000" b="1">
                <a:latin typeface="Montserrat"/>
                <a:ea typeface="+mn-lt"/>
                <a:cs typeface="+mn-lt"/>
              </a:rPr>
              <a:t> </a:t>
            </a:r>
            <a:r>
              <a:rPr lang="en-US" sz="2000" b="1" err="1">
                <a:latin typeface="Montserrat"/>
                <a:ea typeface="+mn-lt"/>
                <a:cs typeface="+mn-lt"/>
              </a:rPr>
              <a:t>dovanojami</a:t>
            </a:r>
            <a:r>
              <a:rPr lang="en-US" sz="2000" b="1">
                <a:latin typeface="Montserrat"/>
                <a:ea typeface="+mn-lt"/>
                <a:cs typeface="+mn-lt"/>
              </a:rPr>
              <a:t> ne </a:t>
            </a:r>
            <a:r>
              <a:rPr lang="en-US" sz="2000" b="1" err="1">
                <a:latin typeface="Montserrat"/>
                <a:ea typeface="+mn-lt"/>
                <a:cs typeface="+mn-lt"/>
              </a:rPr>
              <a:t>daiktai</a:t>
            </a:r>
            <a:r>
              <a:rPr lang="en-US" sz="2000" b="1">
                <a:latin typeface="Montserrat"/>
                <a:ea typeface="+mn-lt"/>
                <a:cs typeface="+mn-lt"/>
              </a:rPr>
              <a:t>, o </a:t>
            </a:r>
            <a:r>
              <a:rPr lang="en-US" sz="2000" b="1" err="1">
                <a:latin typeface="Montserrat"/>
                <a:ea typeface="+mn-lt"/>
                <a:cs typeface="+mn-lt"/>
              </a:rPr>
              <a:t>patirtys</a:t>
            </a:r>
            <a:r>
              <a:rPr lang="lt-LT" sz="2000" b="1">
                <a:latin typeface="Montserrat"/>
                <a:ea typeface="+mn-lt"/>
                <a:cs typeface="+mn-lt"/>
              </a:rPr>
              <a:t>:</a:t>
            </a:r>
            <a:r>
              <a:rPr lang="en-US" sz="2000" b="1">
                <a:latin typeface="Montserrat"/>
                <a:ea typeface="+mn-lt"/>
                <a:cs typeface="+mn-lt"/>
              </a:rPr>
              <a:t>  </a:t>
            </a:r>
            <a:r>
              <a:rPr lang="lt-LT" sz="2000">
                <a:latin typeface="Montserrat"/>
                <a:ea typeface="+mn-lt"/>
                <a:cs typeface="+mn-lt"/>
              </a:rPr>
              <a:t>a</a:t>
            </a:r>
            <a:r>
              <a:rPr lang="en-US" sz="2000" err="1">
                <a:latin typeface="Montserrat"/>
                <a:ea typeface="+mn-lt"/>
                <a:cs typeface="+mn-lt"/>
              </a:rPr>
              <a:t>psilankymai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muziejuose</a:t>
            </a:r>
            <a:r>
              <a:rPr lang="en-US" sz="2000">
                <a:latin typeface="Montserrat"/>
                <a:ea typeface="+mn-lt"/>
                <a:cs typeface="+mn-lt"/>
              </a:rPr>
              <a:t>, </a:t>
            </a:r>
            <a:r>
              <a:rPr lang="en-US" sz="2000" err="1">
                <a:latin typeface="Montserrat"/>
              </a:rPr>
              <a:t>teminės</a:t>
            </a:r>
            <a:r>
              <a:rPr lang="en-US" sz="2000">
                <a:latin typeface="Montserrat"/>
              </a:rPr>
              <a:t> </a:t>
            </a:r>
            <a:r>
              <a:rPr lang="en-US" sz="2000" err="1">
                <a:latin typeface="Montserrat"/>
              </a:rPr>
              <a:t>ekskursijos</a:t>
            </a:r>
            <a:r>
              <a:rPr lang="en-US" sz="2000">
                <a:latin typeface="Montserrat"/>
              </a:rPr>
              <a:t>,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lietuviškų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produktų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degustacijos</a:t>
            </a:r>
            <a:r>
              <a:rPr lang="en-US" sz="2000">
                <a:latin typeface="Montserrat"/>
                <a:ea typeface="+mn-lt"/>
                <a:cs typeface="+mn-lt"/>
              </a:rPr>
              <a:t>, </a:t>
            </a:r>
            <a:r>
              <a:rPr lang="en-US" sz="2000" err="1">
                <a:latin typeface="Montserrat"/>
                <a:ea typeface="+mn-lt"/>
                <a:cs typeface="+mn-lt"/>
              </a:rPr>
              <a:t>skaitmeniniai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produktai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ir</a:t>
            </a:r>
            <a:r>
              <a:rPr lang="en-US" sz="2000">
                <a:latin typeface="Montserrat"/>
                <a:ea typeface="+mn-lt"/>
                <a:cs typeface="+mn-lt"/>
              </a:rPr>
              <a:t> kt. </a:t>
            </a:r>
            <a:r>
              <a:rPr lang="en-US" sz="2000" err="1">
                <a:latin typeface="Montserrat"/>
                <a:ea typeface="+mn-lt"/>
                <a:cs typeface="+mn-lt"/>
              </a:rPr>
              <a:t>visoje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Lietuvoje</a:t>
            </a:r>
            <a:endParaRPr lang="en-US" sz="2000">
              <a:latin typeface="Montserrat"/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en-US" sz="2000" b="1" err="1">
                <a:latin typeface="Montserrat"/>
                <a:ea typeface="+mn-lt"/>
                <a:cs typeface="+mn-lt"/>
              </a:rPr>
              <a:t>Patvirtinti</a:t>
            </a:r>
            <a:r>
              <a:rPr lang="en-US" sz="2000" b="1">
                <a:latin typeface="Montserrat"/>
                <a:ea typeface="+mn-lt"/>
                <a:cs typeface="+mn-lt"/>
              </a:rPr>
              <a:t> </a:t>
            </a:r>
            <a:r>
              <a:rPr lang="en-US" sz="2000" b="1" err="1">
                <a:latin typeface="Montserrat"/>
                <a:ea typeface="+mn-lt"/>
                <a:cs typeface="+mn-lt"/>
              </a:rPr>
              <a:t>partneriai</a:t>
            </a:r>
            <a:r>
              <a:rPr lang="en-US" sz="2000" b="1">
                <a:latin typeface="Montserrat"/>
                <a:ea typeface="+mn-lt"/>
                <a:cs typeface="+mn-lt"/>
              </a:rPr>
              <a:t>: </a:t>
            </a:r>
            <a:r>
              <a:rPr lang="en-US" sz="2000">
                <a:latin typeface="Montserrat"/>
                <a:ea typeface="+mn-lt"/>
                <a:cs typeface="+mn-lt"/>
              </a:rPr>
              <a:t>GO Vilnius, </a:t>
            </a:r>
            <a:r>
              <a:rPr lang="en-US" sz="2000" err="1">
                <a:latin typeface="Montserrat"/>
                <a:ea typeface="+mn-lt"/>
                <a:cs typeface="+mn-lt"/>
              </a:rPr>
              <a:t>Keliauk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Lietuvoje</a:t>
            </a:r>
            <a:r>
              <a:rPr lang="en-US" sz="2000">
                <a:latin typeface="Montserrat"/>
                <a:ea typeface="+mn-lt"/>
                <a:cs typeface="+mn-lt"/>
              </a:rPr>
              <a:t>, </a:t>
            </a:r>
            <a:r>
              <a:rPr lang="en-US" sz="2000" err="1">
                <a:latin typeface="Montserrat"/>
                <a:ea typeface="+mn-lt"/>
                <a:cs typeface="+mn-lt"/>
              </a:rPr>
              <a:t>Valdovų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rūmai</a:t>
            </a:r>
            <a:r>
              <a:rPr lang="en-US" sz="2000">
                <a:latin typeface="Montserrat"/>
                <a:ea typeface="+mn-lt"/>
                <a:cs typeface="+mn-lt"/>
              </a:rPr>
              <a:t>, Lietuvos </a:t>
            </a:r>
            <a:r>
              <a:rPr lang="en-US" sz="2000" err="1">
                <a:latin typeface="Montserrat"/>
                <a:ea typeface="+mn-lt"/>
                <a:cs typeface="+mn-lt"/>
              </a:rPr>
              <a:t>nacionalinio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dailės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mūziejaus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ir</a:t>
            </a:r>
            <a:r>
              <a:rPr lang="en-US" sz="2000">
                <a:latin typeface="Montserrat"/>
                <a:ea typeface="+mn-lt"/>
                <a:cs typeface="+mn-lt"/>
              </a:rPr>
              <a:t> Lietuvos </a:t>
            </a:r>
            <a:r>
              <a:rPr lang="en-US" sz="2000" err="1">
                <a:latin typeface="Montserrat"/>
                <a:ea typeface="+mn-lt"/>
                <a:cs typeface="+mn-lt"/>
              </a:rPr>
              <a:t>nacionalinio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muziejaus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padaliniai</a:t>
            </a:r>
            <a:r>
              <a:rPr lang="en-US" sz="2000">
                <a:latin typeface="Montserrat"/>
                <a:ea typeface="+mn-lt"/>
                <a:cs typeface="+mn-lt"/>
              </a:rPr>
              <a:t>, </a:t>
            </a:r>
            <a:r>
              <a:rPr lang="en-US" sz="2000" err="1">
                <a:latin typeface="Montserrat"/>
                <a:ea typeface="+mn-lt"/>
                <a:cs typeface="+mn-lt"/>
              </a:rPr>
              <a:t>Okupacijų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ir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laisvės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kovų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muziejus</a:t>
            </a:r>
            <a:r>
              <a:rPr lang="en-US" sz="2000">
                <a:latin typeface="Montserrat"/>
                <a:ea typeface="+mn-lt"/>
                <a:cs typeface="+mn-lt"/>
              </a:rPr>
              <a:t>. </a:t>
            </a:r>
          </a:p>
          <a:p>
            <a:pPr marL="342900" indent="-342900">
              <a:buFont typeface="Arial"/>
              <a:buChar char="•"/>
            </a:pPr>
            <a:r>
              <a:rPr lang="en-US" sz="2000" err="1">
                <a:latin typeface="Montserrat"/>
                <a:ea typeface="+mn-lt"/>
                <a:cs typeface="+mn-lt"/>
              </a:rPr>
              <a:t>Kalbamasi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su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verslu</a:t>
            </a:r>
            <a:r>
              <a:rPr lang="en-US" sz="2000">
                <a:latin typeface="Montserrat"/>
                <a:ea typeface="+mn-lt"/>
                <a:cs typeface="+mn-lt"/>
              </a:rPr>
              <a:t> (</a:t>
            </a:r>
            <a:r>
              <a:rPr lang="en-US" sz="2000" err="1">
                <a:latin typeface="Montserrat"/>
                <a:ea typeface="+mn-lt"/>
                <a:cs typeface="+mn-lt"/>
              </a:rPr>
              <a:t>maisto</a:t>
            </a:r>
            <a:r>
              <a:rPr lang="en-US" sz="2000">
                <a:latin typeface="Montserrat"/>
                <a:ea typeface="+mn-lt"/>
                <a:cs typeface="+mn-lt"/>
              </a:rPr>
              <a:t>, </a:t>
            </a:r>
            <a:r>
              <a:rPr lang="en-US" sz="2000" err="1">
                <a:latin typeface="Montserrat"/>
                <a:ea typeface="+mn-lt"/>
                <a:cs typeface="+mn-lt"/>
              </a:rPr>
              <a:t>technologijų</a:t>
            </a:r>
            <a:r>
              <a:rPr lang="en-US" sz="2000">
                <a:latin typeface="Montserrat"/>
                <a:ea typeface="+mn-lt"/>
                <a:cs typeface="+mn-lt"/>
              </a:rPr>
              <a:t>, </a:t>
            </a:r>
            <a:r>
              <a:rPr lang="en-US" sz="2000" err="1">
                <a:latin typeface="Montserrat"/>
                <a:ea typeface="+mn-lt"/>
                <a:cs typeface="+mn-lt"/>
              </a:rPr>
              <a:t>judumo</a:t>
            </a:r>
            <a:r>
              <a:rPr lang="en-US" sz="2000">
                <a:latin typeface="Montserrat"/>
                <a:ea typeface="+mn-lt"/>
                <a:cs typeface="+mn-lt"/>
              </a:rPr>
              <a:t>), </a:t>
            </a:r>
            <a:r>
              <a:rPr lang="lt-LT" sz="2000">
                <a:latin typeface="Montserrat"/>
                <a:ea typeface="+mn-lt"/>
                <a:cs typeface="+mn-lt"/>
              </a:rPr>
              <a:t>įvairiomis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r>
              <a:rPr lang="en-US" sz="2000" err="1">
                <a:latin typeface="Montserrat"/>
                <a:ea typeface="+mn-lt"/>
                <a:cs typeface="+mn-lt"/>
              </a:rPr>
              <a:t>įstaigomis</a:t>
            </a:r>
            <a:r>
              <a:rPr lang="en-US" sz="2000">
                <a:latin typeface="Montserrat"/>
                <a:ea typeface="+mn-lt"/>
                <a:cs typeface="+mn-lt"/>
              </a:rPr>
              <a:t>, </a:t>
            </a:r>
            <a:r>
              <a:rPr lang="en-US" sz="2000" err="1">
                <a:latin typeface="Montserrat"/>
                <a:ea typeface="+mn-lt"/>
                <a:cs typeface="+mn-lt"/>
              </a:rPr>
              <a:t>savivaldybėmis</a:t>
            </a:r>
            <a:r>
              <a:rPr lang="en-US" sz="2000">
                <a:latin typeface="Montserrat"/>
                <a:ea typeface="+mn-lt"/>
                <a:cs typeface="+mn-lt"/>
              </a:rPr>
              <a:t>. </a:t>
            </a:r>
            <a:endParaRPr lang="en-US" sz="2000">
              <a:latin typeface="Montserrat"/>
            </a:endParaRPr>
          </a:p>
          <a:p>
            <a:pPr marL="342900" indent="-342900">
              <a:buFont typeface="Arial"/>
              <a:buChar char="•"/>
            </a:pPr>
            <a:r>
              <a:rPr lang="en-US" sz="2000" b="1" err="1">
                <a:latin typeface="Montserrat"/>
                <a:ea typeface="+mn-lt"/>
                <a:cs typeface="+mn-lt"/>
              </a:rPr>
              <a:t>Kviečiame</a:t>
            </a:r>
            <a:r>
              <a:rPr lang="en-US" sz="2000" b="1">
                <a:latin typeface="Montserrat"/>
                <a:ea typeface="+mn-lt"/>
                <a:cs typeface="+mn-lt"/>
              </a:rPr>
              <a:t> </a:t>
            </a:r>
            <a:r>
              <a:rPr lang="en-US" sz="2000" b="1" err="1">
                <a:latin typeface="Montserrat"/>
                <a:ea typeface="+mn-lt"/>
                <a:cs typeface="+mn-lt"/>
              </a:rPr>
              <a:t>tapti</a:t>
            </a:r>
            <a:r>
              <a:rPr lang="en-US" sz="2000" b="1">
                <a:latin typeface="Montserrat"/>
                <a:ea typeface="+mn-lt"/>
                <a:cs typeface="+mn-lt"/>
              </a:rPr>
              <a:t> </a:t>
            </a:r>
            <a:r>
              <a:rPr lang="en-US" sz="2000" b="1" err="1">
                <a:latin typeface="Montserrat"/>
                <a:ea typeface="+mn-lt"/>
                <a:cs typeface="+mn-lt"/>
              </a:rPr>
              <a:t>partneriais</a:t>
            </a:r>
            <a:r>
              <a:rPr lang="en-US" sz="2000" b="1">
                <a:latin typeface="Montserrat"/>
                <a:ea typeface="+mn-lt"/>
                <a:cs typeface="+mn-lt"/>
              </a:rPr>
              <a:t> - </a:t>
            </a:r>
            <a:r>
              <a:rPr lang="en-US" sz="2000" b="1" err="1">
                <a:latin typeface="Montserrat"/>
                <a:ea typeface="+mn-lt"/>
                <a:cs typeface="+mn-lt"/>
              </a:rPr>
              <a:t>siūlyti</a:t>
            </a:r>
            <a:r>
              <a:rPr lang="en-US" sz="2000" b="1">
                <a:latin typeface="Montserrat"/>
                <a:ea typeface="+mn-lt"/>
                <a:cs typeface="+mn-lt"/>
              </a:rPr>
              <a:t> </a:t>
            </a:r>
            <a:r>
              <a:rPr lang="en-US" sz="2000" b="1" err="1">
                <a:latin typeface="Montserrat"/>
                <a:ea typeface="+mn-lt"/>
                <a:cs typeface="+mn-lt"/>
              </a:rPr>
              <a:t>savo</a:t>
            </a:r>
            <a:r>
              <a:rPr lang="en-US" sz="2000" b="1">
                <a:latin typeface="Montserrat"/>
                <a:ea typeface="+mn-lt"/>
                <a:cs typeface="+mn-lt"/>
              </a:rPr>
              <a:t> </a:t>
            </a:r>
            <a:r>
              <a:rPr lang="en-US" sz="2000" b="1" err="1">
                <a:latin typeface="Montserrat"/>
                <a:ea typeface="+mn-lt"/>
                <a:cs typeface="+mn-lt"/>
              </a:rPr>
              <a:t>patirtis</a:t>
            </a:r>
            <a:r>
              <a:rPr lang="lt-LT" sz="2000" b="1">
                <a:latin typeface="Montserrat"/>
                <a:ea typeface="+mn-lt"/>
                <a:cs typeface="+mn-lt"/>
              </a:rPr>
              <a:t>.</a:t>
            </a:r>
            <a:r>
              <a:rPr lang="en-US" sz="2000">
                <a:latin typeface="Montserrat"/>
                <a:ea typeface="+mn-lt"/>
                <a:cs typeface="+mn-lt"/>
              </a:rPr>
              <a:t> </a:t>
            </a:r>
            <a:endParaRPr lang="lt-LT" sz="2000">
              <a:latin typeface="Montserrat"/>
              <a:ea typeface="+mn-lt"/>
              <a:cs typeface="+mn-lt"/>
            </a:endParaRPr>
          </a:p>
          <a:p>
            <a:pPr marL="342900" indent="-342900">
              <a:buFont typeface="Arial"/>
              <a:buChar char="•"/>
            </a:pPr>
            <a:r>
              <a:rPr lang="en-US" sz="2000" err="1">
                <a:latin typeface="Montserrat"/>
                <a:ea typeface="+mn-lt"/>
                <a:cs typeface="+mn-lt"/>
              </a:rPr>
              <a:t>Kontaktai</a:t>
            </a:r>
            <a:r>
              <a:rPr lang="en-US" sz="2000">
                <a:latin typeface="Montserrat"/>
                <a:ea typeface="+mn-lt"/>
                <a:cs typeface="+mn-lt"/>
              </a:rPr>
              <a:t>: </a:t>
            </a:r>
            <a:r>
              <a:rPr lang="en-US" sz="2000" err="1">
                <a:latin typeface="Montserrat"/>
                <a:ea typeface="+mn-lt"/>
                <a:cs typeface="+mn-lt"/>
                <a:hlinkClick r:id="rId4"/>
              </a:rPr>
              <a:t>vaida.kazlauskaite@urm.lt</a:t>
            </a:r>
            <a:endParaRPr lang="en-US" sz="2000">
              <a:latin typeface="Montserrat"/>
              <a:ea typeface="+mn-lt"/>
              <a:cs typeface="+mn-lt"/>
            </a:endParaRPr>
          </a:p>
          <a:p>
            <a:endParaRPr lang="en-US" sz="2000">
              <a:solidFill>
                <a:srgbClr val="000000"/>
              </a:solidFill>
              <a:latin typeface="Montserrat"/>
            </a:endParaRPr>
          </a:p>
          <a:p>
            <a:pPr marL="342900" indent="-342900">
              <a:buFont typeface="Arial"/>
              <a:buChar char="•"/>
            </a:pPr>
            <a:endParaRPr lang="lt-LT" sz="2000">
              <a:solidFill>
                <a:srgbClr val="000000"/>
              </a:solidFill>
              <a:latin typeface="Montserrat"/>
            </a:endParaRPr>
          </a:p>
          <a:p>
            <a:pPr marL="342900" indent="-342900">
              <a:buFont typeface="Arial"/>
              <a:buChar char="•"/>
            </a:pPr>
            <a:endParaRPr lang="en-US" sz="2000">
              <a:solidFill>
                <a:srgbClr val="000000"/>
              </a:solidFill>
              <a:latin typeface="Montserrat"/>
            </a:endParaRPr>
          </a:p>
          <a:p>
            <a:pPr>
              <a:lnSpc>
                <a:spcPts val="1876"/>
              </a:lnSpc>
            </a:pPr>
            <a:endParaRPr lang="en-US" sz="2000">
              <a:solidFill>
                <a:srgbClr val="FF0000"/>
              </a:solidFill>
              <a:latin typeface="Montserrat"/>
              <a:cs typeface="Arial"/>
            </a:endParaRPr>
          </a:p>
          <a:p>
            <a:pPr marL="644525" lvl="2">
              <a:lnSpc>
                <a:spcPts val="1876"/>
              </a:lnSpc>
            </a:pPr>
            <a:endParaRPr lang="en-US" sz="2000">
              <a:solidFill>
                <a:srgbClr val="FF0000"/>
              </a:solidFill>
              <a:latin typeface="Montserrat"/>
              <a:cs typeface="Arial"/>
            </a:endParaRPr>
          </a:p>
          <a:p>
            <a:pPr marL="644525" lvl="2">
              <a:lnSpc>
                <a:spcPts val="1876"/>
              </a:lnSpc>
            </a:pPr>
            <a:endParaRPr lang="en-US" sz="2000">
              <a:solidFill>
                <a:srgbClr val="FF0000"/>
              </a:solidFill>
              <a:latin typeface="Montserrat"/>
              <a:cs typeface="Arial"/>
            </a:endParaRPr>
          </a:p>
          <a:p>
            <a:pPr marL="742315" indent="-285750">
              <a:lnSpc>
                <a:spcPts val="1876"/>
              </a:lnSpc>
              <a:spcBef>
                <a:spcPct val="0"/>
              </a:spcBef>
              <a:buFont typeface="Arial"/>
              <a:buChar char="•"/>
            </a:pPr>
            <a:endParaRPr lang="en-US" sz="2000">
              <a:solidFill>
                <a:srgbClr val="000000"/>
              </a:solidFill>
              <a:latin typeface="Montserrat"/>
              <a:cs typeface="Arial"/>
            </a:endParaRPr>
          </a:p>
          <a:p>
            <a:pPr marL="228600" indent="-228600">
              <a:spcBef>
                <a:spcPts val="400"/>
              </a:spcBef>
              <a:spcAft>
                <a:spcPts val="300"/>
              </a:spcAft>
              <a:buFont typeface="Arial"/>
              <a:buChar char="•"/>
            </a:pPr>
            <a:endParaRPr lang="lt-LT" sz="2000">
              <a:solidFill>
                <a:srgbClr val="000000"/>
              </a:solidFill>
              <a:latin typeface="Montserrat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22801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ChronicleVTI">
  <a:themeElements>
    <a:clrScheme name="ChronicleVTI">
      <a:dk1>
        <a:srgbClr val="000000"/>
      </a:dk1>
      <a:lt1>
        <a:srgbClr val="FFFFFF"/>
      </a:lt1>
      <a:dk2>
        <a:srgbClr val="1C1C32"/>
      </a:dk2>
      <a:lt2>
        <a:srgbClr val="F8F4F1"/>
      </a:lt2>
      <a:accent1>
        <a:srgbClr val="734B67"/>
      </a:accent1>
      <a:accent2>
        <a:srgbClr val="959EBB"/>
      </a:accent2>
      <a:accent3>
        <a:srgbClr val="596781"/>
      </a:accent3>
      <a:accent4>
        <a:srgbClr val="7F6E8C"/>
      </a:accent4>
      <a:accent5>
        <a:srgbClr val="DB9A8F"/>
      </a:accent5>
      <a:accent6>
        <a:srgbClr val="C29AB1"/>
      </a:accent6>
      <a:hlink>
        <a:srgbClr val="778BA2"/>
      </a:hlink>
      <a:folHlink>
        <a:srgbClr val="A27C99"/>
      </a:folHlink>
    </a:clrScheme>
    <a:fontScheme name="ChronicleVTI">
      <a:majorFont>
        <a:latin typeface="Univers Condensed"/>
        <a:ea typeface=""/>
        <a:cs typeface=""/>
      </a:majorFont>
      <a:minorFont>
        <a:latin typeface="Calisto MT" panose="02040603050505030304"/>
        <a:ea typeface=""/>
        <a:cs typeface=""/>
      </a:minorFont>
    </a:fontScheme>
    <a:fmtScheme name="ChronicleVTI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hronicleVTI" id="{534FD3B1-53CD-4A5C-943C-C44DFF248C3E}" vid="{19A790DA-2E4D-4134-98A6-7DECB1A1B84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bbcbaa9-451b-439c-b517-41ed6544d96d">
      <Terms xmlns="http://schemas.microsoft.com/office/infopath/2007/PartnerControls"/>
    </lcf76f155ced4ddcb4097134ff3c332f>
    <TaxCatchAll xmlns="051c56ea-ed81-46f4-b041-6a0e827a219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2BC8FF6B4674E740A1472F7B893CDF00" ma:contentTypeVersion="13" ma:contentTypeDescription="Kurkite naują dokumentą." ma:contentTypeScope="" ma:versionID="917fc5090c420dfdb7f222928c50b198">
  <xsd:schema xmlns:xsd="http://www.w3.org/2001/XMLSchema" xmlns:xs="http://www.w3.org/2001/XMLSchema" xmlns:p="http://schemas.microsoft.com/office/2006/metadata/properties" xmlns:ns2="8bbcbaa9-451b-439c-b517-41ed6544d96d" xmlns:ns3="051c56ea-ed81-46f4-b041-6a0e827a2191" targetNamespace="http://schemas.microsoft.com/office/2006/metadata/properties" ma:root="true" ma:fieldsID="084a066ad4976a8a41f97880e53aa43f" ns2:_="" ns3:_="">
    <xsd:import namespace="8bbcbaa9-451b-439c-b517-41ed6544d96d"/>
    <xsd:import namespace="051c56ea-ed81-46f4-b041-6a0e827a21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bcbaa9-451b-439c-b517-41ed6544d9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Vaizdų žymės" ma:readOnly="false" ma:fieldId="{5cf76f15-5ced-4ddc-b409-7134ff3c332f}" ma:taxonomyMulti="true" ma:sspId="3ed2c673-a5b2-4cb9-8371-62316379b17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1c56ea-ed81-46f4-b041-6a0e827a2191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ea254be-5040-4e0a-b7fb-e894487a1093}" ma:internalName="TaxCatchAll" ma:showField="CatchAllData" ma:web="051c56ea-ed81-46f4-b041-6a0e827a21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FBAA09-2A31-418E-8302-E0241D9C9FBB}">
  <ds:schemaRefs>
    <ds:schemaRef ds:uri="051c56ea-ed81-46f4-b041-6a0e827a2191"/>
    <ds:schemaRef ds:uri="519ce86e-b0d0-4f37-a327-8ff758901bd4"/>
    <ds:schemaRef ds:uri="8bbcbaa9-451b-439c-b517-41ed6544d96d"/>
    <ds:schemaRef ds:uri="d26ad1ec-3bfc-4e7c-9490-d0a3e4b5b58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B787C20-B532-4840-83D6-1FF7899A92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80F8FC-B134-459B-AC8C-64566B0D9BEF}">
  <ds:schemaRefs>
    <ds:schemaRef ds:uri="051c56ea-ed81-46f4-b041-6a0e827a2191"/>
    <ds:schemaRef ds:uri="8bbcbaa9-451b-439c-b517-41ed6544d96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9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ChronicleVTI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LR URM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Daiva Kirkilaite-Chetcuti</dc:creator>
  <cp:revision>73</cp:revision>
  <cp:lastPrinted>2025-12-01T08:17:24Z</cp:lastPrinted>
  <dcterms:created xsi:type="dcterms:W3CDTF">2025-05-23T13:05:00Z</dcterms:created>
  <dcterms:modified xsi:type="dcterms:W3CDTF">2026-03-27T06:38:17Z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0x0101002BC8FF6B4674E740A1472F7B893CDF00</vt:lpwstr>
  </property>
  <property fmtid="{D5CDD505-2E9C-101B-9397-08002B2CF9AE}" pid="3" name="MediaServiceImageTags">
    <vt:lpwstr/>
  </property>
</Properties>
</file>