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91" r:id="rId5"/>
    <p:sldId id="2076138111" r:id="rId6"/>
    <p:sldId id="2076138123" r:id="rId7"/>
    <p:sldId id="2076138122" r:id="rId8"/>
    <p:sldId id="2076138121" r:id="rId9"/>
    <p:sldId id="2076138124" r:id="rId10"/>
    <p:sldId id="2076138125" r:id="rId11"/>
    <p:sldId id="2076138113" r:id="rId12"/>
    <p:sldId id="2076138126" r:id="rId13"/>
    <p:sldId id="2076138127" r:id="rId14"/>
  </p:sldIdLst>
  <p:sldSz cx="12192000" cy="6858000"/>
  <p:notesSz cx="6858000" cy="9144000"/>
  <p:defaultTextStyle>
    <a:defPPr>
      <a:defRPr lang="en-L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 slides" id="{F7E43FC6-0E7D-4DBE-9BC4-142E5682B3E0}">
          <p14:sldIdLst>
            <p14:sldId id="291"/>
            <p14:sldId id="2076138111"/>
            <p14:sldId id="2076138123"/>
            <p14:sldId id="2076138122"/>
            <p14:sldId id="2076138121"/>
            <p14:sldId id="2076138124"/>
            <p14:sldId id="2076138125"/>
            <p14:sldId id="2076138113"/>
            <p14:sldId id="2076138126"/>
            <p14:sldId id="2076138127"/>
          </p14:sldIdLst>
        </p14:section>
        <p14:section name="Slide dividers" id="{5D470CE2-A430-4299-A151-11A69BF54868}">
          <p14:sldIdLst/>
        </p14:section>
        <p14:section name="Text + Map" id="{FC072BE8-884D-4FCA-A5C1-CA8323EFC64F}">
          <p14:sldIdLst/>
        </p14:section>
        <p14:section name="Text + Image" id="{A0CA64F1-5E4B-434E-8118-F0AE434961D6}">
          <p14:sldIdLst/>
        </p14:section>
        <p14:section name="Text + Infographics" id="{A1A16D9C-F503-47AA-9C7B-F48CAA48CBE4}">
          <p14:sldIdLst/>
        </p14:section>
        <p14:section name="Text + Chart" id="{ADAD2CAD-E171-43B3-A28D-DCC2722F5CC5}">
          <p14:sldIdLst/>
        </p14:section>
        <p14:section name="Text + Icons" id="{79240CFC-01E9-4174-B63A-B3EBB211B46B}">
          <p14:sldIdLst/>
        </p14:section>
        <p14:section name="Text" id="{5622A680-241D-4BCB-8C2C-6DEABC77595E}">
          <p14:sldIdLst/>
        </p14:section>
        <p14:section name="Quotes" id="{1525C00C-1138-443A-A279-216A0E263578}">
          <p14:sldIdLst/>
        </p14:section>
        <p14:section name="Ending slides" id="{A6F7C899-1E13-498D-9846-93599105C74E}">
          <p14:sldIdLst/>
        </p14:section>
        <p14:section name="Brandbook guides" id="{96FE3F1F-4E8A-4EA4-B94F-6A798526B19D}">
          <p14:sldIdLst/>
        </p14:section>
        <p14:section name="EIMIN PPT old template" id="{CA759AE8-445A-40B0-A716-C6201988EF28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384" userDrawn="1">
          <p15:clr>
            <a:srgbClr val="A4A3A4"/>
          </p15:clr>
        </p15:guide>
        <p15:guide id="2" pos="3840">
          <p15:clr>
            <a:srgbClr val="A4A3A4"/>
          </p15:clr>
        </p15:guide>
        <p15:guide id="3" orient="horz" pos="40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0A6E"/>
    <a:srgbClr val="F1F9A2"/>
    <a:srgbClr val="33EFCA"/>
    <a:srgbClr val="1F0642"/>
    <a:srgbClr val="6334AD"/>
    <a:srgbClr val="DEE8FF"/>
    <a:srgbClr val="7E47FF"/>
    <a:srgbClr val="F36656"/>
    <a:srgbClr val="B76CFF"/>
    <a:srgbClr val="FFB6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D5CD10-AC42-409E-B149-B05FC96BCCC5}" v="67" dt="2026-03-27T05:20:00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68082" autoAdjust="0"/>
  </p:normalViewPr>
  <p:slideViewPr>
    <p:cSldViewPr>
      <p:cViewPr varScale="1">
        <p:scale>
          <a:sx n="56" d="100"/>
          <a:sy n="56" d="100"/>
        </p:scale>
        <p:origin x="1714" y="43"/>
      </p:cViewPr>
      <p:guideLst>
        <p:guide orient="horz" pos="384"/>
        <p:guide pos="3840"/>
        <p:guide orient="horz" pos="4032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38100" cy="3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31339E9-933E-66C8-5CD2-F2AFD5F330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22B2D9-CBE5-2E1B-57C6-6A412094706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EE5B9-A9A9-4AB2-80D9-59B2A85A897D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2F1642-EA14-7FA9-FD29-B8D79AD6520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B3A1E-F71D-4DED-F251-37D1207EAE9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607AB7-9CC0-4101-9170-C8197EC075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0804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L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19285-CE9F-FC4C-9EEE-95F121517666}" type="datetimeFigureOut">
              <a:rPr lang="en-LT" smtClean="0"/>
              <a:t>03/27/2026</a:t>
            </a:fld>
            <a:endParaRPr lang="en-L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L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L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0F81F6-F25F-FD47-B697-782AAB24BA6E}" type="slidenum">
              <a:rPr lang="en-LT" smtClean="0"/>
              <a:t>‹#›</a:t>
            </a:fld>
            <a:endParaRPr lang="en-LT"/>
          </a:p>
        </p:txBody>
      </p:sp>
    </p:spTree>
    <p:extLst>
      <p:ext uri="{BB962C8B-B14F-4D97-AF65-F5344CB8AC3E}">
        <p14:creationId xmlns:p14="http://schemas.microsoft.com/office/powerpoint/2010/main" val="55691794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dirty="0"/>
              <a:t>transformuoti vyno turizmo patirtį, ypatingą dėmesį skiriant tvarumui. – FR, Izraelio  viešbučių plėtra gyvenamuosiuose rajonuose, moterų karjeros galimybes Vokietijos turizmo sektoriuje, stiprinant jų kompetencijas, teikiant mentorystę ir skatinant tinklaveiką, kuri remia lyčių </a:t>
            </a:r>
            <a:r>
              <a:rPr lang="lt-LT" dirty="0" err="1"/>
              <a:t>įtrauktį</a:t>
            </a:r>
            <a:r>
              <a:rPr lang="lt-LT" dirty="0"/>
              <a:t> vadovavimo srityje. </a:t>
            </a:r>
            <a:r>
              <a:rPr lang="lt-LT" dirty="0" err="1"/>
              <a:t>ulgarijos</a:t>
            </a:r>
            <a:r>
              <a:rPr lang="lt-LT" dirty="0"/>
              <a:t> ir Juodkalnijos inicijuota iniciatyva sukuria bandomąjį </a:t>
            </a:r>
            <a:r>
              <a:rPr lang="lt-LT" dirty="0" err="1"/>
              <a:t>subregioninio</a:t>
            </a:r>
            <a:r>
              <a:rPr lang="lt-LT" dirty="0"/>
              <a:t> bendradarbiavimo modelį, skirtą stiprinti turizmo konkurencingumą per integruotus teminius maršrutus, bendrą rinkodarą ir koordinuotą rinkų pasiekimą. </a:t>
            </a:r>
          </a:p>
        </p:txBody>
      </p:sp>
    </p:spTree>
    <p:extLst>
      <p:ext uri="{BB962C8B-B14F-4D97-AF65-F5344CB8AC3E}">
        <p14:creationId xmlns:p14="http://schemas.microsoft.com/office/powerpoint/2010/main" val="3156265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dirty="0"/>
              <a:t>OECD turizmo srityje daugiausia dirba su politikos analize, duomenų rinkimu ir rekomendacijomis, kurios padeda šalims kurti tvaresnę, atsparesnę ir labiau į ateitį orientuotą turizmo politiką</a:t>
            </a:r>
          </a:p>
        </p:txBody>
      </p:sp>
    </p:spTree>
    <p:extLst>
      <p:ext uri="{BB962C8B-B14F-4D97-AF65-F5344CB8AC3E}">
        <p14:creationId xmlns:p14="http://schemas.microsoft.com/office/powerpoint/2010/main" val="12030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Skatina tvarų turizmą, kuris saugo Baltijos jūros ekosistemą ir mažina neigiamą poveikį aplinkai;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Stiprina regioninį bendradarbiavimą, kad šalys galėtų kartu spręsti klimato kaitos ir perteklinio turizmo problemas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Skatina iniciatyvas, padeda kurti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regeneracinio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turizmo modelius, siūlo mokymus ir politikos rekomendacijas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Investuoja į skaitmeninę inovaciją ir įgūdžių stiprinimą, ypač kaimo ir atokiuose regionuose.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Didina turizmo sektoriaus konkurencingumą, skatindama inovacijas, tvarią infrastruktūrą ir atsakingą keliautojų elgesį.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288650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507937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C6BE8A-EB19-C100-4362-A82F88099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81DD6B-C0D8-FEF9-EC6F-24E1E8B69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064172-976B-7A52-33D9-B0E9BB9185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3433990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PT_Templ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22419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A887F-3354-E4E4-F0DB-264610482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L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D932A-35A0-67B2-5BAB-1B61CFF4EB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00E19-C0F6-07F5-8342-DBE88F3C7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LT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A2A1D-824B-51EB-E5CD-6BA7B613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T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01B1B-32ED-3D04-9E55-404B3F088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LT" dirty="0"/>
          </a:p>
        </p:txBody>
      </p:sp>
    </p:spTree>
    <p:extLst>
      <p:ext uri="{BB962C8B-B14F-4D97-AF65-F5344CB8AC3E}">
        <p14:creationId xmlns:p14="http://schemas.microsoft.com/office/powerpoint/2010/main" val="38668047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748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L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B8CB0A-C013-0F88-4AD6-34DDC24CA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0716897-8B32-AEA4-EC5A-076929207E69}"/>
              </a:ext>
            </a:extLst>
          </p:cNvPr>
          <p:cNvSpPr txBox="1"/>
          <p:nvPr/>
        </p:nvSpPr>
        <p:spPr>
          <a:xfrm>
            <a:off x="606750" y="609600"/>
            <a:ext cx="8765849" cy="416780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ts val="6500"/>
              </a:lnSpc>
            </a:pPr>
            <a:r>
              <a:rPr lang="lt-LT" sz="6000" noProof="0" dirty="0">
                <a:solidFill>
                  <a:schemeClr val="bg1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Tarptautinis bendradarbiavimas:</a:t>
            </a:r>
          </a:p>
          <a:p>
            <a:pPr>
              <a:lnSpc>
                <a:spcPts val="6500"/>
              </a:lnSpc>
            </a:pPr>
            <a:r>
              <a:rPr lang="lt-LT" sz="6000" noProof="0" dirty="0">
                <a:solidFill>
                  <a:schemeClr val="bg1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laimėjimai ir galimybės</a:t>
            </a:r>
            <a:endParaRPr lang="en-GB" sz="6000" noProof="0" dirty="0">
              <a:solidFill>
                <a:schemeClr val="bg1"/>
              </a:solidFill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  <a:p>
            <a:pPr>
              <a:lnSpc>
                <a:spcPts val="6500"/>
              </a:lnSpc>
            </a:pPr>
            <a:endParaRPr lang="en-GB" sz="6000" noProof="0" dirty="0">
              <a:solidFill>
                <a:schemeClr val="bg1"/>
              </a:solidFill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  <a:p>
            <a:pPr>
              <a:lnSpc>
                <a:spcPts val="6500"/>
              </a:lnSpc>
            </a:pPr>
            <a:r>
              <a:rPr lang="en-GB" sz="6000" noProof="0" dirty="0">
                <a:solidFill>
                  <a:schemeClr val="bg1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</a:t>
            </a:r>
            <a:endParaRPr lang="en-GB" sz="6600" noProof="0" dirty="0">
              <a:solidFill>
                <a:schemeClr val="bg1"/>
              </a:solidFill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2" name="Picture 1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1B9A7663-1CD7-FA35-165A-AAD6D7F5D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98236C-C054-EEDA-3690-4077516FE774}"/>
              </a:ext>
            </a:extLst>
          </p:cNvPr>
          <p:cNvSpPr txBox="1"/>
          <p:nvPr/>
        </p:nvSpPr>
        <p:spPr>
          <a:xfrm>
            <a:off x="571500" y="6048594"/>
            <a:ext cx="6097656" cy="34695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3000"/>
              </a:lnSpc>
            </a:pPr>
            <a:r>
              <a:rPr lang="lt-LT" sz="2000" noProof="0" dirty="0" err="1">
                <a:solidFill>
                  <a:schemeClr val="bg1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Lidija.Bajaruniene</a:t>
            </a:r>
            <a:r>
              <a:rPr lang="en-GB" sz="2000" noProof="0" dirty="0">
                <a:solidFill>
                  <a:schemeClr val="bg1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@eimin.lt</a:t>
            </a:r>
          </a:p>
        </p:txBody>
      </p:sp>
    </p:spTree>
    <p:extLst>
      <p:ext uri="{BB962C8B-B14F-4D97-AF65-F5344CB8AC3E}">
        <p14:creationId xmlns:p14="http://schemas.microsoft.com/office/powerpoint/2010/main" val="3494500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621B7E-6C67-B90E-885D-FFC9C013A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ECAC76-A488-3F95-13AB-797565137F40}"/>
              </a:ext>
            </a:extLst>
          </p:cNvPr>
          <p:cNvSpPr txBox="1"/>
          <p:nvPr/>
        </p:nvSpPr>
        <p:spPr>
          <a:xfrm>
            <a:off x="648476" y="342900"/>
            <a:ext cx="6247624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J</a:t>
            </a:r>
            <a:r>
              <a:rPr kumimoji="0" lang="lt-LT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ungtinių</a:t>
            </a: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Tautų 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</a:t>
            </a:r>
            <a:r>
              <a:rPr lang="lt-LT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P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asaulio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turizmo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organizacija</a:t>
            </a: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(UN Tourism)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3558A065-BDF1-93D3-213A-5DE1E5578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C9C3F7-D48C-BEC7-CEDC-9243E0C0DBD2}"/>
              </a:ext>
            </a:extLst>
          </p:cNvPr>
          <p:cNvSpPr txBox="1"/>
          <p:nvPr/>
        </p:nvSpPr>
        <p:spPr>
          <a:xfrm>
            <a:off x="700364" y="2749968"/>
            <a:ext cx="5707718" cy="383694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Nuo 2026 m. - generalinė sekretorė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Shaikha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A</a:t>
            </a: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l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Nowais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(JAE)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b="1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Lietuva: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Vykdomosios</a:t>
            </a:r>
            <a:r>
              <a:rPr lang="en-GB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tarybos </a:t>
            </a:r>
            <a:r>
              <a:rPr lang="en-GB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nar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ė</a:t>
            </a:r>
            <a:r>
              <a:rPr lang="en-GB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iki</a:t>
            </a:r>
            <a:r>
              <a:rPr lang="en-GB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2027 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Generalin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ės Asamblėjos viceprezidentė (kartu su Šveicarija)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Europos regiono komisijos vicepirmininkė (kartu su Lenkija)</a:t>
            </a:r>
          </a:p>
          <a:p>
            <a:pPr lvl="0"/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Europos turizmo darbotvarkės darbo grupės narė (kartu su Šveicarija, Ispanija, Portugalija, Izraeliu, Rumunija, Juodkalnija)</a:t>
            </a:r>
            <a:endParaRPr lang="lt-LT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BBE1D4-1712-0F23-8D3C-373C254BA3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264" r="8959"/>
          <a:stretch>
            <a:fillRect/>
          </a:stretch>
        </p:blipFill>
        <p:spPr>
          <a:xfrm>
            <a:off x="7962900" y="494753"/>
            <a:ext cx="3238501" cy="293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42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B3108F-3115-DB9A-BFEB-42A82E144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C09DA2-2090-8E97-F77A-5A19454851DD}"/>
              </a:ext>
            </a:extLst>
          </p:cNvPr>
          <p:cNvSpPr txBox="1"/>
          <p:nvPr/>
        </p:nvSpPr>
        <p:spPr>
          <a:xfrm>
            <a:off x="687355" y="609600"/>
            <a:ext cx="10552145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>
              <a:defRPr/>
            </a:pPr>
            <a:r>
              <a:rPr lang="lt-LT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Jungtinių Tautų</a:t>
            </a:r>
            <a:r>
              <a:rPr lang="en-GB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</a:t>
            </a:r>
            <a:r>
              <a:rPr lang="lt-LT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P</a:t>
            </a:r>
            <a:r>
              <a:rPr lang="en-GB" sz="4000" dirty="0" err="1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asaulio</a:t>
            </a:r>
            <a:r>
              <a:rPr lang="en-GB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turizmo </a:t>
            </a:r>
            <a:r>
              <a:rPr lang="en-GB" sz="4000" dirty="0" err="1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organizacija</a:t>
            </a:r>
            <a:endParaRPr lang="en-GB" sz="4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33E54AAF-19AD-B018-4834-62100707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5" name="Freeform 7">
            <a:extLst>
              <a:ext uri="{FF2B5EF4-FFF2-40B4-BE49-F238E27FC236}">
                <a16:creationId xmlns:a16="http://schemas.microsoft.com/office/drawing/2014/main" id="{F2476FB6-2071-C9F4-05F1-38C27040393D}"/>
              </a:ext>
            </a:extLst>
          </p:cNvPr>
          <p:cNvSpPr/>
          <p:nvPr/>
        </p:nvSpPr>
        <p:spPr>
          <a:xfrm>
            <a:off x="7943850" y="3581399"/>
            <a:ext cx="2049161" cy="2373717"/>
          </a:xfrm>
          <a:custGeom>
            <a:avLst/>
            <a:gdLst/>
            <a:ahLst/>
            <a:cxnLst/>
            <a:rect l="l" t="t" r="r" b="b"/>
            <a:pathLst>
              <a:path w="2839691" h="3289456">
                <a:moveTo>
                  <a:pt x="0" y="0"/>
                </a:moveTo>
                <a:lnTo>
                  <a:pt x="2839691" y="0"/>
                </a:lnTo>
                <a:lnTo>
                  <a:pt x="2839691" y="3289456"/>
                </a:lnTo>
                <a:lnTo>
                  <a:pt x="0" y="32894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2">
            <a:extLst>
              <a:ext uri="{FF2B5EF4-FFF2-40B4-BE49-F238E27FC236}">
                <a16:creationId xmlns:a16="http://schemas.microsoft.com/office/drawing/2014/main" id="{B118EB32-C00A-0DE0-907C-B4A057132455}"/>
              </a:ext>
            </a:extLst>
          </p:cNvPr>
          <p:cNvSpPr/>
          <p:nvPr/>
        </p:nvSpPr>
        <p:spPr>
          <a:xfrm>
            <a:off x="687355" y="3581400"/>
            <a:ext cx="7256495" cy="2373717"/>
          </a:xfrm>
          <a:custGeom>
            <a:avLst/>
            <a:gdLst/>
            <a:ahLst/>
            <a:cxnLst/>
            <a:rect l="l" t="t" r="r" b="b"/>
            <a:pathLst>
              <a:path w="12263112" h="4011463">
                <a:moveTo>
                  <a:pt x="0" y="0"/>
                </a:moveTo>
                <a:lnTo>
                  <a:pt x="12263112" y="0"/>
                </a:lnTo>
                <a:lnTo>
                  <a:pt x="12263112" y="4011462"/>
                </a:lnTo>
                <a:lnTo>
                  <a:pt x="0" y="40114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8EF706-D00C-1CDA-75D4-294641022C9F}"/>
              </a:ext>
            </a:extLst>
          </p:cNvPr>
          <p:cNvSpPr txBox="1"/>
          <p:nvPr/>
        </p:nvSpPr>
        <p:spPr>
          <a:xfrm>
            <a:off x="700364" y="1853208"/>
            <a:ext cx="6361145" cy="179536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Veiksmų planas, skirtas Lietuvai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2025-2028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Pirmasis investicijų gidas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Geriausi pasaulio kaimai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Nuotolinė akademija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122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0BC85A-2F0A-6BBE-CE95-4800C9713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C4CF458D-0C4A-C2B8-8356-EF17F13C4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4" name="Slide Number">
            <a:extLst>
              <a:ext uri="{FF2B5EF4-FFF2-40B4-BE49-F238E27FC236}">
                <a16:creationId xmlns:a16="http://schemas.microsoft.com/office/drawing/2014/main" id="{716514B8-8AD3-6C09-C252-025B1C7F6EB8}"/>
              </a:ext>
            </a:extLst>
          </p:cNvPr>
          <p:cNvSpPr txBox="1">
            <a:spLocks/>
          </p:cNvSpPr>
          <p:nvPr/>
        </p:nvSpPr>
        <p:spPr>
          <a:xfrm>
            <a:off x="700364" y="6228877"/>
            <a:ext cx="208676" cy="148691"/>
          </a:xfrm>
          <a:prstGeom prst="rect">
            <a:avLst/>
          </a:prstGeom>
        </p:spPr>
        <p:txBody>
          <a:bodyPr lIns="0" tIns="0" rIns="0" bIns="0"/>
          <a:lstStyle>
            <a:defPPr>
              <a:defRPr lang="en-L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EFE82-39F2-4F47-8A0C-D5AB3496FA5C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SHORTER_Discover Lithuania Video 2">
            <a:hlinkClick r:id="" action="ppaction://media"/>
            <a:extLst>
              <a:ext uri="{FF2B5EF4-FFF2-40B4-BE49-F238E27FC236}">
                <a16:creationId xmlns:a16="http://schemas.microsoft.com/office/drawing/2014/main" id="{E7DB4274-AD44-F220-FD55-0BD4B48D44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360289"/>
            <a:ext cx="9334500" cy="52506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22AB3A2-2782-CA5E-9657-D4198CE7C2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2767" y="7620"/>
            <a:ext cx="3599233" cy="234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BED68B-E8B8-C6AA-FEEA-B34DA6E9F0B8}"/>
              </a:ext>
            </a:extLst>
          </p:cNvPr>
          <p:cNvSpPr txBox="1"/>
          <p:nvPr/>
        </p:nvSpPr>
        <p:spPr>
          <a:xfrm>
            <a:off x="190500" y="376178"/>
            <a:ext cx="10552145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>
              <a:defRPr/>
            </a:pPr>
            <a:r>
              <a:rPr lang="lt-LT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JT P</a:t>
            </a:r>
            <a:r>
              <a:rPr lang="en-GB" sz="4000" dirty="0" err="1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asaulio</a:t>
            </a:r>
            <a:r>
              <a:rPr lang="en-GB" sz="4000" dirty="0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 turizmo </a:t>
            </a:r>
            <a:r>
              <a:rPr lang="en-GB" sz="4000" dirty="0" err="1">
                <a:solidFill>
                  <a:prstClr val="white"/>
                </a:solidFill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organizacija</a:t>
            </a:r>
            <a:endParaRPr lang="en-GB" sz="4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79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9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6D3463-37B2-DF7F-76F0-ED5C86CD8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4D1086-2429-C86F-22FA-DE84036AF66A}"/>
              </a:ext>
            </a:extLst>
          </p:cNvPr>
          <p:cNvSpPr txBox="1"/>
          <p:nvPr/>
        </p:nvSpPr>
        <p:spPr>
          <a:xfrm>
            <a:off x="420655" y="609600"/>
            <a:ext cx="6094445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Europos kelionių komisija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D10FB7BB-B6B8-5FA1-7250-73022032C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D8C1ACA-F352-17AC-2B5F-1E1E125DFD68}"/>
              </a:ext>
            </a:extLst>
          </p:cNvPr>
          <p:cNvSpPr txBox="1"/>
          <p:nvPr/>
        </p:nvSpPr>
        <p:spPr>
          <a:xfrm>
            <a:off x="413035" y="1866900"/>
            <a:ext cx="6361145" cy="38677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Viceprezidentė iki 2028 m.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Jogiliė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Miežienė</a:t>
            </a: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(KL)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– tyrimų darbo grupės narė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Destination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Europe populiarinimas, akcentuojant europiečių keliones po Europą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b="1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Veikla: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Rinkos tyrimai ir duomenų analizė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Advokatavimas turizmui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</a:t>
            </a:r>
            <a:r>
              <a:rPr kumimoji="0" lang="lt-L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tstovavimas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Europos turizmo interesams tarptautinėse organizacijose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Partnerystės ir projektai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Istorinių turizmo plakatų konkursas per ITB Berlyne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C7AD4-184E-0BFE-7038-085413ECC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400011"/>
            <a:ext cx="4838700" cy="357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020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06ECDC-1B3D-987A-22DB-59B260D2D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837A46-150F-6657-A59F-BA51444C7DEE}"/>
              </a:ext>
            </a:extLst>
          </p:cNvPr>
          <p:cNvSpPr txBox="1"/>
          <p:nvPr/>
        </p:nvSpPr>
        <p:spPr>
          <a:xfrm>
            <a:off x="420656" y="488052"/>
            <a:ext cx="7313644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Ekonominio bendradarbiavimo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ir plėtros organizacija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845952EF-BF57-8A89-9B33-4B1157B7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9DAF6F-B5B6-B6EE-53BD-2470FB1B5EE2}"/>
              </a:ext>
            </a:extLst>
          </p:cNvPr>
          <p:cNvSpPr txBox="1"/>
          <p:nvPr/>
        </p:nvSpPr>
        <p:spPr>
          <a:xfrm>
            <a:off x="405416" y="1993028"/>
            <a:ext cx="6896100" cy="462690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Atstovavimas Turizmo komitete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Atstovavimas Turizmo statistikos komitete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Bendrų renginių organizavimas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b="1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</a:t>
            </a:r>
            <a:r>
              <a:rPr kumimoji="0" lang="lt-LT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eikl</a:t>
            </a:r>
            <a:r>
              <a:rPr lang="lt-LT" b="1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a: </a:t>
            </a:r>
          </a:p>
          <a:p>
            <a:pPr>
              <a:spcBef>
                <a:spcPts val="800"/>
              </a:spcBef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Atlieka turizmo politikos analizę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Rengia turizmo statistiką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Kas dvejus metus leidžia „OECD Tourism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Trends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and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Policies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“ – pagrindinį tarptautinį leidinį, analizuojantį turizmo politikos kryptis, reformas ir gerąsias praktikas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Skatina tvarų ir atsparų turizmą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Teikia rekomendacijas vyriausybėms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Stebi globalias tendencijas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E883D3-E40C-7C71-D3EB-A4B8B3809E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900" y="633757"/>
            <a:ext cx="2246439" cy="217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103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3A8368-A856-10AB-B1F1-8AAC27577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A26931-67CF-D53A-3E8E-C3DE006A3970}"/>
              </a:ext>
            </a:extLst>
          </p:cNvPr>
          <p:cNvSpPr txBox="1"/>
          <p:nvPr/>
        </p:nvSpPr>
        <p:spPr>
          <a:xfrm>
            <a:off x="420656" y="488052"/>
            <a:ext cx="11085544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Bendradarbiavimas Baltijos jūros regione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AB17C8A2-5868-7146-CE89-02E6E13B5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40DD6E-54C9-A5FE-6525-DA6C832DCB0D}"/>
              </a:ext>
            </a:extLst>
          </p:cNvPr>
          <p:cNvSpPr txBox="1"/>
          <p:nvPr/>
        </p:nvSpPr>
        <p:spPr>
          <a:xfrm>
            <a:off x="571500" y="1491641"/>
            <a:ext cx="6233836" cy="490390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Atstovavimas Baltijos jūros regiono strategijos įgyvendinimo priežiūros komitete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Dalyvavimas Baltijos jūros valstybių turizmo forumuose. 2025 m. – Lietuvos pristatymas (EIMIN, KL, Kaunas 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Jungtinio turizmo komiteto veikla</a:t>
            </a:r>
            <a:endParaRPr kumimoji="0" lang="lt-L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Tinklaveika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Projektų įgyvendinimas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Bendrų renginių organizavimas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b="1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Veikla: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Skatina darnųjį turizmą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Stiprina regioninį bendradarbiavimą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Skatina iniciatyvas, padeda kurti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regeneracinio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turizmo modelius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Investuoja į skaitmeninę inovaciją ir įgūdžių stiprinimą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3B9DC-5FAD-3FB1-8ED9-BAE4517ADD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1865" y="1638300"/>
            <a:ext cx="4333875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085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BF763F-636D-9228-A87F-C2D9529EB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D186E1-0896-90F0-8464-2205351E6C10}"/>
              </a:ext>
            </a:extLst>
          </p:cNvPr>
          <p:cNvSpPr txBox="1"/>
          <p:nvPr/>
        </p:nvSpPr>
        <p:spPr>
          <a:xfrm>
            <a:off x="687355" y="609600"/>
            <a:ext cx="4151345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Tarptautiniai turizmo renginiai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5C8C01C3-4BFD-A141-AE0F-3C7039F2E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3E10ED-928E-821B-EF9D-817FD5C6F85F}"/>
              </a:ext>
            </a:extLst>
          </p:cNvPr>
          <p:cNvSpPr txBox="1"/>
          <p:nvPr/>
        </p:nvSpPr>
        <p:spPr>
          <a:xfrm>
            <a:off x="576087" y="2293322"/>
            <a:ext cx="7055608" cy="397031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Tarptautinis turizmo forumas „Designing Travel“ (sausio 29 d.)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Religinio turizmo kongresas Fatimoje (Portugalija, vasario 19-20 d.)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XVII Šiaurės Amerikos lietuvių tautinių šokių šventė 2026 m.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Čikagoje (liepos 8-12 d.)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GLL suvažiavimas “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Summer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</a:t>
            </a:r>
            <a:r>
              <a:rPr lang="lt-LT" dirty="0" err="1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gathering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“ liepos 19 d.</a:t>
            </a:r>
            <a:endParaRPr kumimoji="0" lang="lt-L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Pasaulio lietuvių bendruomenės suvažiavimas Plungėje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(liepos 23–25 d.)</a:t>
            </a:r>
          </a:p>
          <a:p>
            <a:pPr>
              <a:spcBef>
                <a:spcPts val="800"/>
              </a:spcBef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2027 m. sausio 28 d. „Designing Travel“ su EK</a:t>
            </a:r>
          </a:p>
          <a:p>
            <a:pPr>
              <a:spcBef>
                <a:spcPts val="800"/>
              </a:spcBef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2027 m. gegužės mėn. Hamburgo uosto šventė 2027. Lietuvos turizmo gatvė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74D132-EE3A-5320-2309-198D64C2C0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929" t="30173" r="3929" b="21667"/>
          <a:stretch>
            <a:fillRect/>
          </a:stretch>
        </p:blipFill>
        <p:spPr>
          <a:xfrm>
            <a:off x="8305800" y="316721"/>
            <a:ext cx="3438525" cy="2943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177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017417-57E5-DF6A-DE2A-024A3C3D0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284840-009B-41A8-E9EF-A5805ED0DC37}"/>
              </a:ext>
            </a:extLst>
          </p:cNvPr>
          <p:cNvSpPr txBox="1"/>
          <p:nvPr/>
        </p:nvSpPr>
        <p:spPr>
          <a:xfrm>
            <a:off x="687355" y="609600"/>
            <a:ext cx="4151345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Galimybės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7356035E-6165-753E-BF09-8DD49F298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0A7859-AE52-65E5-EB48-7802B949B67D}"/>
              </a:ext>
            </a:extLst>
          </p:cNvPr>
          <p:cNvSpPr txBox="1"/>
          <p:nvPr/>
        </p:nvSpPr>
        <p:spPr>
          <a:xfrm>
            <a:off x="571500" y="2713276"/>
            <a:ext cx="7055608" cy="40421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Konferencijų turizmo 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skatinimas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. Narystė International </a:t>
            </a:r>
            <a:r>
              <a:rPr kumimoji="0" lang="lt-L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Congress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and </a:t>
            </a:r>
            <a:r>
              <a:rPr kumimoji="0" lang="lt-L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Convention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</a:t>
            </a:r>
            <a:r>
              <a:rPr kumimoji="0" lang="lt-L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Association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→ Tarptautinė kongresų ir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rengini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ų asociacija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 (I</a:t>
            </a: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CCA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)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, regionų įtraukimas </a:t>
            </a:r>
            <a:endParaRPr kumimoji="0" lang="lt-L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Veiklos Pasaulio turizmo organizacijoje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Turizmo pristatymai neprioritetinėse rinkose </a:t>
            </a: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(Šveicarija, Kanada, Austrija, Čekija, Turkija, Airija, kt.)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Turizmo pristatymas ir pasirengimas pirmininkauti ES Tarybai</a:t>
            </a:r>
          </a:p>
          <a:p>
            <a:pPr>
              <a:spcBef>
                <a:spcPts val="800"/>
              </a:spcBef>
              <a:defRPr/>
            </a:pPr>
            <a:r>
              <a:rPr lang="lt-LT" dirty="0">
                <a:solidFill>
                  <a:prstClr val="white"/>
                </a:solidFill>
                <a:latin typeface="Arial" panose="020B0604020202020204" pitchFamily="34" charset="0"/>
                <a:ea typeface="Inter" panose="02000503000000020004" pitchFamily="2" charset="0"/>
                <a:cs typeface="Arial" panose="020B0604020202020204" pitchFamily="34" charset="0"/>
              </a:rPr>
              <a:t>Kandidatavimas į PTO (Vykdomoji taryba), EKK (prezidentas) valdančiuosius organus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lt-L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054EDF-7267-BCB7-5FA6-83D0E2588F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342900"/>
            <a:ext cx="5145470" cy="197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338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34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BE19AA-EB23-3357-5325-47C60BC03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C96A45-6ECB-665C-4ABA-E501F03986DF}"/>
              </a:ext>
            </a:extLst>
          </p:cNvPr>
          <p:cNvSpPr txBox="1"/>
          <p:nvPr/>
        </p:nvSpPr>
        <p:spPr>
          <a:xfrm>
            <a:off x="2400300" y="2813447"/>
            <a:ext cx="784860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lt-L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Inter SemiBold" panose="02000503000000020004" pitchFamily="2" charset="0"/>
                <a:cs typeface="Arial" panose="020B0604020202020204" pitchFamily="34" charset="0"/>
              </a:rPr>
              <a:t>Dėkojame už bendradarbiavimą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Inter SemiBold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letter v on a black background&#10;&#10;AI-generated content may be incorrect.">
            <a:extLst>
              <a:ext uri="{FF2B5EF4-FFF2-40B4-BE49-F238E27FC236}">
                <a16:creationId xmlns:a16="http://schemas.microsoft.com/office/drawing/2014/main" id="{838FB4A3-57FA-D165-517B-6C0D0A5664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0800" y="6080890"/>
            <a:ext cx="1499700" cy="314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440026"/>
      </p:ext>
    </p:extLst>
  </p:cSld>
  <p:clrMapOvr>
    <a:masterClrMapping/>
  </p:clrMapOvr>
</p:sld>
</file>

<file path=ppt/theme/theme1.xml><?xml version="1.0" encoding="utf-8"?>
<a:theme xmlns:a="http://schemas.openxmlformats.org/drawingml/2006/main" name="PPT_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A00B8EBBFCD5FF4496FD077058AF1610" ma:contentTypeVersion="15" ma:contentTypeDescription="Kurkite naują dokumentą." ma:contentTypeScope="" ma:versionID="952658f46fba28a0b4717a3880571a0e">
  <xsd:schema xmlns:xsd="http://www.w3.org/2001/XMLSchema" xmlns:xs="http://www.w3.org/2001/XMLSchema" xmlns:p="http://schemas.microsoft.com/office/2006/metadata/properties" xmlns:ns2="3daa3ca9-7913-4775-b489-948cf2d1f429" xmlns:ns3="73f3d9fc-cecf-4806-8b79-e07f4178e50f" targetNamespace="http://schemas.microsoft.com/office/2006/metadata/properties" ma:root="true" ma:fieldsID="5b4f71c8031f2d06b62a258f7d30994c" ns2:_="" ns3:_="">
    <xsd:import namespace="3daa3ca9-7913-4775-b489-948cf2d1f429"/>
    <xsd:import namespace="73f3d9fc-cecf-4806-8b79-e07f4178e5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aa3ca9-7913-4775-b489-948cf2d1f4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Vaizdų žymės" ma:readOnly="false" ma:fieldId="{5cf76f15-5ced-4ddc-b409-7134ff3c332f}" ma:taxonomyMulti="true" ma:sspId="4e3501c9-f7a7-4b81-baa6-2bbc2eda4d3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f3d9fc-cecf-4806-8b79-e07f4178e50f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Bendrinama s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Bendrinta su išsamia informacija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48c6d8f-f480-459e-a823-f667fb2a638e}" ma:internalName="TaxCatchAll" ma:showField="CatchAllData" ma:web="73f3d9fc-cecf-4806-8b79-e07f4178e5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3f3d9fc-cecf-4806-8b79-e07f4178e50f" xsi:nil="true"/>
    <lcf76f155ced4ddcb4097134ff3c332f xmlns="3daa3ca9-7913-4775-b489-948cf2d1f42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CDE1F1A-CDF7-4EF5-A5E7-6E508021FB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aa3ca9-7913-4775-b489-948cf2d1f429"/>
    <ds:schemaRef ds:uri="73f3d9fc-cecf-4806-8b79-e07f4178e5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EF569C-248C-4C5A-AABA-63AC4601F7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23FFC2-AA23-4531-A6AE-28E03B3A43A3}">
  <ds:schemaRefs>
    <ds:schemaRef ds:uri="http://schemas.microsoft.com/office/2006/metadata/properties"/>
    <ds:schemaRef ds:uri="http://schemas.microsoft.com/office/infopath/2007/PartnerControls"/>
    <ds:schemaRef ds:uri="73f3d9fc-cecf-4806-8b79-e07f4178e50f"/>
    <ds:schemaRef ds:uri="3daa3ca9-7913-4775-b489-948cf2d1f429"/>
    <ds:schemaRef ds:uri="a13546e0-6927-4c88-b1f7-6c6fa81102a9"/>
    <ds:schemaRef ds:uri="6b414775-771f-4c88-bf1f-101acd697e31"/>
  </ds:schemaRefs>
</ds:datastoreItem>
</file>

<file path=docMetadata/LabelInfo.xml><?xml version="1.0" encoding="utf-8"?>
<clbl:labelList xmlns:clbl="http://schemas.microsoft.com/office/2020/mipLabelMetadata">
  <clbl:label id="{7bce49ad-6e13-4667-9698-89b6274ba9f6}" enabled="0" method="" siteId="{7bce49ad-6e13-4667-9698-89b6274ba9f6}" removed="1"/>
  <clbl:label id="{cf94ec86-1971-49f7-9cf6-852f05b3fa8c}" enabled="1" method="Privileged" siteId="{5c5456f4-c402-40c5-a73d-e78777e7bf9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2177</TotalTime>
  <Words>624</Words>
  <Application>Microsoft Office PowerPoint</Application>
  <PresentationFormat>Plačiaekranė</PresentationFormat>
  <Paragraphs>79</Paragraphs>
  <Slides>10</Slides>
  <Notes>5</Notes>
  <HiddenSlides>0</HiddenSlides>
  <MMClips>1</MMClips>
  <ScaleCrop>false</ScaleCrop>
  <HeadingPairs>
    <vt:vector size="6" baseType="variant">
      <vt:variant>
        <vt:lpstr>Naudojami šriftai</vt:lpstr>
      </vt:variant>
      <vt:variant>
        <vt:i4>3</vt:i4>
      </vt:variant>
      <vt:variant>
        <vt:lpstr>Tema</vt:lpstr>
      </vt:variant>
      <vt:variant>
        <vt:i4>1</vt:i4>
      </vt:variant>
      <vt:variant>
        <vt:lpstr>Skaidrių pavadinimai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PPT_Template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  <vt:lpstr>„PowerPoint“ pateiktis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Aivaras Bakanauskas</dc:creator>
  <cp:lastModifiedBy>Jurgita Kačėnaitė</cp:lastModifiedBy>
  <cp:revision>93</cp:revision>
  <dcterms:created xsi:type="dcterms:W3CDTF">2025-10-16T11:16:45Z</dcterms:created>
  <dcterms:modified xsi:type="dcterms:W3CDTF">2026-03-27T05:41:40Z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0x010100A00B8EBBFCD5FF4496FD077058AF1610</vt:lpwstr>
  </property>
  <property fmtid="{D5CDD505-2E9C-101B-9397-08002B2CF9AE}" pid="3" name="MediaServiceImageTags">
    <vt:lpwstr/>
  </property>
</Properties>
</file>