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91" r:id="rId5"/>
    <p:sldId id="2076138029" r:id="rId6"/>
    <p:sldId id="2076138056" r:id="rId7"/>
    <p:sldId id="2076138036" r:id="rId8"/>
    <p:sldId id="2076138051" r:id="rId9"/>
    <p:sldId id="2076138043" r:id="rId10"/>
    <p:sldId id="2076138027" r:id="rId11"/>
    <p:sldId id="2076138049" r:id="rId12"/>
    <p:sldId id="2076138055" r:id="rId13"/>
    <p:sldId id="2076138057" r:id="rId14"/>
  </p:sldIdLst>
  <p:sldSz cx="12192000" cy="6858000"/>
  <p:notesSz cx="6858000" cy="9144000"/>
  <p:defaultTextStyle>
    <a:defPPr>
      <a:defRPr lang="en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s" id="{F7E43FC6-0E7D-4DBE-9BC4-142E5682B3E0}">
          <p14:sldIdLst>
            <p14:sldId id="291"/>
            <p14:sldId id="2076138029"/>
            <p14:sldId id="2076138056"/>
          </p14:sldIdLst>
        </p14:section>
        <p14:section name="Text + Map" id="{FC072BE8-884D-4FCA-A5C1-CA8323EFC64F}">
          <p14:sldIdLst>
            <p14:sldId id="2076138036"/>
            <p14:sldId id="2076138051"/>
            <p14:sldId id="2076138043"/>
            <p14:sldId id="2076138027"/>
            <p14:sldId id="2076138049"/>
            <p14:sldId id="2076138055"/>
            <p14:sldId id="20761380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84" userDrawn="1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EFCA"/>
    <a:srgbClr val="1F0642"/>
    <a:srgbClr val="F1F9A2"/>
    <a:srgbClr val="390A6E"/>
    <a:srgbClr val="DEE8FF"/>
    <a:srgbClr val="6334AD"/>
    <a:srgbClr val="7E47FF"/>
    <a:srgbClr val="F36656"/>
    <a:srgbClr val="B76CFF"/>
    <a:srgbClr val="FFB6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12CA0E-1C51-D027-6825-E2406D55D22C}" v="2" dt="2026-02-09T17:25:54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4691"/>
  </p:normalViewPr>
  <p:slideViewPr>
    <p:cSldViewPr>
      <p:cViewPr varScale="1">
        <p:scale>
          <a:sx n="93" d="100"/>
          <a:sy n="93" d="100"/>
        </p:scale>
        <p:origin x="1188" y="306"/>
      </p:cViewPr>
      <p:guideLst>
        <p:guide orient="horz" pos="384"/>
        <p:guide pos="3840"/>
        <p:guide orient="horz" pos="4032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relijus Leipus" userId="S::aurelijus.leipus@eimin.lt::e8980f5a-f8d4-42a3-b27c-b7e947f7705a" providerId="AD" clId="Web-{2012CA0E-1C51-D027-6825-E2406D55D22C}"/>
    <pc:docChg chg="modSld">
      <pc:chgData name="Aurelijus Leipus" userId="S::aurelijus.leipus@eimin.lt::e8980f5a-f8d4-42a3-b27c-b7e947f7705a" providerId="AD" clId="Web-{2012CA0E-1C51-D027-6825-E2406D55D22C}" dt="2026-02-09T17:25:54.914" v="1"/>
      <pc:docMkLst>
        <pc:docMk/>
      </pc:docMkLst>
      <pc:sldChg chg="modSp">
        <pc:chgData name="Aurelijus Leipus" userId="S::aurelijus.leipus@eimin.lt::e8980f5a-f8d4-42a3-b27c-b7e947f7705a" providerId="AD" clId="Web-{2012CA0E-1C51-D027-6825-E2406D55D22C}" dt="2026-02-09T17:25:54.914" v="1"/>
        <pc:sldMkLst>
          <pc:docMk/>
          <pc:sldMk cId="4119513510" sldId="268"/>
        </pc:sldMkLst>
        <pc:spChg chg="mod">
          <ac:chgData name="Aurelijus Leipus" userId="S::aurelijus.leipus@eimin.lt::e8980f5a-f8d4-42a3-b27c-b7e947f7705a" providerId="AD" clId="Web-{2012CA0E-1C51-D027-6825-E2406D55D22C}" dt="2026-02-09T17:25:54.914" v="1"/>
          <ac:spMkLst>
            <pc:docMk/>
            <pc:sldMk cId="4119513510" sldId="268"/>
            <ac:spMk id="23" creationId="{DF8439A0-177D-392C-C8AF-83C5F72CA72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31339E9-933E-66C8-5CD2-F2AFD5F330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22B2D9-CBE5-2E1B-57C6-6A412094706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EE5B9-A9A9-4AB2-80D9-59B2A85A897D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2F1642-EA14-7FA9-FD29-B8D79AD652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B3A1E-F71D-4DED-F251-37D1207EAE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607AB7-9CC0-4101-9170-C8197EC075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80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19285-CE9F-FC4C-9EEE-95F121517666}" type="datetimeFigureOut">
              <a:rPr lang="en-LT" smtClean="0"/>
              <a:t>03/27/2026</a:t>
            </a:fld>
            <a:endParaRPr lang="en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0F81F6-F25F-FD47-B697-782AAB24BA6E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5569179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FD8A0-CE02-14F8-A581-D28AB60C3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0B66FD-581E-EFE0-A230-A7AC6D972A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99CF89-C16D-81FA-3BB5-6FC5DC12DD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26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758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5488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PT_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22419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A887F-3354-E4E4-F0DB-264610482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D932A-35A0-67B2-5BAB-1B61CFF4E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00E19-C0F6-07F5-8342-DBE88F3C7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LT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7A2A1D-824B-51EB-E5CD-6BA7B6137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LT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701B1B-32ED-3D04-9E55-404B3F088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8668047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74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B8CB0A-C013-0F88-4AD6-34DDC24CA4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0716897-8B32-AEA4-EC5A-076929207E69}"/>
              </a:ext>
            </a:extLst>
          </p:cNvPr>
          <p:cNvSpPr txBox="1"/>
          <p:nvPr/>
        </p:nvSpPr>
        <p:spPr>
          <a:xfrm>
            <a:off x="606751" y="609600"/>
            <a:ext cx="8514000" cy="416780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00"/>
              </a:lnSpc>
            </a:pPr>
            <a:r>
              <a:rPr lang="lt-LT" sz="600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TRUMPALAIKĖS BŪSTO NUOMOS DUOMENYS IR REGULIAVIMAS LIETUVOJE</a:t>
            </a:r>
            <a:endParaRPr lang="es-ES" sz="6600" dirty="0">
              <a:solidFill>
                <a:schemeClr val="bg1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2" name="Picture 1" descr="A white letter v on a black background&#10;&#10;AI-generated content may be incorrect.">
            <a:extLst>
              <a:ext uri="{FF2B5EF4-FFF2-40B4-BE49-F238E27FC236}">
                <a16:creationId xmlns:a16="http://schemas.microsoft.com/office/drawing/2014/main" id="{1B9A7663-1CD7-FA35-165A-AAD6D7F5D6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0800" y="6080890"/>
            <a:ext cx="1499700" cy="314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500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9A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8C5F6C-6B81-433F-9CAC-CE69C19A0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B4054BF-04EF-9129-AF8D-636AE5A25F75}"/>
              </a:ext>
            </a:extLst>
          </p:cNvPr>
          <p:cNvSpPr txBox="1"/>
          <p:nvPr/>
        </p:nvSpPr>
        <p:spPr>
          <a:xfrm>
            <a:off x="687354" y="609600"/>
            <a:ext cx="1026967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dirty="0" err="1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TOLESNI</a:t>
            </a:r>
            <a:r>
              <a:rPr lang="en-US" sz="4000" dirty="0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VEIKSMAI</a:t>
            </a:r>
            <a:r>
              <a:rPr lang="lt-LT" sz="4000" dirty="0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 (II)</a:t>
            </a:r>
            <a:endParaRPr lang="en-GB" sz="4000" dirty="0">
              <a:solidFill>
                <a:srgbClr val="390A6E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2" name="Picture 1" descr="A white letter v on a black background&#10;&#10;AI-generated content may be incorrect.">
            <a:extLst>
              <a:ext uri="{FF2B5EF4-FFF2-40B4-BE49-F238E27FC236}">
                <a16:creationId xmlns:a16="http://schemas.microsoft.com/office/drawing/2014/main" id="{6BB9C262-5D7D-E4B8-1953-89CD88DB48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800" y="6080890"/>
            <a:ext cx="1499700" cy="3146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5BE7F3-ADC3-7BC6-FC01-F302017122EE}"/>
              </a:ext>
            </a:extLst>
          </p:cNvPr>
          <p:cNvSpPr txBox="1"/>
          <p:nvPr/>
        </p:nvSpPr>
        <p:spPr>
          <a:xfrm>
            <a:off x="687354" y="2933700"/>
            <a:ext cx="8266146" cy="28725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efektyviau administruoti turistų rinkliavą (pagalvės mokestį);</a:t>
            </a: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dalyvaudama ir organizuodama mokymus apie turizmo paslaugas ir tinkamą jų traktavimą;</a:t>
            </a: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įvertinti galimybę sukurti naują verslo liudijimo kodą trumpalaikei būsto nuomai identifikuoti;</a:t>
            </a: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visoms institucijoms kartu koncentruotis į šešėlio turizmo sektoriuje mažinimą;</a:t>
            </a: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intensyviai dalyvauti rengiant </a:t>
            </a:r>
            <a:r>
              <a:rPr lang="lt-LT" sz="2000" dirty="0" err="1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European</a:t>
            </a: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 </a:t>
            </a:r>
            <a:r>
              <a:rPr lang="lt-LT" sz="2000" dirty="0" err="1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Affordable</a:t>
            </a: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 </a:t>
            </a:r>
            <a:r>
              <a:rPr lang="lt-LT" sz="2000" dirty="0" err="1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Housing</a:t>
            </a: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 </a:t>
            </a:r>
            <a:r>
              <a:rPr lang="lt-LT" sz="2000" dirty="0" err="1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Act</a:t>
            </a: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520EBD90-A366-3E16-58D4-35914CECEA8B}"/>
              </a:ext>
            </a:extLst>
          </p:cNvPr>
          <p:cNvSpPr txBox="1">
            <a:spLocks/>
          </p:cNvSpPr>
          <p:nvPr/>
        </p:nvSpPr>
        <p:spPr>
          <a:xfrm>
            <a:off x="700364" y="6228877"/>
            <a:ext cx="208676" cy="148691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en-US" sz="1000" smtClean="0">
                <a:solidFill>
                  <a:srgbClr val="390A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en-US" dirty="0">
              <a:solidFill>
                <a:srgbClr val="390A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phic 8" descr="Contract with solid fill">
            <a:extLst>
              <a:ext uri="{FF2B5EF4-FFF2-40B4-BE49-F238E27FC236}">
                <a16:creationId xmlns:a16="http://schemas.microsoft.com/office/drawing/2014/main" id="{8EB9AC76-0D09-099C-20C5-FD1EF7A1B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74436" y="4203314"/>
            <a:ext cx="1780803" cy="1780803"/>
          </a:xfrm>
          <a:prstGeom prst="rect">
            <a:avLst/>
          </a:prstGeom>
        </p:spPr>
      </p:pic>
      <p:pic>
        <p:nvPicPr>
          <p:cNvPr id="13" name="Graphic 12" descr="Money outline">
            <a:extLst>
              <a:ext uri="{FF2B5EF4-FFF2-40B4-BE49-F238E27FC236}">
                <a16:creationId xmlns:a16="http://schemas.microsoft.com/office/drawing/2014/main" id="{0A84C7AA-C43B-2AD2-D47E-79889C4E3F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267700" y="797923"/>
            <a:ext cx="1856763" cy="1856763"/>
          </a:xfrm>
          <a:prstGeom prst="rect">
            <a:avLst/>
          </a:prstGeom>
        </p:spPr>
      </p:pic>
      <p:pic>
        <p:nvPicPr>
          <p:cNvPr id="15" name="Graphic 14" descr="Classroom with solid fill">
            <a:extLst>
              <a:ext uri="{FF2B5EF4-FFF2-40B4-BE49-F238E27FC236}">
                <a16:creationId xmlns:a16="http://schemas.microsoft.com/office/drawing/2014/main" id="{A84E5AB3-E521-546B-F2E5-0D34E82C9C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863910" y="2401459"/>
            <a:ext cx="1756590" cy="17565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040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E8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D170BC-9A44-CD16-F736-6F9D44F2E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>
            <a:extLst>
              <a:ext uri="{FF2B5EF4-FFF2-40B4-BE49-F238E27FC236}">
                <a16:creationId xmlns:a16="http://schemas.microsoft.com/office/drawing/2014/main" id="{22D8A888-5B8A-C3DA-4DCE-E4C517CC5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11208" y="6293615"/>
            <a:ext cx="1509292" cy="3146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73C6D1-8323-4B98-473D-5B9C68C92C1F}"/>
              </a:ext>
            </a:extLst>
          </p:cNvPr>
          <p:cNvSpPr txBox="1"/>
          <p:nvPr/>
        </p:nvSpPr>
        <p:spPr>
          <a:xfrm>
            <a:off x="606750" y="609600"/>
            <a:ext cx="9794549" cy="74193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00"/>
              </a:lnSpc>
            </a:pPr>
            <a:r>
              <a:rPr lang="es-ES" sz="4000" dirty="0" err="1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ESAMAS</a:t>
            </a:r>
            <a:r>
              <a:rPr lang="es-ES" sz="4000" dirty="0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 </a:t>
            </a:r>
            <a:r>
              <a:rPr lang="es-ES" sz="4000" dirty="0" err="1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REGULIAVIMAS</a:t>
            </a:r>
            <a:endParaRPr lang="es-ES" sz="4000" dirty="0">
              <a:solidFill>
                <a:srgbClr val="390A6E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26" name="Title 1">
            <a:extLst>
              <a:ext uri="{FF2B5EF4-FFF2-40B4-BE49-F238E27FC236}">
                <a16:creationId xmlns:a16="http://schemas.microsoft.com/office/drawing/2014/main" id="{6071D05D-9E25-0332-39FA-808471EEBF8E}"/>
              </a:ext>
            </a:extLst>
          </p:cNvPr>
          <p:cNvSpPr txBox="1">
            <a:spLocks/>
          </p:cNvSpPr>
          <p:nvPr/>
        </p:nvSpPr>
        <p:spPr>
          <a:xfrm>
            <a:off x="838200" y="577850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lt-LT" sz="3600" b="1" dirty="0">
              <a:solidFill>
                <a:srgbClr val="390A6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AC88C57-E1D1-97FF-B2AA-73AE296E96B5}"/>
              </a:ext>
            </a:extLst>
          </p:cNvPr>
          <p:cNvSpPr/>
          <p:nvPr/>
        </p:nvSpPr>
        <p:spPr>
          <a:xfrm>
            <a:off x="1048503" y="5731488"/>
            <a:ext cx="5199897" cy="584791"/>
          </a:xfrm>
          <a:prstGeom prst="rect">
            <a:avLst/>
          </a:prstGeom>
          <a:solidFill>
            <a:srgbClr val="390A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Gyvenamosios paskirties patalpų nuoma</a:t>
            </a:r>
            <a:endParaRPr lang="en-GB" dirty="0"/>
          </a:p>
        </p:txBody>
      </p:sp>
      <p:sp>
        <p:nvSpPr>
          <p:cNvPr id="29" name="Flowchart: Or 28">
            <a:extLst>
              <a:ext uri="{FF2B5EF4-FFF2-40B4-BE49-F238E27FC236}">
                <a16:creationId xmlns:a16="http://schemas.microsoft.com/office/drawing/2014/main" id="{2B1DAE36-C054-7E16-29FE-0D0A15A70ACF}"/>
              </a:ext>
            </a:extLst>
          </p:cNvPr>
          <p:cNvSpPr/>
          <p:nvPr/>
        </p:nvSpPr>
        <p:spPr>
          <a:xfrm>
            <a:off x="4149623" y="2154110"/>
            <a:ext cx="3771633" cy="3559304"/>
          </a:xfrm>
          <a:prstGeom prst="flowChartOr">
            <a:avLst/>
          </a:prstGeom>
          <a:solidFill>
            <a:srgbClr val="F1F9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 dirty="0">
              <a:solidFill>
                <a:srgbClr val="33EFCA"/>
              </a:solidFill>
            </a:endParaRP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B1493B4-2619-2AA5-9B33-2CAE14439E3F}"/>
              </a:ext>
            </a:extLst>
          </p:cNvPr>
          <p:cNvCxnSpPr>
            <a:stCxn id="29" idx="0"/>
            <a:endCxn id="29" idx="4"/>
          </p:cNvCxnSpPr>
          <p:nvPr/>
        </p:nvCxnSpPr>
        <p:spPr>
          <a:xfrm>
            <a:off x="6035440" y="2154110"/>
            <a:ext cx="0" cy="355930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228D181B-B6F4-4E70-5DB1-35331EDC7203}"/>
              </a:ext>
            </a:extLst>
          </p:cNvPr>
          <p:cNvSpPr txBox="1"/>
          <p:nvPr/>
        </p:nvSpPr>
        <p:spPr>
          <a:xfrm>
            <a:off x="6120501" y="3482233"/>
            <a:ext cx="13896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000" b="1" dirty="0" err="1">
                <a:solidFill>
                  <a:srgbClr val="33EFCA"/>
                </a:solidFill>
              </a:rPr>
              <a:t>Apgyvendi</a:t>
            </a:r>
            <a:r>
              <a:rPr lang="lt-LT" sz="2000" b="1" dirty="0">
                <a:solidFill>
                  <a:srgbClr val="33EFCA"/>
                </a:solidFill>
              </a:rPr>
              <a:t>-</a:t>
            </a:r>
            <a:br>
              <a:rPr lang="lt-LT" sz="2000" b="1" dirty="0">
                <a:solidFill>
                  <a:srgbClr val="33EFCA"/>
                </a:solidFill>
              </a:rPr>
            </a:br>
            <a:r>
              <a:rPr lang="lt-LT" sz="2000" b="1" dirty="0" err="1">
                <a:solidFill>
                  <a:srgbClr val="33EFCA"/>
                </a:solidFill>
              </a:rPr>
              <a:t>nimo</a:t>
            </a:r>
            <a:r>
              <a:rPr lang="lt-LT" sz="2000" b="1" dirty="0">
                <a:solidFill>
                  <a:srgbClr val="33EFCA"/>
                </a:solidFill>
              </a:rPr>
              <a:t> </a:t>
            </a:r>
            <a:br>
              <a:rPr lang="lt-LT" sz="2000" b="1" dirty="0">
                <a:solidFill>
                  <a:srgbClr val="33EFCA"/>
                </a:solidFill>
              </a:rPr>
            </a:br>
            <a:r>
              <a:rPr lang="lt-LT" sz="2000" b="1" dirty="0">
                <a:solidFill>
                  <a:srgbClr val="33EFCA"/>
                </a:solidFill>
              </a:rPr>
              <a:t>paslauga</a:t>
            </a:r>
            <a:endParaRPr lang="en-GB" sz="2000" b="1" dirty="0">
              <a:solidFill>
                <a:srgbClr val="33EFCA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ABC024C-A524-C239-A60F-B69AA13A25E9}"/>
              </a:ext>
            </a:extLst>
          </p:cNvPr>
          <p:cNvSpPr txBox="1"/>
          <p:nvPr/>
        </p:nvSpPr>
        <p:spPr>
          <a:xfrm>
            <a:off x="4745045" y="3597182"/>
            <a:ext cx="9637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000" b="1" dirty="0">
                <a:solidFill>
                  <a:srgbClr val="33EFCA"/>
                </a:solidFill>
              </a:rPr>
              <a:t>Nuoma</a:t>
            </a:r>
            <a:endParaRPr lang="en-GB" sz="2000" b="1" dirty="0">
              <a:solidFill>
                <a:srgbClr val="33EFCA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DBA2AB8-E985-541A-3F07-2437FC9548A7}"/>
              </a:ext>
            </a:extLst>
          </p:cNvPr>
          <p:cNvSpPr txBox="1"/>
          <p:nvPr/>
        </p:nvSpPr>
        <p:spPr>
          <a:xfrm>
            <a:off x="7672171" y="2212233"/>
            <a:ext cx="2531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/>
              <a:t>12 </a:t>
            </a:r>
            <a:r>
              <a:rPr lang="lt-LT" dirty="0"/>
              <a:t>proc. PVM tarifas</a:t>
            </a:r>
            <a:endParaRPr lang="en-GB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F271E14-A11E-3303-78D6-7C25C76AC55D}"/>
              </a:ext>
            </a:extLst>
          </p:cNvPr>
          <p:cNvSpPr txBox="1"/>
          <p:nvPr/>
        </p:nvSpPr>
        <p:spPr>
          <a:xfrm>
            <a:off x="1455468" y="2221772"/>
            <a:ext cx="2531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21 proc. PVM tarifas</a:t>
            </a:r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D72D928-838C-E4D9-EA35-E54548C36FBB}"/>
              </a:ext>
            </a:extLst>
          </p:cNvPr>
          <p:cNvSpPr txBox="1"/>
          <p:nvPr/>
        </p:nvSpPr>
        <p:spPr>
          <a:xfrm>
            <a:off x="8488864" y="3847336"/>
            <a:ext cx="36857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Prievolė teikti duomenis </a:t>
            </a:r>
            <a:br>
              <a:rPr lang="lt-LT" dirty="0"/>
            </a:br>
            <a:r>
              <a:rPr lang="lt-LT" dirty="0"/>
              <a:t>(VDA / E. turistas)</a:t>
            </a:r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F9DF8E2-8FF4-99F5-7025-9E03281A83EE}"/>
              </a:ext>
            </a:extLst>
          </p:cNvPr>
          <p:cNvSpPr txBox="1"/>
          <p:nvPr/>
        </p:nvSpPr>
        <p:spPr>
          <a:xfrm>
            <a:off x="1159502" y="4079518"/>
            <a:ext cx="282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Nevykdoma turistų apskaita</a:t>
            </a:r>
            <a:endParaRPr lang="en-GB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93BF38F-BEAD-4463-6044-031BB779A513}"/>
              </a:ext>
            </a:extLst>
          </p:cNvPr>
          <p:cNvSpPr txBox="1"/>
          <p:nvPr/>
        </p:nvSpPr>
        <p:spPr>
          <a:xfrm>
            <a:off x="8260915" y="2744966"/>
            <a:ext cx="323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Renka pagalvės mokestį</a:t>
            </a:r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54FCC73-7BF7-A652-6753-129268F29003}"/>
              </a:ext>
            </a:extLst>
          </p:cNvPr>
          <p:cNvSpPr txBox="1"/>
          <p:nvPr/>
        </p:nvSpPr>
        <p:spPr>
          <a:xfrm>
            <a:off x="163834" y="2867431"/>
            <a:ext cx="3932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Gali nerinkti pagalvės mokesčio</a:t>
            </a:r>
            <a:endParaRPr lang="en-GB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AB24F0C-971F-A9A1-34EE-1AE3371AEECA}"/>
              </a:ext>
            </a:extLst>
          </p:cNvPr>
          <p:cNvSpPr txBox="1"/>
          <p:nvPr/>
        </p:nvSpPr>
        <p:spPr>
          <a:xfrm>
            <a:off x="7884485" y="4725849"/>
            <a:ext cx="3983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Privalo gauti </a:t>
            </a:r>
            <a:r>
              <a:rPr lang="lt-LT" dirty="0" err="1"/>
              <a:t>VVTAT</a:t>
            </a:r>
            <a:r>
              <a:rPr lang="lt-LT" dirty="0"/>
              <a:t> pažymėjimą</a:t>
            </a:r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89457A0-79AA-588C-6F5B-84DA5CCAB8E4}"/>
              </a:ext>
            </a:extLst>
          </p:cNvPr>
          <p:cNvSpPr txBox="1"/>
          <p:nvPr/>
        </p:nvSpPr>
        <p:spPr>
          <a:xfrm>
            <a:off x="625826" y="4758271"/>
            <a:ext cx="282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Reguliuojamas tik </a:t>
            </a:r>
            <a:r>
              <a:rPr lang="lt-LT" dirty="0" err="1"/>
              <a:t>CK</a:t>
            </a:r>
            <a:r>
              <a:rPr lang="lt-LT" dirty="0"/>
              <a:t>, trukmė neapibrėžta</a:t>
            </a:r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93CF594-E1C5-436F-E875-75CF999AD9DF}"/>
              </a:ext>
            </a:extLst>
          </p:cNvPr>
          <p:cNvSpPr txBox="1"/>
          <p:nvPr/>
        </p:nvSpPr>
        <p:spPr>
          <a:xfrm>
            <a:off x="7613203" y="5191678"/>
            <a:ext cx="36183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Apibrėžtos Turizmo įstatyme</a:t>
            </a:r>
            <a:endParaRPr lang="en-GB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F85D4B-D1B0-066F-A9CB-F2B5555823F6}"/>
              </a:ext>
            </a:extLst>
          </p:cNvPr>
          <p:cNvSpPr/>
          <p:nvPr/>
        </p:nvSpPr>
        <p:spPr>
          <a:xfrm>
            <a:off x="5527371" y="1473868"/>
            <a:ext cx="6341088" cy="584791"/>
          </a:xfrm>
          <a:prstGeom prst="rect">
            <a:avLst/>
          </a:prstGeom>
          <a:solidFill>
            <a:srgbClr val="390A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/>
              <a:t>Ekonominė veikla, skirta nakvynės ir higienos poreikių tenkinimui</a:t>
            </a:r>
            <a:endParaRPr lang="en-GB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DC39EF3-46EC-DA7E-BF07-B2B899ABA8A5}"/>
              </a:ext>
            </a:extLst>
          </p:cNvPr>
          <p:cNvSpPr txBox="1"/>
          <p:nvPr/>
        </p:nvSpPr>
        <p:spPr>
          <a:xfrm>
            <a:off x="4802409" y="4481886"/>
            <a:ext cx="12330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>
                <a:solidFill>
                  <a:srgbClr val="390A6F"/>
                </a:solidFill>
              </a:rPr>
              <a:t>Civiliniai </a:t>
            </a:r>
            <a:br>
              <a:rPr lang="lt-LT" dirty="0">
                <a:solidFill>
                  <a:srgbClr val="390A6F"/>
                </a:solidFill>
              </a:rPr>
            </a:br>
            <a:r>
              <a:rPr lang="lt-LT" dirty="0">
                <a:solidFill>
                  <a:srgbClr val="390A6F"/>
                </a:solidFill>
              </a:rPr>
              <a:t>santykiai</a:t>
            </a:r>
            <a:endParaRPr lang="en-GB" dirty="0">
              <a:solidFill>
                <a:srgbClr val="390A6F"/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5778B0-E2DA-6E67-2DFB-4A128AA93D1B}"/>
              </a:ext>
            </a:extLst>
          </p:cNvPr>
          <p:cNvSpPr txBox="1"/>
          <p:nvPr/>
        </p:nvSpPr>
        <p:spPr>
          <a:xfrm>
            <a:off x="6128452" y="4565784"/>
            <a:ext cx="1216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>
                <a:solidFill>
                  <a:srgbClr val="390A6F"/>
                </a:solidFill>
              </a:rPr>
              <a:t>Turizmas</a:t>
            </a:r>
            <a:endParaRPr lang="en-GB" dirty="0">
              <a:solidFill>
                <a:srgbClr val="390A6F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E64ABE-6172-E590-0D01-2F869AA3D786}"/>
              </a:ext>
            </a:extLst>
          </p:cNvPr>
          <p:cNvSpPr txBox="1"/>
          <p:nvPr/>
        </p:nvSpPr>
        <p:spPr>
          <a:xfrm>
            <a:off x="8064170" y="3261838"/>
            <a:ext cx="3983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Nustatyti higienos, saugos reikalavimai</a:t>
            </a:r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CB1B3F0-259E-FA21-3F1C-316FB774A230}"/>
              </a:ext>
            </a:extLst>
          </p:cNvPr>
          <p:cNvSpPr txBox="1"/>
          <p:nvPr/>
        </p:nvSpPr>
        <p:spPr>
          <a:xfrm>
            <a:off x="410347" y="3391619"/>
            <a:ext cx="3983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Nėra higienos, saugos reikalavimų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865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390A6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F6D2D5-9CA5-2721-44E5-F5E5081A83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B655BD-B09E-9BED-F6AB-F5AB0267E87E}"/>
              </a:ext>
            </a:extLst>
          </p:cNvPr>
          <p:cNvSpPr txBox="1"/>
          <p:nvPr/>
        </p:nvSpPr>
        <p:spPr>
          <a:xfrm>
            <a:off x="687356" y="609600"/>
            <a:ext cx="6551644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lt-LT" sz="400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REGLAMENTO GENEZĖ LIETUVOJE</a:t>
            </a:r>
            <a:endParaRPr lang="en-GB" sz="4000" dirty="0">
              <a:solidFill>
                <a:schemeClr val="bg1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6" name="Picture 5" descr="A white letter v on a black background&#10;&#10;AI-generated content may be incorrect.">
            <a:extLst>
              <a:ext uri="{FF2B5EF4-FFF2-40B4-BE49-F238E27FC236}">
                <a16:creationId xmlns:a16="http://schemas.microsoft.com/office/drawing/2014/main" id="{689A8578-09E3-C72A-677F-B5C8ED3337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0800" y="6080890"/>
            <a:ext cx="1499700" cy="31465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86073E5-3156-E213-A685-88754E55BD61}"/>
              </a:ext>
            </a:extLst>
          </p:cNvPr>
          <p:cNvSpPr txBox="1"/>
          <p:nvPr/>
        </p:nvSpPr>
        <p:spPr>
          <a:xfrm>
            <a:off x="700364" y="2302058"/>
            <a:ext cx="9510436" cy="376513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2024 m. veikė darbo grupė</a:t>
            </a: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, skirta nagrinėti Europos Komisijos reglamentą  dėl  duomenų, susijusių su trumpalaikės būsto nuomos paslaugomis, rinkimo ir dalijimosi jais.</a:t>
            </a:r>
          </a:p>
          <a:p>
            <a:pPr>
              <a:spcBef>
                <a:spcPts val="800"/>
              </a:spcBef>
            </a:pP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	Suformuota Lietuvos pozicija Reglamentui, teikti pasiūlymai ir pastabos.</a:t>
            </a:r>
          </a:p>
          <a:p>
            <a:pPr>
              <a:spcBef>
                <a:spcPts val="800"/>
              </a:spcBef>
            </a:pPr>
            <a:endParaRPr lang="lt-LT" dirty="0">
              <a:solidFill>
                <a:schemeClr val="bg1"/>
              </a:solidFill>
              <a:latin typeface="Arial" panose="020B0604020202020204" pitchFamily="34" charset="0"/>
              <a:ea typeface="Inter" panose="02000503000000020004" pitchFamily="2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Vykdytos viešosios konsultacijos</a:t>
            </a: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, apklausiant apgyvendinimo paslaugų, trumpalaikės nuomos paslaugų teikėjus.</a:t>
            </a:r>
          </a:p>
          <a:p>
            <a:pPr>
              <a:spcBef>
                <a:spcPts val="800"/>
              </a:spcBef>
            </a:pP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	Išsiaiškintos suinteresuotų šalių pozicijos.</a:t>
            </a:r>
          </a:p>
          <a:p>
            <a:pPr>
              <a:spcBef>
                <a:spcPts val="800"/>
              </a:spcBef>
            </a:pPr>
            <a:endParaRPr lang="lt-LT" dirty="0">
              <a:solidFill>
                <a:schemeClr val="bg1"/>
              </a:solidFill>
              <a:latin typeface="Arial" panose="020B0604020202020204" pitchFamily="34" charset="0"/>
              <a:ea typeface="Inter" panose="02000503000000020004" pitchFamily="2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b="1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2025 m. vykdyta Europos Sąjungos šalių analizė</a:t>
            </a: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, dalyvauta ES posėdžiuose.</a:t>
            </a:r>
          </a:p>
          <a:p>
            <a:pPr>
              <a:spcBef>
                <a:spcPts val="800"/>
              </a:spcBef>
            </a:pP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	Nubrėžtas ES šalių, įgyvendinančių Reglamentą, žemėlapis, identifikuoti 	Reglamento taikymo privalumai ir trūkumai.</a:t>
            </a:r>
          </a:p>
        </p:txBody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296CA33E-16FE-B451-2653-7EA00DA66204}"/>
              </a:ext>
            </a:extLst>
          </p:cNvPr>
          <p:cNvSpPr txBox="1">
            <a:spLocks/>
          </p:cNvSpPr>
          <p:nvPr/>
        </p:nvSpPr>
        <p:spPr>
          <a:xfrm>
            <a:off x="700364" y="6228877"/>
            <a:ext cx="208676" cy="148691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en-US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9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E8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CC434B-1D3F-FB52-1F8C-DC043966B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F866000A-3D71-38AF-C375-6A48A8863E80}"/>
              </a:ext>
            </a:extLst>
          </p:cNvPr>
          <p:cNvSpPr/>
          <p:nvPr/>
        </p:nvSpPr>
        <p:spPr>
          <a:xfrm>
            <a:off x="1381877" y="3118962"/>
            <a:ext cx="1474950" cy="758047"/>
          </a:xfrm>
          <a:prstGeom prst="rect">
            <a:avLst/>
          </a:prstGeom>
          <a:solidFill>
            <a:srgbClr val="33EFCA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D94F12A-422A-9789-10F9-848AF75740BE}"/>
              </a:ext>
            </a:extLst>
          </p:cNvPr>
          <p:cNvSpPr/>
          <p:nvPr/>
        </p:nvSpPr>
        <p:spPr>
          <a:xfrm>
            <a:off x="1386254" y="4904642"/>
            <a:ext cx="1470573" cy="5194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719A81-3884-473A-7205-777E54AC533A}"/>
              </a:ext>
            </a:extLst>
          </p:cNvPr>
          <p:cNvSpPr txBox="1"/>
          <p:nvPr/>
        </p:nvSpPr>
        <p:spPr>
          <a:xfrm>
            <a:off x="657511" y="609600"/>
            <a:ext cx="6646538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lt-LT" sz="4000" dirty="0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APGYVENDINIMO IR NUOMOS ŽEMĖLAPIS</a:t>
            </a:r>
            <a:endParaRPr lang="en-GB" sz="4000" dirty="0">
              <a:solidFill>
                <a:srgbClr val="390A6E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7CBF036-8657-1D0F-8193-B1682B87AA61}"/>
              </a:ext>
            </a:extLst>
          </p:cNvPr>
          <p:cNvSpPr/>
          <p:nvPr/>
        </p:nvSpPr>
        <p:spPr>
          <a:xfrm>
            <a:off x="3092416" y="2602006"/>
            <a:ext cx="5091235" cy="368449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448A36A-D5E0-977C-96F9-AF20F240F715}"/>
              </a:ext>
            </a:extLst>
          </p:cNvPr>
          <p:cNvSpPr/>
          <p:nvPr/>
        </p:nvSpPr>
        <p:spPr>
          <a:xfrm>
            <a:off x="3102505" y="2602006"/>
            <a:ext cx="5091236" cy="1990164"/>
          </a:xfrm>
          <a:prstGeom prst="rect">
            <a:avLst/>
          </a:prstGeom>
          <a:solidFill>
            <a:srgbClr val="33EFCA">
              <a:alpha val="32941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D512634-C9C4-FBE0-C690-B275139FD3D6}"/>
              </a:ext>
            </a:extLst>
          </p:cNvPr>
          <p:cNvSpPr/>
          <p:nvPr/>
        </p:nvSpPr>
        <p:spPr>
          <a:xfrm>
            <a:off x="4258235" y="3389079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BEEA8B6-5D7A-FD00-C9DD-811A88EA2099}"/>
              </a:ext>
            </a:extLst>
          </p:cNvPr>
          <p:cNvSpPr/>
          <p:nvPr/>
        </p:nvSpPr>
        <p:spPr>
          <a:xfrm>
            <a:off x="3269876" y="2737317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DF0B4E8-FE57-1EB5-1C18-6F1C9CF1EDC4}"/>
              </a:ext>
            </a:extLst>
          </p:cNvPr>
          <p:cNvSpPr/>
          <p:nvPr/>
        </p:nvSpPr>
        <p:spPr>
          <a:xfrm>
            <a:off x="3579157" y="5112606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B5C5380-07BD-126D-96FA-F45A42EE027A}"/>
              </a:ext>
            </a:extLst>
          </p:cNvPr>
          <p:cNvSpPr/>
          <p:nvPr/>
        </p:nvSpPr>
        <p:spPr>
          <a:xfrm>
            <a:off x="4188757" y="4764028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9A35407-7842-A16B-8F65-7067D808F331}"/>
              </a:ext>
            </a:extLst>
          </p:cNvPr>
          <p:cNvSpPr/>
          <p:nvPr/>
        </p:nvSpPr>
        <p:spPr>
          <a:xfrm>
            <a:off x="7797051" y="5608238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3F12191-3B2C-8A8D-7086-32953F52E4C9}"/>
              </a:ext>
            </a:extLst>
          </p:cNvPr>
          <p:cNvSpPr/>
          <p:nvPr/>
        </p:nvSpPr>
        <p:spPr>
          <a:xfrm>
            <a:off x="6786279" y="3852403"/>
            <a:ext cx="192743" cy="224117"/>
          </a:xfrm>
          <a:prstGeom prst="ellipse">
            <a:avLst/>
          </a:prstGeom>
          <a:solidFill>
            <a:srgbClr val="390A6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8038DAB-EA7E-5991-9146-0C6454DB4109}"/>
              </a:ext>
            </a:extLst>
          </p:cNvPr>
          <p:cNvSpPr/>
          <p:nvPr/>
        </p:nvSpPr>
        <p:spPr>
          <a:xfrm>
            <a:off x="4604496" y="5323332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27EE703-7C3E-2BB9-47DD-F71510816A02}"/>
              </a:ext>
            </a:extLst>
          </p:cNvPr>
          <p:cNvSpPr/>
          <p:nvPr/>
        </p:nvSpPr>
        <p:spPr>
          <a:xfrm>
            <a:off x="3269876" y="3723311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DF4A97-2548-6A69-AE49-7F45BE693E20}"/>
              </a:ext>
            </a:extLst>
          </p:cNvPr>
          <p:cNvSpPr/>
          <p:nvPr/>
        </p:nvSpPr>
        <p:spPr>
          <a:xfrm>
            <a:off x="4711535" y="3749489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070FE02-C0F0-4B94-83D4-DDD71506B6AB}"/>
              </a:ext>
            </a:extLst>
          </p:cNvPr>
          <p:cNvSpPr/>
          <p:nvPr/>
        </p:nvSpPr>
        <p:spPr>
          <a:xfrm>
            <a:off x="3991534" y="3973607"/>
            <a:ext cx="389966" cy="35749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C5BF804-FD2E-6916-29F1-8116BC398334}"/>
              </a:ext>
            </a:extLst>
          </p:cNvPr>
          <p:cNvSpPr/>
          <p:nvPr/>
        </p:nvSpPr>
        <p:spPr>
          <a:xfrm>
            <a:off x="4686345" y="2993047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FCBB3A2-B75D-7415-1F16-0272B61B3F34}"/>
              </a:ext>
            </a:extLst>
          </p:cNvPr>
          <p:cNvSpPr/>
          <p:nvPr/>
        </p:nvSpPr>
        <p:spPr>
          <a:xfrm>
            <a:off x="3745007" y="3304432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1C4A40D-AB4C-C97D-BD21-EF6480C2AAC7}"/>
              </a:ext>
            </a:extLst>
          </p:cNvPr>
          <p:cNvSpPr/>
          <p:nvPr/>
        </p:nvSpPr>
        <p:spPr>
          <a:xfrm>
            <a:off x="6217560" y="2993047"/>
            <a:ext cx="474687" cy="41736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1D10694-6C66-BAC9-E7DE-4BDC2D86D8D8}"/>
              </a:ext>
            </a:extLst>
          </p:cNvPr>
          <p:cNvSpPr/>
          <p:nvPr/>
        </p:nvSpPr>
        <p:spPr>
          <a:xfrm>
            <a:off x="5901999" y="3947428"/>
            <a:ext cx="315561" cy="37032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34159B6-5D2D-B789-ED6B-6B6AD56FAAC8}"/>
              </a:ext>
            </a:extLst>
          </p:cNvPr>
          <p:cNvSpPr/>
          <p:nvPr/>
        </p:nvSpPr>
        <p:spPr>
          <a:xfrm>
            <a:off x="6092232" y="4811182"/>
            <a:ext cx="370199" cy="415682"/>
          </a:xfrm>
          <a:prstGeom prst="ellipse">
            <a:avLst/>
          </a:prstGeom>
          <a:solidFill>
            <a:srgbClr val="390A6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37DBF438-A287-8448-4EFD-73D8170F5E59}"/>
              </a:ext>
            </a:extLst>
          </p:cNvPr>
          <p:cNvSpPr/>
          <p:nvPr/>
        </p:nvSpPr>
        <p:spPr>
          <a:xfrm>
            <a:off x="6449930" y="5720296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50792CA-FCA3-74AA-0A06-4F015960690F}"/>
              </a:ext>
            </a:extLst>
          </p:cNvPr>
          <p:cNvSpPr/>
          <p:nvPr/>
        </p:nvSpPr>
        <p:spPr>
          <a:xfrm>
            <a:off x="7487770" y="3322589"/>
            <a:ext cx="383334" cy="394872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1A333AC-3779-ADF6-5BB6-72FAB64E1240}"/>
              </a:ext>
            </a:extLst>
          </p:cNvPr>
          <p:cNvSpPr/>
          <p:nvPr/>
        </p:nvSpPr>
        <p:spPr>
          <a:xfrm>
            <a:off x="6719044" y="5327276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6B9F080-7A4E-90F2-5B71-C3C29757CECC}"/>
              </a:ext>
            </a:extLst>
          </p:cNvPr>
          <p:cNvSpPr/>
          <p:nvPr/>
        </p:nvSpPr>
        <p:spPr>
          <a:xfrm>
            <a:off x="5123331" y="3322589"/>
            <a:ext cx="192743" cy="2241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79D7EB19-7AFD-62F0-2C1A-3B6A81F38C60}"/>
              </a:ext>
            </a:extLst>
          </p:cNvPr>
          <p:cNvSpPr/>
          <p:nvPr/>
        </p:nvSpPr>
        <p:spPr>
          <a:xfrm>
            <a:off x="3798791" y="5832354"/>
            <a:ext cx="192743" cy="2241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933D157-6FCF-D81D-F595-AE1524CFA90F}"/>
              </a:ext>
            </a:extLst>
          </p:cNvPr>
          <p:cNvSpPr/>
          <p:nvPr/>
        </p:nvSpPr>
        <p:spPr>
          <a:xfrm>
            <a:off x="7321920" y="3936473"/>
            <a:ext cx="192743" cy="2241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98AADE-5E03-6956-966E-A2166834E528}"/>
              </a:ext>
            </a:extLst>
          </p:cNvPr>
          <p:cNvSpPr/>
          <p:nvPr/>
        </p:nvSpPr>
        <p:spPr>
          <a:xfrm>
            <a:off x="7470291" y="4940273"/>
            <a:ext cx="192743" cy="224117"/>
          </a:xfrm>
          <a:prstGeom prst="ellipse">
            <a:avLst/>
          </a:prstGeom>
          <a:solidFill>
            <a:srgbClr val="390A6E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190DDC1-D13D-BBE4-32E4-76E12300DB62}"/>
              </a:ext>
            </a:extLst>
          </p:cNvPr>
          <p:cNvSpPr/>
          <p:nvPr/>
        </p:nvSpPr>
        <p:spPr>
          <a:xfrm>
            <a:off x="7183600" y="2894846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CFCA108A-2732-10EB-4CFD-B42F9F20B0A7}"/>
              </a:ext>
            </a:extLst>
          </p:cNvPr>
          <p:cNvSpPr/>
          <p:nvPr/>
        </p:nvSpPr>
        <p:spPr>
          <a:xfrm>
            <a:off x="4979780" y="5443638"/>
            <a:ext cx="523833" cy="41818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3A16CE0-F506-91C8-D87B-C63B7F049F8A}"/>
              </a:ext>
            </a:extLst>
          </p:cNvPr>
          <p:cNvSpPr/>
          <p:nvPr/>
        </p:nvSpPr>
        <p:spPr>
          <a:xfrm>
            <a:off x="5650632" y="2602006"/>
            <a:ext cx="2543108" cy="3684494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D44CD79-A14B-1A4B-CA08-AAB0BF3C541C}"/>
              </a:ext>
            </a:extLst>
          </p:cNvPr>
          <p:cNvSpPr txBox="1"/>
          <p:nvPr/>
        </p:nvSpPr>
        <p:spPr>
          <a:xfrm>
            <a:off x="3991534" y="2124335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 err="1"/>
              <a:t>TBN</a:t>
            </a:r>
            <a:endParaRPr lang="en-GB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CAEB467-5142-7643-D7A8-F07F55BCC208}"/>
              </a:ext>
            </a:extLst>
          </p:cNvPr>
          <p:cNvSpPr txBox="1"/>
          <p:nvPr/>
        </p:nvSpPr>
        <p:spPr>
          <a:xfrm>
            <a:off x="6059779" y="2101358"/>
            <a:ext cx="2085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Apgyvendinimas</a:t>
            </a:r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BF9E8-2350-DB0E-2F07-7F9027F315CA}"/>
              </a:ext>
            </a:extLst>
          </p:cNvPr>
          <p:cNvSpPr txBox="1"/>
          <p:nvPr/>
        </p:nvSpPr>
        <p:spPr>
          <a:xfrm>
            <a:off x="1420687" y="3159216"/>
            <a:ext cx="1632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Paslaugos platformose</a:t>
            </a:r>
            <a:endParaRPr lang="en-GB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26B895D-F465-363A-4D3E-599BC284DDD6}"/>
              </a:ext>
            </a:extLst>
          </p:cNvPr>
          <p:cNvSpPr txBox="1"/>
          <p:nvPr/>
        </p:nvSpPr>
        <p:spPr>
          <a:xfrm>
            <a:off x="1324589" y="4988145"/>
            <a:ext cx="1945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Paslaugos kitur</a:t>
            </a:r>
            <a:endParaRPr lang="en-GB" dirty="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93A5F5D3-6ABB-513D-BE76-BF0C98803461}"/>
              </a:ext>
            </a:extLst>
          </p:cNvPr>
          <p:cNvSpPr/>
          <p:nvPr/>
        </p:nvSpPr>
        <p:spPr>
          <a:xfrm>
            <a:off x="8826153" y="2558668"/>
            <a:ext cx="192743" cy="22411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EB1E495-1BDE-1C2B-612B-E4E38685F72E}"/>
              </a:ext>
            </a:extLst>
          </p:cNvPr>
          <p:cNvSpPr/>
          <p:nvPr/>
        </p:nvSpPr>
        <p:spPr>
          <a:xfrm>
            <a:off x="8826153" y="3101499"/>
            <a:ext cx="192743" cy="22411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9561628-D802-3C8E-7391-292C08E2B54B}"/>
              </a:ext>
            </a:extLst>
          </p:cNvPr>
          <p:cNvSpPr txBox="1"/>
          <p:nvPr/>
        </p:nvSpPr>
        <p:spPr>
          <a:xfrm>
            <a:off x="9204329" y="2486864"/>
            <a:ext cx="16329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Objektas</a:t>
            </a:r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E0BA78A-8B66-FCB2-8E64-6E93C65B8607}"/>
              </a:ext>
            </a:extLst>
          </p:cNvPr>
          <p:cNvSpPr txBox="1"/>
          <p:nvPr/>
        </p:nvSpPr>
        <p:spPr>
          <a:xfrm>
            <a:off x="9214418" y="3011346"/>
            <a:ext cx="16329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Mokesčių nemokantis objektas</a:t>
            </a:r>
            <a:endParaRPr lang="en-GB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A840C7F-092D-A5B1-A964-9771127F6FA7}"/>
              </a:ext>
            </a:extLst>
          </p:cNvPr>
          <p:cNvSpPr/>
          <p:nvPr/>
        </p:nvSpPr>
        <p:spPr>
          <a:xfrm>
            <a:off x="8506628" y="4964091"/>
            <a:ext cx="574186" cy="365125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6681E75-A3F9-C426-EE0B-5B65024E4948}"/>
              </a:ext>
            </a:extLst>
          </p:cNvPr>
          <p:cNvSpPr txBox="1"/>
          <p:nvPr/>
        </p:nvSpPr>
        <p:spPr>
          <a:xfrm>
            <a:off x="9171897" y="4903698"/>
            <a:ext cx="1632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E. Turistas imtis</a:t>
            </a:r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053B6F7-48D3-38FA-62F8-40952BEBD70D}"/>
              </a:ext>
            </a:extLst>
          </p:cNvPr>
          <p:cNvSpPr txBox="1"/>
          <p:nvPr/>
        </p:nvSpPr>
        <p:spPr>
          <a:xfrm>
            <a:off x="9080814" y="4089261"/>
            <a:ext cx="1986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E. Turistas nepildo</a:t>
            </a:r>
            <a:endParaRPr lang="en-GB" dirty="0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F265CDD-A046-EDF5-B563-695B7BDD68DA}"/>
              </a:ext>
            </a:extLst>
          </p:cNvPr>
          <p:cNvSpPr/>
          <p:nvPr/>
        </p:nvSpPr>
        <p:spPr>
          <a:xfrm>
            <a:off x="8700525" y="4077820"/>
            <a:ext cx="370199" cy="415682"/>
          </a:xfrm>
          <a:prstGeom prst="ellipse">
            <a:avLst/>
          </a:prstGeom>
          <a:solidFill>
            <a:srgbClr val="390A6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AB2390D-1CE7-3A2E-643B-134AE275B8A0}"/>
              </a:ext>
            </a:extLst>
          </p:cNvPr>
          <p:cNvSpPr/>
          <p:nvPr/>
        </p:nvSpPr>
        <p:spPr>
          <a:xfrm>
            <a:off x="8528298" y="5668467"/>
            <a:ext cx="574186" cy="365125"/>
          </a:xfrm>
          <a:prstGeom prst="rect">
            <a:avLst/>
          </a:prstGeom>
          <a:noFill/>
          <a:ln w="76200">
            <a:solidFill>
              <a:srgbClr val="44BB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9298B866-7AB2-6D16-4293-817A127BA759}"/>
              </a:ext>
            </a:extLst>
          </p:cNvPr>
          <p:cNvSpPr/>
          <p:nvPr/>
        </p:nvSpPr>
        <p:spPr>
          <a:xfrm>
            <a:off x="3102504" y="2602006"/>
            <a:ext cx="2474619" cy="3684494"/>
          </a:xfrm>
          <a:prstGeom prst="rect">
            <a:avLst/>
          </a:prstGeom>
          <a:noFill/>
          <a:ln w="76200">
            <a:solidFill>
              <a:srgbClr val="44BB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935F9AD-E46E-A1B8-F5B5-888D4A9B6B07}"/>
              </a:ext>
            </a:extLst>
          </p:cNvPr>
          <p:cNvSpPr txBox="1"/>
          <p:nvPr/>
        </p:nvSpPr>
        <p:spPr>
          <a:xfrm>
            <a:off x="9204329" y="5664522"/>
            <a:ext cx="1632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Būsto nuoma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6427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064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FEDE00-DBB6-9131-3A60-D1205DCA43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">
            <a:extLst>
              <a:ext uri="{FF2B5EF4-FFF2-40B4-BE49-F238E27FC236}">
                <a16:creationId xmlns:a16="http://schemas.microsoft.com/office/drawing/2014/main" id="{0984C90B-CBE8-F059-20C3-2BCC0AFF6A99}"/>
              </a:ext>
            </a:extLst>
          </p:cNvPr>
          <p:cNvSpPr txBox="1">
            <a:spLocks/>
          </p:cNvSpPr>
          <p:nvPr/>
        </p:nvSpPr>
        <p:spPr>
          <a:xfrm>
            <a:off x="687355" y="6321203"/>
            <a:ext cx="208676" cy="148691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 descr="A white letter v on a black background&#10;&#10;AI-generated content may be incorrect.">
            <a:extLst>
              <a:ext uri="{FF2B5EF4-FFF2-40B4-BE49-F238E27FC236}">
                <a16:creationId xmlns:a16="http://schemas.microsoft.com/office/drawing/2014/main" id="{5A6F1E20-9250-309A-13C9-C366CE05AA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800" y="6080890"/>
            <a:ext cx="1499700" cy="31465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A801680-284A-BC34-44A7-53743F219100}"/>
              </a:ext>
            </a:extLst>
          </p:cNvPr>
          <p:cNvSpPr txBox="1"/>
          <p:nvPr/>
        </p:nvSpPr>
        <p:spPr>
          <a:xfrm>
            <a:off x="687354" y="609600"/>
            <a:ext cx="1026967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dirty="0" err="1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RENKAMI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DUOMENYS</a:t>
            </a:r>
            <a:endParaRPr lang="en-GB" sz="4000" dirty="0">
              <a:solidFill>
                <a:schemeClr val="bg1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13" name="Slide Number">
            <a:extLst>
              <a:ext uri="{FF2B5EF4-FFF2-40B4-BE49-F238E27FC236}">
                <a16:creationId xmlns:a16="http://schemas.microsoft.com/office/drawing/2014/main" id="{97081742-1E16-787D-3FDD-7F17F5924A79}"/>
              </a:ext>
            </a:extLst>
          </p:cNvPr>
          <p:cNvSpPr txBox="1">
            <a:spLocks/>
          </p:cNvSpPr>
          <p:nvPr/>
        </p:nvSpPr>
        <p:spPr>
          <a:xfrm>
            <a:off x="700364" y="6228877"/>
            <a:ext cx="208676" cy="148691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en-US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6ADAAF9-8D82-D2BC-C9F7-36481D8EA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7480743"/>
              </p:ext>
            </p:extLst>
          </p:nvPr>
        </p:nvGraphicFramePr>
        <p:xfrm>
          <a:off x="838200" y="1690689"/>
          <a:ext cx="10515600" cy="3844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4237054105"/>
                    </a:ext>
                  </a:extLst>
                </a:gridCol>
                <a:gridCol w="2801787">
                  <a:extLst>
                    <a:ext uri="{9D8B030D-6E8A-4147-A177-3AD203B41FA5}">
                      <a16:colId xmlns:a16="http://schemas.microsoft.com/office/drawing/2014/main" val="1266801362"/>
                    </a:ext>
                  </a:extLst>
                </a:gridCol>
                <a:gridCol w="2959419">
                  <a:extLst>
                    <a:ext uri="{9D8B030D-6E8A-4147-A177-3AD203B41FA5}">
                      <a16:colId xmlns:a16="http://schemas.microsoft.com/office/drawing/2014/main" val="3165462714"/>
                    </a:ext>
                  </a:extLst>
                </a:gridCol>
                <a:gridCol w="2125494">
                  <a:extLst>
                    <a:ext uri="{9D8B030D-6E8A-4147-A177-3AD203B41FA5}">
                      <a16:colId xmlns:a16="http://schemas.microsoft.com/office/drawing/2014/main" val="3052374694"/>
                    </a:ext>
                  </a:extLst>
                </a:gridCol>
              </a:tblGrid>
              <a:tr h="393023">
                <a:tc rowSpan="2">
                  <a:txBody>
                    <a:bodyPr/>
                    <a:lstStyle/>
                    <a:p>
                      <a:r>
                        <a:rPr lang="lt-LT" sz="1600" b="1" kern="1200" dirty="0">
                          <a:solidFill>
                            <a:srgbClr val="390A6E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sz="1600" b="1" kern="1200" dirty="0">
                          <a:solidFill>
                            <a:srgbClr val="390A6E"/>
                          </a:solidFill>
                          <a:latin typeface="+mn-lt"/>
                          <a:ea typeface="+mn-ea"/>
                          <a:cs typeface="+mn-cs"/>
                        </a:rPr>
                        <a:t>u</a:t>
                      </a:r>
                      <a:r>
                        <a:rPr lang="lt-LT" sz="1600" b="1" kern="1200" dirty="0">
                          <a:solidFill>
                            <a:srgbClr val="390A6E"/>
                          </a:solidFill>
                          <a:latin typeface="+mn-lt"/>
                          <a:ea typeface="+mn-ea"/>
                          <a:cs typeface="+mn-cs"/>
                        </a:rPr>
                        <a:t>omuo</a:t>
                      </a:r>
                      <a:endParaRPr lang="en-GB" sz="1600" b="1" kern="1200" dirty="0">
                        <a:solidFill>
                          <a:srgbClr val="390A6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1F9A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Duomenų šaltinis / mechanizmas</a:t>
                      </a:r>
                      <a:endParaRPr lang="en-GB" sz="1600" dirty="0">
                        <a:solidFill>
                          <a:srgbClr val="390A6E"/>
                        </a:solidFill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9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1734765"/>
                  </a:ext>
                </a:extLst>
              </a:tr>
              <a:tr h="323702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>
                    <a:solidFill>
                      <a:srgbClr val="7E47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b="1" dirty="0" err="1">
                          <a:solidFill>
                            <a:schemeClr val="bg1"/>
                          </a:solidFill>
                        </a:rPr>
                        <a:t>Eurostat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EF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b="1" dirty="0">
                          <a:solidFill>
                            <a:schemeClr val="bg1"/>
                          </a:solidFill>
                        </a:rPr>
                        <a:t>Reglamentas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EF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b="1" dirty="0">
                          <a:solidFill>
                            <a:schemeClr val="bg1"/>
                          </a:solidFill>
                        </a:rPr>
                        <a:t>E. turistas</a:t>
                      </a:r>
                      <a:endParaRPr lang="en-GB" sz="16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EF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339557"/>
                  </a:ext>
                </a:extLst>
              </a:tr>
              <a:tr h="601161">
                <a:tc>
                  <a:txBody>
                    <a:bodyPr/>
                    <a:lstStyle/>
                    <a:p>
                      <a:r>
                        <a:rPr lang="lt-LT" sz="1600" dirty="0">
                          <a:solidFill>
                            <a:schemeClr val="bg1"/>
                          </a:solidFill>
                        </a:rPr>
                        <a:t>Vietinių turistų skaičius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EF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FF0000"/>
                          </a:solidFill>
                        </a:rPr>
                        <a:t>Ne</a:t>
                      </a:r>
                      <a:r>
                        <a:rPr lang="lt-LT" sz="1600" dirty="0">
                          <a:solidFill>
                            <a:schemeClr val="tx1"/>
                          </a:solidFill>
                        </a:rPr>
                        <a:t>*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r>
                        <a:rPr lang="lt-LT" sz="1600" dirty="0"/>
                        <a:t> (tik užsakančiojo asmens šalis)</a:t>
                      </a:r>
                      <a:endParaRPr lang="en-GB" sz="1600" dirty="0"/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r>
                        <a:rPr lang="en-US" sz="1600" dirty="0">
                          <a:solidFill>
                            <a:srgbClr val="7E47FF"/>
                          </a:solidFill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kiekvieno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turisto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338584"/>
                  </a:ext>
                </a:extLst>
              </a:tr>
              <a:tr h="601161">
                <a:tc>
                  <a:txBody>
                    <a:bodyPr/>
                    <a:lstStyle/>
                    <a:p>
                      <a:r>
                        <a:rPr lang="lt-LT" sz="1600" dirty="0">
                          <a:solidFill>
                            <a:schemeClr val="bg1"/>
                          </a:solidFill>
                        </a:rPr>
                        <a:t>Užsienio turistų skaičius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EF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dirty="0">
                          <a:solidFill>
                            <a:srgbClr val="FF0000"/>
                          </a:solidFill>
                        </a:rPr>
                        <a:t>Ne</a:t>
                      </a:r>
                      <a:r>
                        <a:rPr lang="lt-LT" sz="1600" dirty="0"/>
                        <a:t>*</a:t>
                      </a:r>
                      <a:endParaRPr lang="en-GB" sz="1600" dirty="0"/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r>
                        <a:rPr lang="lt-LT" sz="1600" dirty="0"/>
                        <a:t> (tik užsakančiojo asmens šalis)</a:t>
                      </a:r>
                      <a:endParaRPr lang="en-GB" sz="1600" dirty="0"/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r>
                        <a:rPr lang="en-US" sz="1600" dirty="0">
                          <a:solidFill>
                            <a:srgbClr val="7E47FF"/>
                          </a:solidFill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kiekvieno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</a:rPr>
                        <a:t>turisto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GB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6677340"/>
                  </a:ext>
                </a:extLst>
              </a:tr>
              <a:tr h="323702">
                <a:tc>
                  <a:txBody>
                    <a:bodyPr/>
                    <a:lstStyle/>
                    <a:p>
                      <a:r>
                        <a:rPr lang="lt-LT" sz="1600" dirty="0">
                          <a:solidFill>
                            <a:schemeClr val="bg1"/>
                          </a:solidFill>
                        </a:rPr>
                        <a:t>Nakvynės trukmė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EF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endParaRPr lang="en-GB" sz="1600" dirty="0">
                        <a:solidFill>
                          <a:srgbClr val="390A6E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endParaRPr lang="en-GB" sz="1600" dirty="0">
                        <a:solidFill>
                          <a:srgbClr val="390A6E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6208183"/>
                  </a:ext>
                </a:extLst>
              </a:tr>
              <a:tr h="323702">
                <a:tc>
                  <a:txBody>
                    <a:bodyPr/>
                    <a:lstStyle/>
                    <a:p>
                      <a:r>
                        <a:rPr lang="lt-LT" sz="1600" dirty="0">
                          <a:solidFill>
                            <a:schemeClr val="bg1"/>
                          </a:solidFill>
                        </a:rPr>
                        <a:t>Svečių nakvynės**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EF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endParaRPr lang="en-GB" sz="1600" dirty="0">
                        <a:solidFill>
                          <a:srgbClr val="390A6E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endParaRPr lang="en-GB" sz="1600" dirty="0">
                        <a:solidFill>
                          <a:srgbClr val="390A6E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endParaRPr lang="en-GB" sz="1600" dirty="0">
                        <a:solidFill>
                          <a:srgbClr val="390A6E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8730724"/>
                  </a:ext>
                </a:extLst>
              </a:tr>
              <a:tr h="641750">
                <a:tc>
                  <a:txBody>
                    <a:bodyPr/>
                    <a:lstStyle/>
                    <a:p>
                      <a:r>
                        <a:rPr lang="lt-LT" sz="1600" dirty="0">
                          <a:solidFill>
                            <a:schemeClr val="bg1"/>
                          </a:solidFill>
                        </a:rPr>
                        <a:t>Matomos visos turisto kelionės nakvynės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EF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FF0000"/>
                          </a:solidFill>
                        </a:rPr>
                        <a:t>Ne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Taip</a:t>
                      </a:r>
                      <a:endParaRPr lang="en-GB" sz="1600" dirty="0">
                        <a:solidFill>
                          <a:srgbClr val="390A6E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471686"/>
                  </a:ext>
                </a:extLst>
              </a:tr>
              <a:tr h="601161">
                <a:tc>
                  <a:txBody>
                    <a:bodyPr/>
                    <a:lstStyle/>
                    <a:p>
                      <a:r>
                        <a:rPr lang="lt-LT" sz="1600" dirty="0">
                          <a:solidFill>
                            <a:schemeClr val="bg1"/>
                          </a:solidFill>
                        </a:rPr>
                        <a:t>Duomenų gavimo dažnis</a:t>
                      </a:r>
                      <a:endParaRPr lang="en-GB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33EF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FF0000"/>
                          </a:solidFill>
                        </a:rPr>
                        <a:t>1 mėnuo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FF0000"/>
                          </a:solidFill>
                        </a:rPr>
                        <a:t>1 mėnuo</a:t>
                      </a:r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600" dirty="0">
                          <a:solidFill>
                            <a:srgbClr val="390A6E"/>
                          </a:solidFill>
                        </a:rPr>
                        <a:t>1 diena</a:t>
                      </a:r>
                      <a:endParaRPr lang="en-GB" sz="1600" dirty="0">
                        <a:solidFill>
                          <a:srgbClr val="390A6E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4BBA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8723268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1A883763-C750-FE61-F36C-4CC8657F59FD}"/>
              </a:ext>
            </a:extLst>
          </p:cNvPr>
          <p:cNvSpPr txBox="1"/>
          <p:nvPr/>
        </p:nvSpPr>
        <p:spPr>
          <a:xfrm>
            <a:off x="838199" y="5827594"/>
            <a:ext cx="7882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sz="1600" dirty="0">
                <a:solidFill>
                  <a:srgbClr val="F1F9A2"/>
                </a:solidFill>
              </a:rPr>
              <a:t>* Matomas tik bendras objekte priimtų užsakymų skaičius</a:t>
            </a:r>
          </a:p>
          <a:p>
            <a:r>
              <a:rPr lang="lt-LT" sz="1600" dirty="0">
                <a:solidFill>
                  <a:srgbClr val="F1F9A2"/>
                </a:solidFill>
              </a:rPr>
              <a:t>** Turistų skaičiaus ir nakvynės trukmės sandauga</a:t>
            </a:r>
            <a:endParaRPr lang="en-GB" sz="1600" dirty="0">
              <a:solidFill>
                <a:srgbClr val="F1F9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75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E8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729529-77F8-B65E-F4BB-96927055FE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74691E2C-5DE4-84EC-80A9-E1BCD9F9BB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20800" y="6080891"/>
            <a:ext cx="1509292" cy="31465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332B903-BE15-71FE-CF79-49959B173703}"/>
              </a:ext>
            </a:extLst>
          </p:cNvPr>
          <p:cNvSpPr txBox="1"/>
          <p:nvPr/>
        </p:nvSpPr>
        <p:spPr>
          <a:xfrm>
            <a:off x="687354" y="609600"/>
            <a:ext cx="1026967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dirty="0" err="1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GALIMOS</a:t>
            </a:r>
            <a:r>
              <a:rPr lang="en-US" sz="4000" dirty="0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ALTERNATYVOS</a:t>
            </a:r>
            <a:endParaRPr lang="en-GB" sz="4000" dirty="0">
              <a:solidFill>
                <a:srgbClr val="390A6E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2" name="Slide Number">
            <a:extLst>
              <a:ext uri="{FF2B5EF4-FFF2-40B4-BE49-F238E27FC236}">
                <a16:creationId xmlns:a16="http://schemas.microsoft.com/office/drawing/2014/main" id="{B0B1AE37-AB8A-4D3E-14C7-0DF2FB27113F}"/>
              </a:ext>
            </a:extLst>
          </p:cNvPr>
          <p:cNvSpPr txBox="1">
            <a:spLocks/>
          </p:cNvSpPr>
          <p:nvPr/>
        </p:nvSpPr>
        <p:spPr>
          <a:xfrm>
            <a:off x="700364" y="6228877"/>
            <a:ext cx="208676" cy="148691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en-US" sz="1000" smtClean="0">
                <a:solidFill>
                  <a:srgbClr val="390A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n-US" dirty="0">
              <a:solidFill>
                <a:srgbClr val="390A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52B1A72-3E39-CAF1-95AE-129E05F8854A}"/>
              </a:ext>
            </a:extLst>
          </p:cNvPr>
          <p:cNvSpPr/>
          <p:nvPr/>
        </p:nvSpPr>
        <p:spPr>
          <a:xfrm>
            <a:off x="1190848" y="2628860"/>
            <a:ext cx="2647506" cy="669851"/>
          </a:xfrm>
          <a:prstGeom prst="roundRect">
            <a:avLst/>
          </a:prstGeom>
          <a:solidFill>
            <a:srgbClr val="33E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>
                <a:effectLst/>
                <a:ea typeface="Calibri" panose="020F0502020204030204" pitchFamily="34" charset="0"/>
              </a:rPr>
              <a:t>Įgyvendinti reglamentą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4DCD607-BEF5-FE80-9487-991EC63F50AF}"/>
              </a:ext>
            </a:extLst>
          </p:cNvPr>
          <p:cNvSpPr/>
          <p:nvPr/>
        </p:nvSpPr>
        <p:spPr>
          <a:xfrm>
            <a:off x="1190848" y="4511749"/>
            <a:ext cx="2647506" cy="669851"/>
          </a:xfrm>
          <a:prstGeom prst="roundRect">
            <a:avLst/>
          </a:prstGeom>
          <a:solidFill>
            <a:srgbClr val="33EFC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>
                <a:effectLst/>
                <a:ea typeface="Calibri" panose="020F0502020204030204" pitchFamily="34" charset="0"/>
              </a:rPr>
              <a:t>Išplėsti E. turistas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52E8F00-80D9-4E1B-D3F3-8A1ACD31B869}"/>
              </a:ext>
            </a:extLst>
          </p:cNvPr>
          <p:cNvSpPr/>
          <p:nvPr/>
        </p:nvSpPr>
        <p:spPr>
          <a:xfrm>
            <a:off x="4948571" y="2603554"/>
            <a:ext cx="2647506" cy="669851"/>
          </a:xfrm>
          <a:prstGeom prst="roundRect">
            <a:avLst/>
          </a:prstGeom>
          <a:solidFill>
            <a:srgbClr val="390A6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>
                <a:effectLst/>
                <a:ea typeface="Calibri" panose="020F0502020204030204" pitchFamily="34" charset="0"/>
              </a:rPr>
              <a:t>Nauja turizmo paslauga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530A895-E3F4-3ECD-389C-725CDF301CB8}"/>
              </a:ext>
            </a:extLst>
          </p:cNvPr>
          <p:cNvSpPr/>
          <p:nvPr/>
        </p:nvSpPr>
        <p:spPr>
          <a:xfrm>
            <a:off x="4948571" y="4495267"/>
            <a:ext cx="2647506" cy="669851"/>
          </a:xfrm>
          <a:prstGeom prst="roundRect">
            <a:avLst/>
          </a:prstGeom>
          <a:solidFill>
            <a:srgbClr val="390A6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600" dirty="0" err="1">
                <a:ea typeface="Calibri" panose="020F0502020204030204" pitchFamily="34" charset="0"/>
              </a:rPr>
              <a:t>TBN</a:t>
            </a:r>
            <a:r>
              <a:rPr lang="lt-LT" sz="1600" dirty="0">
                <a:ea typeface="Calibri" panose="020F0502020204030204" pitchFamily="34" charset="0"/>
              </a:rPr>
              <a:t> prilyginti apgyvendinimui</a:t>
            </a:r>
            <a:endParaRPr lang="lt-LT" sz="1600" dirty="0">
              <a:effectLst/>
              <a:ea typeface="Calibri" panose="020F050202020403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B6BA03C-3B96-6EEB-6D16-F20BFDDBDB62}"/>
              </a:ext>
            </a:extLst>
          </p:cNvPr>
          <p:cNvCxnSpPr>
            <a:cxnSpLocks/>
            <a:stCxn id="13" idx="3"/>
            <a:endCxn id="15" idx="1"/>
          </p:cNvCxnSpPr>
          <p:nvPr/>
        </p:nvCxnSpPr>
        <p:spPr>
          <a:xfrm flipV="1">
            <a:off x="3838354" y="2938480"/>
            <a:ext cx="1110217" cy="253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6E2F229-2E42-9ECB-7728-1FF52C4DC2C1}"/>
              </a:ext>
            </a:extLst>
          </p:cNvPr>
          <p:cNvCxnSpPr>
            <a:cxnSpLocks/>
            <a:stCxn id="14" idx="3"/>
            <a:endCxn id="16" idx="1"/>
          </p:cNvCxnSpPr>
          <p:nvPr/>
        </p:nvCxnSpPr>
        <p:spPr>
          <a:xfrm flipV="1">
            <a:off x="3838354" y="4830193"/>
            <a:ext cx="1110217" cy="164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7D89250-EA14-1C4C-A0A9-B70E346A4510}"/>
              </a:ext>
            </a:extLst>
          </p:cNvPr>
          <p:cNvCxnSpPr>
            <a:cxnSpLocks/>
            <a:stCxn id="15" idx="3"/>
          </p:cNvCxnSpPr>
          <p:nvPr/>
        </p:nvCxnSpPr>
        <p:spPr>
          <a:xfrm flipV="1">
            <a:off x="7596077" y="2766711"/>
            <a:ext cx="1110217" cy="1717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A5F7E52C-867A-C9DD-BE4E-6F3D8D9510B3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7596077" y="4317636"/>
            <a:ext cx="1110217" cy="5125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361D9E86-852B-2B84-6426-317C964346E1}"/>
              </a:ext>
            </a:extLst>
          </p:cNvPr>
          <p:cNvSpPr/>
          <p:nvPr/>
        </p:nvSpPr>
        <p:spPr>
          <a:xfrm>
            <a:off x="8706294" y="1708947"/>
            <a:ext cx="2647506" cy="540913"/>
          </a:xfrm>
          <a:prstGeom prst="roundRect">
            <a:avLst/>
          </a:prstGeom>
          <a:noFill/>
          <a:ln>
            <a:solidFill>
              <a:srgbClr val="44BB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rgbClr val="390A6F"/>
                </a:solidFill>
                <a:effectLst/>
                <a:ea typeface="Calibri" panose="020F0502020204030204" pitchFamily="34" charset="0"/>
              </a:rPr>
              <a:t>Administracinė našta: 50+ tūkst. eurų</a:t>
            </a:r>
            <a:endParaRPr lang="lt-LT" sz="1600" dirty="0">
              <a:solidFill>
                <a:srgbClr val="390A6F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7E8DD7E-9E4F-F807-407D-E0C11F8D2ADF}"/>
              </a:ext>
            </a:extLst>
          </p:cNvPr>
          <p:cNvSpPr/>
          <p:nvPr/>
        </p:nvSpPr>
        <p:spPr>
          <a:xfrm>
            <a:off x="8706294" y="4005423"/>
            <a:ext cx="2647506" cy="669851"/>
          </a:xfrm>
          <a:prstGeom prst="roundRect">
            <a:avLst/>
          </a:prstGeom>
          <a:noFill/>
          <a:ln>
            <a:solidFill>
              <a:srgbClr val="44BB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rgbClr val="390A6F"/>
                </a:solidFill>
                <a:effectLst/>
                <a:ea typeface="Calibri" panose="020F0502020204030204" pitchFamily="34" charset="0"/>
              </a:rPr>
              <a:t>Administracinė našta: ~15 mln. eurų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93D52945-5EE0-1F4C-CC56-EAC405A8AFC6}"/>
              </a:ext>
            </a:extLst>
          </p:cNvPr>
          <p:cNvSpPr/>
          <p:nvPr/>
        </p:nvSpPr>
        <p:spPr>
          <a:xfrm>
            <a:off x="8706294" y="3227873"/>
            <a:ext cx="2647506" cy="599184"/>
          </a:xfrm>
          <a:prstGeom prst="roundRect">
            <a:avLst/>
          </a:prstGeom>
          <a:noFill/>
          <a:ln>
            <a:solidFill>
              <a:srgbClr val="44BB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rgbClr val="390A6F"/>
                </a:solidFill>
                <a:effectLst/>
                <a:ea typeface="Calibri" panose="020F0502020204030204" pitchFamily="34" charset="0"/>
              </a:rPr>
              <a:t>Valstyb</a:t>
            </a:r>
            <a:r>
              <a:rPr lang="lt-LT" dirty="0">
                <a:solidFill>
                  <a:srgbClr val="390A6F"/>
                </a:solidFill>
                <a:effectLst/>
                <a:ea typeface="Calibri" panose="020F0502020204030204" pitchFamily="34" charset="0"/>
              </a:rPr>
              <a:t>ės IT investicijos: 200 tūkst. eurų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351BBB4-004F-2113-D945-48FBFA757E0C}"/>
              </a:ext>
            </a:extLst>
          </p:cNvPr>
          <p:cNvSpPr txBox="1"/>
          <p:nvPr/>
        </p:nvSpPr>
        <p:spPr>
          <a:xfrm>
            <a:off x="9766937" y="2154377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+</a:t>
            </a:r>
            <a:endParaRPr lang="en-GB" dirty="0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E2B7F81-6B60-2F12-25CA-7DF61958A51B}"/>
              </a:ext>
            </a:extLst>
          </p:cNvPr>
          <p:cNvCxnSpPr>
            <a:cxnSpLocks/>
            <a:stCxn id="15" idx="3"/>
          </p:cNvCxnSpPr>
          <p:nvPr/>
        </p:nvCxnSpPr>
        <p:spPr>
          <a:xfrm>
            <a:off x="7596077" y="2938480"/>
            <a:ext cx="1088996" cy="4573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6469BCD0-2ADA-793F-205F-3806F5F01624}"/>
              </a:ext>
            </a:extLst>
          </p:cNvPr>
          <p:cNvSpPr/>
          <p:nvPr/>
        </p:nvSpPr>
        <p:spPr>
          <a:xfrm>
            <a:off x="8706294" y="2440146"/>
            <a:ext cx="2647506" cy="540913"/>
          </a:xfrm>
          <a:prstGeom prst="roundRect">
            <a:avLst/>
          </a:prstGeom>
          <a:noFill/>
          <a:ln>
            <a:solidFill>
              <a:srgbClr val="44BB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rgbClr val="390A6F"/>
                </a:solidFill>
                <a:effectLst/>
                <a:ea typeface="Calibri" panose="020F0502020204030204" pitchFamily="34" charset="0"/>
              </a:rPr>
              <a:t>Našta institucijoms: 150 tūkst. eurų/m.</a:t>
            </a:r>
            <a:endParaRPr lang="lt-LT" sz="1600" dirty="0">
              <a:solidFill>
                <a:srgbClr val="390A6F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359CCC5-2B01-2BC1-8931-353A97F41795}"/>
              </a:ext>
            </a:extLst>
          </p:cNvPr>
          <p:cNvSpPr txBox="1"/>
          <p:nvPr/>
        </p:nvSpPr>
        <p:spPr>
          <a:xfrm>
            <a:off x="9766937" y="2929379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+</a:t>
            </a:r>
            <a:endParaRPr lang="en-GB" dirty="0"/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92F82F0-C2CA-D0A7-B1B2-9E025A3B345C}"/>
              </a:ext>
            </a:extLst>
          </p:cNvPr>
          <p:cNvCxnSpPr>
            <a:cxnSpLocks/>
          </p:cNvCxnSpPr>
          <p:nvPr/>
        </p:nvCxnSpPr>
        <p:spPr>
          <a:xfrm flipV="1">
            <a:off x="7596077" y="1966470"/>
            <a:ext cx="1142737" cy="9846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0813345F-8E16-09CB-4B38-2C02FF2D2937}"/>
              </a:ext>
            </a:extLst>
          </p:cNvPr>
          <p:cNvSpPr/>
          <p:nvPr/>
        </p:nvSpPr>
        <p:spPr>
          <a:xfrm>
            <a:off x="8738814" y="4967220"/>
            <a:ext cx="2647506" cy="540913"/>
          </a:xfrm>
          <a:prstGeom prst="roundRect">
            <a:avLst/>
          </a:prstGeom>
          <a:noFill/>
          <a:ln>
            <a:solidFill>
              <a:srgbClr val="44BB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dirty="0">
                <a:solidFill>
                  <a:srgbClr val="390A6F"/>
                </a:solidFill>
                <a:effectLst/>
                <a:ea typeface="Calibri" panose="020F0502020204030204" pitchFamily="34" charset="0"/>
              </a:rPr>
              <a:t>Našta institucijoms: 150 tūkst. eurų/m.</a:t>
            </a:r>
            <a:endParaRPr lang="lt-LT" sz="1600" dirty="0">
              <a:solidFill>
                <a:srgbClr val="390A6F"/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48A4491-F149-9352-DB3E-D9D50A279A20}"/>
              </a:ext>
            </a:extLst>
          </p:cNvPr>
          <p:cNvSpPr txBox="1"/>
          <p:nvPr/>
        </p:nvSpPr>
        <p:spPr>
          <a:xfrm>
            <a:off x="9766937" y="4623972"/>
            <a:ext cx="37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+</a:t>
            </a:r>
            <a:endParaRPr lang="en-GB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D44D88B-1977-839F-95FE-B273549C4337}"/>
              </a:ext>
            </a:extLst>
          </p:cNvPr>
          <p:cNvCxnSpPr>
            <a:cxnSpLocks/>
            <a:stCxn id="16" idx="3"/>
            <a:endCxn id="33" idx="1"/>
          </p:cNvCxnSpPr>
          <p:nvPr/>
        </p:nvCxnSpPr>
        <p:spPr>
          <a:xfrm>
            <a:off x="7596077" y="4830193"/>
            <a:ext cx="1142737" cy="4074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6792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334A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F89AA-EF98-657C-F775-D274DF1C7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B0D7E41-15C9-5E7C-7A90-5CC6C6F0F4C4}"/>
              </a:ext>
            </a:extLst>
          </p:cNvPr>
          <p:cNvSpPr txBox="1"/>
          <p:nvPr/>
        </p:nvSpPr>
        <p:spPr>
          <a:xfrm>
            <a:off x="687355" y="495300"/>
            <a:ext cx="7313645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lt-LT" sz="400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REGLAMENTO ĮGYVENDINIMO GALIMYBĖS</a:t>
            </a:r>
            <a:endParaRPr lang="en-GB" sz="4000" dirty="0">
              <a:solidFill>
                <a:schemeClr val="bg1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6" name="Picture 5" descr="A white letter v on a black background&#10;&#10;AI-generated content may be incorrect.">
            <a:extLst>
              <a:ext uri="{FF2B5EF4-FFF2-40B4-BE49-F238E27FC236}">
                <a16:creationId xmlns:a16="http://schemas.microsoft.com/office/drawing/2014/main" id="{9384DC90-B332-FFE6-0150-374AD72E30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0800" y="6080890"/>
            <a:ext cx="1499700" cy="314658"/>
          </a:xfrm>
          <a:prstGeom prst="rect">
            <a:avLst/>
          </a:prstGeom>
        </p:spPr>
      </p:pic>
      <p:sp>
        <p:nvSpPr>
          <p:cNvPr id="4" name="Slide Number">
            <a:extLst>
              <a:ext uri="{FF2B5EF4-FFF2-40B4-BE49-F238E27FC236}">
                <a16:creationId xmlns:a16="http://schemas.microsoft.com/office/drawing/2014/main" id="{E7A91FA8-2293-BCBD-E2D5-FF2972909BFF}"/>
              </a:ext>
            </a:extLst>
          </p:cNvPr>
          <p:cNvSpPr txBox="1">
            <a:spLocks/>
          </p:cNvSpPr>
          <p:nvPr/>
        </p:nvSpPr>
        <p:spPr>
          <a:xfrm>
            <a:off x="700364" y="6228877"/>
            <a:ext cx="208676" cy="148691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en-US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Scales of justice outline">
            <a:extLst>
              <a:ext uri="{FF2B5EF4-FFF2-40B4-BE49-F238E27FC236}">
                <a16:creationId xmlns:a16="http://schemas.microsoft.com/office/drawing/2014/main" id="{EFC5B4C6-A064-0DD4-87B8-F6A8040F15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672081" y="1497438"/>
            <a:ext cx="4854429" cy="485442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B1A30EC-E2A1-DDBA-847A-DB4E891EC7E6}"/>
              </a:ext>
            </a:extLst>
          </p:cNvPr>
          <p:cNvGrpSpPr/>
          <p:nvPr/>
        </p:nvGrpSpPr>
        <p:grpSpPr>
          <a:xfrm>
            <a:off x="6477000" y="3183530"/>
            <a:ext cx="2451097" cy="1488990"/>
            <a:chOff x="1255442" y="-334004"/>
            <a:chExt cx="3835227" cy="2342542"/>
          </a:xfrm>
          <a:noFill/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8211121-4EE2-DF24-F0BB-F12831AD02CA}"/>
                </a:ext>
              </a:extLst>
            </p:cNvPr>
            <p:cNvSpPr/>
            <p:nvPr/>
          </p:nvSpPr>
          <p:spPr>
            <a:xfrm>
              <a:off x="1748064" y="2975"/>
              <a:ext cx="3342605" cy="200556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 sz="1400" b="1">
                <a:solidFill>
                  <a:srgbClr val="44BBA4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6038821-F08A-1210-287F-020D875B7AB0}"/>
                </a:ext>
              </a:extLst>
            </p:cNvPr>
            <p:cNvSpPr txBox="1"/>
            <p:nvPr/>
          </p:nvSpPr>
          <p:spPr>
            <a:xfrm>
              <a:off x="1255442" y="-334004"/>
              <a:ext cx="3342605" cy="2005563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ctr" defTabSz="1244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lt-LT" b="1" kern="1200" dirty="0">
                  <a:solidFill>
                    <a:srgbClr val="33EFCA"/>
                  </a:solidFill>
                </a:rPr>
                <a:t>EIMIN planas sumažinti naštą verslui 35 proc.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6EF72AC-BA5E-E3B4-05A5-23B50005DF76}"/>
              </a:ext>
            </a:extLst>
          </p:cNvPr>
          <p:cNvSpPr txBox="1"/>
          <p:nvPr/>
        </p:nvSpPr>
        <p:spPr>
          <a:xfrm>
            <a:off x="3478630" y="3400813"/>
            <a:ext cx="2575020" cy="8402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lvl="0" indent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lt-LT" b="1" dirty="0">
                <a:solidFill>
                  <a:srgbClr val="33EFCA"/>
                </a:solidFill>
              </a:rPr>
              <a:t>Institucijos pageidauja turėti kuo daugiau duomenų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EEF850-3E3C-9671-F2A7-AD24588BDFED}"/>
              </a:ext>
            </a:extLst>
          </p:cNvPr>
          <p:cNvSpPr txBox="1"/>
          <p:nvPr/>
        </p:nvSpPr>
        <p:spPr>
          <a:xfrm>
            <a:off x="700364" y="5068174"/>
            <a:ext cx="3886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Institucijom</a:t>
            </a:r>
            <a:r>
              <a:rPr lang="lt-LT" sz="160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s tikslams pasiekti naudinga žinoti apie visus </a:t>
            </a:r>
            <a:r>
              <a:rPr lang="lt-LT" sz="1600" dirty="0" err="1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TBN</a:t>
            </a:r>
            <a:r>
              <a:rPr lang="lt-LT" sz="160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 paslaugų teikėjus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.</a:t>
            </a:r>
            <a:endParaRPr lang="en-GB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55D049D-1169-C50E-50CC-D347D732D443}"/>
              </a:ext>
            </a:extLst>
          </p:cNvPr>
          <p:cNvSpPr txBox="1"/>
          <p:nvPr/>
        </p:nvSpPr>
        <p:spPr>
          <a:xfrm>
            <a:off x="7708151" y="5126836"/>
            <a:ext cx="3581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R</a:t>
            </a:r>
            <a:r>
              <a:rPr lang="lt-LT" sz="1600" dirty="0" err="1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eguliacinė</a:t>
            </a:r>
            <a:r>
              <a:rPr lang="lt-LT" sz="160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 našta ir našta institucijoms galimai neatperka kaštų.</a:t>
            </a:r>
          </a:p>
        </p:txBody>
      </p:sp>
    </p:spTree>
    <p:extLst>
      <p:ext uri="{BB962C8B-B14F-4D97-AF65-F5344CB8AC3E}">
        <p14:creationId xmlns:p14="http://schemas.microsoft.com/office/powerpoint/2010/main" val="164703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0A6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BD3008-7A39-78DA-AA9C-7EF320D35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87BADD-0410-59EE-F712-33038891B8C7}"/>
              </a:ext>
            </a:extLst>
          </p:cNvPr>
          <p:cNvSpPr txBox="1"/>
          <p:nvPr/>
        </p:nvSpPr>
        <p:spPr>
          <a:xfrm>
            <a:off x="687356" y="609600"/>
            <a:ext cx="6551644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dirty="0" err="1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SPRENDIMO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PAIEŠKOS</a:t>
            </a:r>
            <a:endParaRPr lang="en-GB" sz="4000" dirty="0">
              <a:solidFill>
                <a:schemeClr val="bg1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6" name="Picture 5" descr="A white letter v on a black background&#10;&#10;AI-generated content may be incorrect.">
            <a:extLst>
              <a:ext uri="{FF2B5EF4-FFF2-40B4-BE49-F238E27FC236}">
                <a16:creationId xmlns:a16="http://schemas.microsoft.com/office/drawing/2014/main" id="{206EF7F6-3A54-03C1-475B-E91FAE058D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0800" y="6080890"/>
            <a:ext cx="1499700" cy="31465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EEC585E-3AE2-6BF2-3A31-C6B662759D1F}"/>
              </a:ext>
            </a:extLst>
          </p:cNvPr>
          <p:cNvSpPr txBox="1"/>
          <p:nvPr/>
        </p:nvSpPr>
        <p:spPr>
          <a:xfrm>
            <a:off x="909040" y="2460422"/>
            <a:ext cx="7206260" cy="2523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spcBef>
                <a:spcPts val="800"/>
              </a:spcBef>
            </a:pPr>
            <a:endParaRPr lang="lt-LT" dirty="0">
              <a:solidFill>
                <a:schemeClr val="bg1"/>
              </a:solidFill>
              <a:latin typeface="Arial" panose="020B0604020202020204" pitchFamily="34" charset="0"/>
              <a:ea typeface="Inter" panose="02000503000000020004" pitchFamily="2" charset="0"/>
              <a:cs typeface="Arial" panose="020B0604020202020204" pitchFamily="34" charset="0"/>
            </a:endParaRPr>
          </a:p>
          <a:p>
            <a:pPr algn="just">
              <a:spcBef>
                <a:spcPts val="800"/>
              </a:spcBef>
            </a:pP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Darbo grupė tęsė diskusiją dėl reguliavimo tik Reglamento apimtyje. Tačiau paaiškėjo, kad platformų duomenis VMI ir VDA jau gauna, tad </a:t>
            </a:r>
            <a:r>
              <a:rPr lang="lt-LT" b="1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Reglamento įgyvendinimo nauda dar labiau nunyksta</a:t>
            </a: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ts val="800"/>
              </a:spcBef>
            </a:pPr>
            <a:endParaRPr lang="lt-LT" dirty="0">
              <a:solidFill>
                <a:schemeClr val="bg1"/>
              </a:solidFill>
              <a:latin typeface="Arial" panose="020B0604020202020204" pitchFamily="34" charset="0"/>
              <a:ea typeface="Inter" panose="02000503000000020004" pitchFamily="2" charset="0"/>
              <a:cs typeface="Arial" panose="020B0604020202020204" pitchFamily="34" charset="0"/>
            </a:endParaRPr>
          </a:p>
          <a:p>
            <a:pPr algn="just">
              <a:spcBef>
                <a:spcPts val="800"/>
              </a:spcBef>
            </a:pP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Nuspręsta </a:t>
            </a:r>
            <a:r>
              <a:rPr lang="lt-LT" b="1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ieškoti kokybiškai efektyvių priemonių </a:t>
            </a: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geresniam duomenų surinkimui, o sektoriaus reformą – išsamų </a:t>
            </a:r>
            <a:r>
              <a:rPr lang="lt-LT" dirty="0" err="1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TBN</a:t>
            </a:r>
            <a:r>
              <a:rPr lang="lt-LT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 reguliavimą –įgyvendinti išnaudojus turimus įrankius.</a:t>
            </a:r>
          </a:p>
        </p:txBody>
      </p:sp>
      <p:sp>
        <p:nvSpPr>
          <p:cNvPr id="8" name="Slide Number">
            <a:extLst>
              <a:ext uri="{FF2B5EF4-FFF2-40B4-BE49-F238E27FC236}">
                <a16:creationId xmlns:a16="http://schemas.microsoft.com/office/drawing/2014/main" id="{969D9BB9-739E-F88E-295E-0D51DB5B2C40}"/>
              </a:ext>
            </a:extLst>
          </p:cNvPr>
          <p:cNvSpPr txBox="1">
            <a:spLocks/>
          </p:cNvSpPr>
          <p:nvPr/>
        </p:nvSpPr>
        <p:spPr>
          <a:xfrm>
            <a:off x="700364" y="6228877"/>
            <a:ext cx="208676" cy="148691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en-US" sz="1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8</a:t>
            </a:fld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phic 8" descr="Research with solid fill">
            <a:extLst>
              <a:ext uri="{FF2B5EF4-FFF2-40B4-BE49-F238E27FC236}">
                <a16:creationId xmlns:a16="http://schemas.microsoft.com/office/drawing/2014/main" id="{FD1D3698-0FDC-B4D0-63B9-2899DC4BE8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68278" y="2657093"/>
            <a:ext cx="23241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054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9A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F2F5A8-840A-7E12-6F65-64DFFEDA1E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EDD379-7E70-DFCF-B48E-7FD3A36F9BFA}"/>
              </a:ext>
            </a:extLst>
          </p:cNvPr>
          <p:cNvSpPr txBox="1"/>
          <p:nvPr/>
        </p:nvSpPr>
        <p:spPr>
          <a:xfrm>
            <a:off x="687354" y="609600"/>
            <a:ext cx="1026967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4000" dirty="0" err="1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TOLESNI</a:t>
            </a:r>
            <a:r>
              <a:rPr lang="en-US" sz="4000" dirty="0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VEIKSMAI</a:t>
            </a:r>
            <a:r>
              <a:rPr lang="lt-LT" sz="4000" dirty="0">
                <a:solidFill>
                  <a:srgbClr val="390A6E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 (I)</a:t>
            </a:r>
            <a:endParaRPr lang="en-GB" sz="4000" dirty="0">
              <a:solidFill>
                <a:srgbClr val="390A6E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pic>
        <p:nvPicPr>
          <p:cNvPr id="2" name="Picture 1" descr="A white letter v on a black background&#10;&#10;AI-generated content may be incorrect.">
            <a:extLst>
              <a:ext uri="{FF2B5EF4-FFF2-40B4-BE49-F238E27FC236}">
                <a16:creationId xmlns:a16="http://schemas.microsoft.com/office/drawing/2014/main" id="{EA752336-BFD4-9EDF-E876-6FDDF5BBA7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20800" y="6080890"/>
            <a:ext cx="1499700" cy="3146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CB5E236-C5B8-F1D4-6ADA-D74860B4B253}"/>
              </a:ext>
            </a:extLst>
          </p:cNvPr>
          <p:cNvSpPr txBox="1"/>
          <p:nvPr/>
        </p:nvSpPr>
        <p:spPr>
          <a:xfrm>
            <a:off x="802562" y="2895600"/>
            <a:ext cx="7808038" cy="32829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800"/>
              </a:spcBef>
            </a:pPr>
            <a:r>
              <a:rPr lang="lt-LT" sz="2000" b="1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EIMIN</a:t>
            </a: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 </a:t>
            </a:r>
            <a:r>
              <a:rPr lang="lt-LT" sz="2000" b="1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imasi lyderystės </a:t>
            </a: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aktyviai skatindama: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geriau panaudoti </a:t>
            </a:r>
            <a:r>
              <a:rPr lang="lt-LT" sz="2000" i="1" dirty="0" err="1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Eurostat</a:t>
            </a: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 duomenis;</a:t>
            </a: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efektyviau išnaudoti institucijų Lietuvoje atliekamus tyrimus ir keliautojų apklausas;</a:t>
            </a: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visiems vieningai veikti siekiant pagerinti apgyvendinimo paslaugų teikėjų E. turistas duomenų pildymą;</a:t>
            </a:r>
            <a:endParaRPr lang="en-US" sz="2000" dirty="0">
              <a:solidFill>
                <a:srgbClr val="390A6E"/>
              </a:solidFill>
              <a:latin typeface="Arial" panose="020B0604020202020204" pitchFamily="34" charset="0"/>
              <a:ea typeface="Inter" panose="02000503000000020004" pitchFamily="2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390A6E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viešajai įstaigai „Keliauk Lietuvoje“ apsvarstyti alternatyvius duomenų apie turistus šaltinius;</a:t>
            </a:r>
          </a:p>
          <a:p>
            <a:pPr marL="285750" indent="-285750">
              <a:spcBef>
                <a:spcPts val="800"/>
              </a:spcBef>
              <a:buFont typeface="Arial" panose="020B0604020202020204" pitchFamily="34" charset="0"/>
              <a:buChar char="•"/>
            </a:pPr>
            <a:endParaRPr lang="lt-LT" sz="2000" dirty="0">
              <a:solidFill>
                <a:srgbClr val="390A6E"/>
              </a:solidFill>
              <a:latin typeface="Arial" panose="020B0604020202020204" pitchFamily="34" charset="0"/>
              <a:ea typeface="Inter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7" name="Slide Number">
            <a:extLst>
              <a:ext uri="{FF2B5EF4-FFF2-40B4-BE49-F238E27FC236}">
                <a16:creationId xmlns:a16="http://schemas.microsoft.com/office/drawing/2014/main" id="{949D4F34-34B0-465E-0077-AAE9B49D1C0C}"/>
              </a:ext>
            </a:extLst>
          </p:cNvPr>
          <p:cNvSpPr txBox="1">
            <a:spLocks/>
          </p:cNvSpPr>
          <p:nvPr/>
        </p:nvSpPr>
        <p:spPr>
          <a:xfrm>
            <a:off x="700364" y="6228877"/>
            <a:ext cx="208676" cy="148691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L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2CEFE82-39F2-4F47-8A0C-D5AB3496FA5C}" type="slidenum">
              <a:rPr lang="en-US" sz="1000" smtClean="0">
                <a:solidFill>
                  <a:srgbClr val="390A6E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9</a:t>
            </a:fld>
            <a:endParaRPr lang="en-US" dirty="0">
              <a:solidFill>
                <a:srgbClr val="390A6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Bar chart with solid fill">
            <a:extLst>
              <a:ext uri="{FF2B5EF4-FFF2-40B4-BE49-F238E27FC236}">
                <a16:creationId xmlns:a16="http://schemas.microsoft.com/office/drawing/2014/main" id="{847BA067-F52D-6A5C-AADD-84140F338F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76462" y="1199792"/>
            <a:ext cx="1965433" cy="1965433"/>
          </a:xfrm>
          <a:prstGeom prst="rect">
            <a:avLst/>
          </a:prstGeom>
        </p:spPr>
      </p:pic>
      <p:pic>
        <p:nvPicPr>
          <p:cNvPr id="13" name="Graphic 12" descr="Handshake with solid fill">
            <a:extLst>
              <a:ext uri="{FF2B5EF4-FFF2-40B4-BE49-F238E27FC236}">
                <a16:creationId xmlns:a16="http://schemas.microsoft.com/office/drawing/2014/main" id="{B165C622-CD8C-97CD-1A48-E3CCD4E9C4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945757" y="4038600"/>
            <a:ext cx="2750943" cy="2485533"/>
          </a:xfrm>
          <a:prstGeom prst="rect">
            <a:avLst/>
          </a:prstGeom>
        </p:spPr>
      </p:pic>
      <p:pic>
        <p:nvPicPr>
          <p:cNvPr id="15" name="Graphic 14" descr="Folder Search with solid fill">
            <a:extLst>
              <a:ext uri="{FF2B5EF4-FFF2-40B4-BE49-F238E27FC236}">
                <a16:creationId xmlns:a16="http://schemas.microsoft.com/office/drawing/2014/main" id="{F04E6D7F-593F-E35F-9DA4-1C5AE6EA663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20300" y="2395174"/>
            <a:ext cx="2067652" cy="206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181954"/>
      </p:ext>
    </p:extLst>
  </p:cSld>
  <p:clrMapOvr>
    <a:masterClrMapping/>
  </p:clrMapOvr>
</p:sld>
</file>

<file path=ppt/theme/theme1.xml><?xml version="1.0" encoding="utf-8"?>
<a:theme xmlns:a="http://schemas.openxmlformats.org/drawingml/2006/main" name="PPT_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f3d9fc-cecf-4806-8b79-e07f4178e50f" xsi:nil="true"/>
    <lcf76f155ced4ddcb4097134ff3c332f xmlns="3daa3ca9-7913-4775-b489-948cf2d1f42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A00B8EBBFCD5FF4496FD077058AF1610" ma:contentTypeVersion="15" ma:contentTypeDescription="Kurkite naują dokumentą." ma:contentTypeScope="" ma:versionID="952658f46fba28a0b4717a3880571a0e">
  <xsd:schema xmlns:xsd="http://www.w3.org/2001/XMLSchema" xmlns:xs="http://www.w3.org/2001/XMLSchema" xmlns:p="http://schemas.microsoft.com/office/2006/metadata/properties" xmlns:ns2="3daa3ca9-7913-4775-b489-948cf2d1f429" xmlns:ns3="73f3d9fc-cecf-4806-8b79-e07f4178e50f" targetNamespace="http://schemas.microsoft.com/office/2006/metadata/properties" ma:root="true" ma:fieldsID="5b4f71c8031f2d06b62a258f7d30994c" ns2:_="" ns3:_="">
    <xsd:import namespace="3daa3ca9-7913-4775-b489-948cf2d1f429"/>
    <xsd:import namespace="73f3d9fc-cecf-4806-8b79-e07f4178e5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ca9-7913-4775-b489-948cf2d1f4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Vaizdų žymės" ma:readOnly="false" ma:fieldId="{5cf76f15-5ced-4ddc-b409-7134ff3c332f}" ma:taxonomyMulti="true" ma:sspId="4e3501c9-f7a7-4b81-baa6-2bbc2eda4d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f3d9fc-cecf-4806-8b79-e07f4178e50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248c6d8f-f480-459e-a823-f667fb2a638e}" ma:internalName="TaxCatchAll" ma:showField="CatchAllData" ma:web="73f3d9fc-cecf-4806-8b79-e07f4178e5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EF569C-248C-4C5A-AABA-63AC4601F7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D23FFC2-AA23-4531-A6AE-28E03B3A43A3}">
  <ds:schemaRefs>
    <ds:schemaRef ds:uri="http://schemas.microsoft.com/office/2006/metadata/properties"/>
    <ds:schemaRef ds:uri="http://schemas.microsoft.com/office/infopath/2007/PartnerControls"/>
    <ds:schemaRef ds:uri="73f3d9fc-cecf-4806-8b79-e07f4178e50f"/>
    <ds:schemaRef ds:uri="3daa3ca9-7913-4775-b489-948cf2d1f429"/>
    <ds:schemaRef ds:uri="a13546e0-6927-4c88-b1f7-6c6fa81102a9"/>
    <ds:schemaRef ds:uri="6b414775-771f-4c88-bf1f-101acd697e31"/>
  </ds:schemaRefs>
</ds:datastoreItem>
</file>

<file path=customXml/itemProps3.xml><?xml version="1.0" encoding="utf-8"?>
<ds:datastoreItem xmlns:ds="http://schemas.openxmlformats.org/officeDocument/2006/customXml" ds:itemID="{FCDE1F1A-CDF7-4EF5-A5E7-6E508021FB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ca9-7913-4775-b489-948cf2d1f429"/>
    <ds:schemaRef ds:uri="73f3d9fc-cecf-4806-8b79-e07f4178e50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bce49ad-6e13-4667-9698-89b6274ba9f6}" enabled="0" method="" siteId="{7bce49ad-6e13-4667-9698-89b6274ba9f6}" removed="1"/>
  <clbl:label id="{cf94ec86-1971-49f7-9cf6-852f05b3fa8c}" enabled="1" method="Privileged" siteId="{5c5456f4-c402-40c5-a73d-e78777e7bf9e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562</Words>
  <Application>Microsoft Office PowerPoint</Application>
  <PresentationFormat>Widescreen</PresentationFormat>
  <Paragraphs>112</Paragraphs>
  <Slides>10</Slides>
  <Notes>3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Arial</vt:lpstr>
      <vt:lpstr>Calibri</vt:lpstr>
      <vt:lpstr>PPT_Template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Aivaras Bakanauskas</dc:creator>
  <cp:lastModifiedBy>Marius Gorochovskis</cp:lastModifiedBy>
  <cp:revision>89</cp:revision>
  <dcterms:created xsi:type="dcterms:W3CDTF">2025-10-16T11:16:45Z</dcterms:created>
  <dcterms:modified xsi:type="dcterms:W3CDTF">2026-03-27T06:16:53Z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0x010100A00B8EBBFCD5FF4496FD077058AF1610</vt:lpwstr>
  </property>
  <property fmtid="{D5CDD505-2E9C-101B-9397-08002B2CF9AE}" pid="3" name="MediaServiceImageTags">
    <vt:lpwstr/>
  </property>
</Properties>
</file>