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325" r:id="rId3"/>
    <p:sldId id="317" r:id="rId4"/>
    <p:sldId id="304" r:id="rId5"/>
    <p:sldId id="314" r:id="rId6"/>
    <p:sldId id="299" r:id="rId7"/>
    <p:sldId id="312" r:id="rId8"/>
    <p:sldId id="313" r:id="rId9"/>
    <p:sldId id="262" r:id="rId10"/>
    <p:sldId id="263" r:id="rId11"/>
    <p:sldId id="256" r:id="rId12"/>
    <p:sldId id="300" r:id="rId13"/>
    <p:sldId id="271" r:id="rId14"/>
    <p:sldId id="267" r:id="rId15"/>
    <p:sldId id="323" r:id="rId16"/>
  </p:sldIdLst>
  <p:sldSz cx="12192000" cy="6858000"/>
  <p:notesSz cx="7102475" cy="9037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4AE"/>
    <a:srgbClr val="005F66"/>
    <a:srgbClr val="004F54"/>
    <a:srgbClr val="006D73"/>
    <a:srgbClr val="007A82"/>
    <a:srgbClr val="3599A6"/>
    <a:srgbClr val="4FB8BE"/>
    <a:srgbClr val="66C7CC"/>
    <a:srgbClr val="E6F6F7"/>
    <a:srgbClr val="F4F8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447" autoAdjust="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>
                <a:solidFill>
                  <a:schemeClr val="bg1"/>
                </a:solidFill>
              </a:rPr>
              <a:t>Use of Funds</a:t>
            </a:r>
          </a:p>
        </c:rich>
      </c:tx>
      <c:layout>
        <c:manualLayout>
          <c:xMode val="edge"/>
          <c:yMode val="edge"/>
          <c:x val="0.74485001311887022"/>
          <c:y val="0.67547916736984726"/>
        </c:manualLayout>
      </c:layout>
      <c:overlay val="0"/>
      <c:spPr>
        <a:solidFill>
          <a:srgbClr val="00A4AE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cap="all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8918296561748921"/>
          <c:y val="2.76775109173815E-2"/>
          <c:w val="0.59794745034479935"/>
          <c:h val="0.69448642097937385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Use of Funds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explosion val="2"/>
          <c:dPt>
            <c:idx val="0"/>
            <c:bubble3D val="0"/>
            <c:spPr>
              <a:solidFill>
                <a:schemeClr val="accent3">
                  <a:shade val="58000"/>
                </a:schemeClr>
              </a:solidFill>
              <a:ln>
                <a:solidFill>
                  <a:srgbClr val="FFFF00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778-4FCC-B784-C18E8BBA4A7A}"/>
              </c:ext>
            </c:extLst>
          </c:dPt>
          <c:dPt>
            <c:idx val="1"/>
            <c:bubble3D val="0"/>
            <c:spPr>
              <a:solidFill>
                <a:schemeClr val="accent3">
                  <a:shade val="86000"/>
                </a:schemeClr>
              </a:solidFill>
              <a:ln>
                <a:solidFill>
                  <a:srgbClr val="FFFF00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778-4FCC-B784-C18E8BBA4A7A}"/>
              </c:ext>
            </c:extLst>
          </c:dPt>
          <c:dPt>
            <c:idx val="2"/>
            <c:bubble3D val="0"/>
            <c:spPr>
              <a:solidFill>
                <a:schemeClr val="accent3">
                  <a:tint val="86000"/>
                </a:schemeClr>
              </a:solidFill>
              <a:ln>
                <a:solidFill>
                  <a:srgbClr val="FFFF00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778-4FCC-B784-C18E8BBA4A7A}"/>
              </c:ext>
            </c:extLst>
          </c:dPt>
          <c:dPt>
            <c:idx val="3"/>
            <c:bubble3D val="0"/>
            <c:spPr>
              <a:solidFill>
                <a:schemeClr val="accent3">
                  <a:tint val="58000"/>
                </a:schemeClr>
              </a:solidFill>
              <a:ln>
                <a:solidFill>
                  <a:srgbClr val="FFFF00"/>
                </a:solidFill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778-4FCC-B784-C18E8BBA4A7A}"/>
              </c:ext>
            </c:extLst>
          </c:dPt>
          <c:dLbls>
            <c:dLbl>
              <c:idx val="0"/>
              <c:layout>
                <c:manualLayout>
                  <c:x val="-0.24554498111879047"/>
                  <c:y val="3.446870886393334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3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021770FE-004E-4FB4-99A6-F04C21045234}" type="CATEGORYNAME">
                      <a:rPr lang="en-US" sz="2000" smtClean="0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accent3"/>
                          </a:solidFill>
                        </a:defRPr>
                      </a:pPr>
                      <a:t>[CATEGORY NAME]</a:t>
                    </a:fld>
                    <a:r>
                      <a:rPr lang="en-US" sz="2000" dirty="0">
                        <a:solidFill>
                          <a:schemeClr val="bg1"/>
                        </a:solidFill>
                      </a:rPr>
                      <a:t> </a:t>
                    </a:r>
                    <a:fld id="{2979F284-8023-4604-9575-9DE5A0EAFE4E}" type="VALUE">
                      <a:rPr lang="en-US" sz="2000" baseline="0" smtClean="0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accent3"/>
                          </a:solidFill>
                        </a:defRPr>
                      </a:pPr>
                      <a:t>[VALUE]</a:t>
                    </a:fld>
                    <a:endParaRPr lang="en-US" sz="2000" dirty="0">
                      <a:solidFill>
                        <a:schemeClr val="bg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67595338760228"/>
                      <c:h val="0.1556338831804015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0778-4FCC-B784-C18E8BBA4A7A}"/>
                </c:ext>
              </c:extLst>
            </c:dLbl>
            <c:dLbl>
              <c:idx val="1"/>
              <c:layout>
                <c:manualLayout>
                  <c:x val="0.19678270777910259"/>
                  <c:y val="-0.2161299188489375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C220133-4120-4EF7-96DD-D52ACCB825E2}" type="CATEGORYNAME">
                      <a:rPr lang="en-US" sz="2000" smtClean="0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br>
                      <a:rPr lang="en-US" sz="2000" baseline="0" dirty="0">
                        <a:solidFill>
                          <a:srgbClr val="2683C6"/>
                        </a:solidFill>
                      </a:rPr>
                    </a:br>
                    <a:fld id="{8402D699-215B-4EF6-A389-1E9CF7063314}" type="VALUE">
                      <a:rPr lang="en-US" sz="2000" baseline="0" smtClean="0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[VALUE]</a:t>
                    </a:fld>
                    <a:endParaRPr lang="en-US" sz="2000" baseline="0" dirty="0">
                      <a:solidFill>
                        <a:srgbClr val="2683C6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83169430486037"/>
                      <c:h val="0.1556338831804015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778-4FCC-B784-C18E8BBA4A7A}"/>
                </c:ext>
              </c:extLst>
            </c:dLbl>
            <c:dLbl>
              <c:idx val="2"/>
              <c:layout>
                <c:manualLayout>
                  <c:x val="0.19647556292131221"/>
                  <c:y val="6.9707782240630789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40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2000" baseline="0" dirty="0">
                        <a:solidFill>
                          <a:schemeClr val="bg1"/>
                        </a:solidFill>
                      </a:rPr>
                      <a:t>Operations</a:t>
                    </a:r>
                  </a:p>
                  <a:p>
                    <a:pPr>
                      <a:defRPr sz="1400">
                        <a:solidFill>
                          <a:schemeClr val="accent1"/>
                        </a:solidFill>
                      </a:defRPr>
                    </a:pPr>
                    <a:fld id="{B446054F-4057-4696-B79B-6306BE796F8B}" type="VALUE">
                      <a:rPr lang="en-US" sz="1800" baseline="0" smtClean="0">
                        <a:solidFill>
                          <a:schemeClr val="bg1"/>
                        </a:solidFill>
                      </a:rPr>
                      <a:pPr>
                        <a:defRPr sz="1400">
                          <a:solidFill>
                            <a:schemeClr val="accent1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0778-4FCC-B784-C18E8BBA4A7A}"/>
                </c:ext>
              </c:extLst>
            </c:dLbl>
            <c:dLbl>
              <c:idx val="3"/>
              <c:layout>
                <c:manualLayout>
                  <c:x val="0.10826679796607692"/>
                  <c:y val="0.1314729183040729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accent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73E8843-429C-4D3F-95FF-2BB332E5FE13}" type="CATEGORYNAME">
                      <a:rPr lang="en-US" sz="2000" b="1" smtClean="0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[CATEGORY NAME]</a:t>
                    </a:fld>
                    <a:endParaRPr lang="en-US" sz="2000" b="1" baseline="0" dirty="0">
                      <a:solidFill>
                        <a:schemeClr val="bg1"/>
                      </a:solidFill>
                    </a:endParaRPr>
                  </a:p>
                  <a:p>
                    <a:pPr>
                      <a:defRPr>
                        <a:solidFill>
                          <a:schemeClr val="accent1"/>
                        </a:solidFill>
                      </a:defRPr>
                    </a:pPr>
                    <a:fld id="{D9E93EFA-60A4-4A03-9E55-36EEC00DC953}" type="VALUE">
                      <a:rPr lang="en-US" sz="2000" b="1" baseline="0" smtClean="0">
                        <a:solidFill>
                          <a:schemeClr val="bg1"/>
                        </a:solidFill>
                      </a:rPr>
                      <a:pPr>
                        <a:defRPr>
                          <a:solidFill>
                            <a:schemeClr val="accent1"/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0778-4FCC-B784-C18E8BBA4A7A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Product &amp; Technology</c:v>
                </c:pt>
                <c:pt idx="1">
                  <c:v>Go-to-Market</c:v>
                </c:pt>
                <c:pt idx="2">
                  <c:v>Operations</c:v>
                </c:pt>
                <c:pt idx="3">
                  <c:v>Team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0.45</c:v>
                </c:pt>
                <c:pt idx="1">
                  <c:v>0.3</c:v>
                </c:pt>
                <c:pt idx="2">
                  <c:v>0.1</c:v>
                </c:pt>
                <c:pt idx="3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778-4FCC-B784-C18E8BBA4A7A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53451"/>
          </a:xfrm>
          <a:prstGeom prst="rect">
            <a:avLst/>
          </a:prstGeom>
        </p:spPr>
        <p:txBody>
          <a:bodyPr vert="horz" lIns="92224" tIns="46113" rIns="92224" bIns="46113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53451"/>
          </a:xfrm>
          <a:prstGeom prst="rect">
            <a:avLst/>
          </a:prstGeom>
        </p:spPr>
        <p:txBody>
          <a:bodyPr vert="horz" lIns="92224" tIns="46113" rIns="92224" bIns="46113" rtlCol="0"/>
          <a:lstStyle>
            <a:lvl1pPr algn="r">
              <a:defRPr sz="1200"/>
            </a:lvl1pPr>
          </a:lstStyle>
          <a:p>
            <a:fld id="{C0B9DCB4-65D0-4286-9B73-71B290FFBD9F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39788" y="1130300"/>
            <a:ext cx="5422900" cy="3049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24" tIns="46113" rIns="92224" bIns="4611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349364"/>
            <a:ext cx="5681980" cy="3558570"/>
          </a:xfrm>
          <a:prstGeom prst="rect">
            <a:avLst/>
          </a:prstGeom>
        </p:spPr>
        <p:txBody>
          <a:bodyPr vert="horz" lIns="92224" tIns="46113" rIns="92224" bIns="4611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84188"/>
            <a:ext cx="3077739" cy="453450"/>
          </a:xfrm>
          <a:prstGeom prst="rect">
            <a:avLst/>
          </a:prstGeom>
        </p:spPr>
        <p:txBody>
          <a:bodyPr vert="horz" lIns="92224" tIns="46113" rIns="92224" bIns="46113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584188"/>
            <a:ext cx="3077739" cy="453450"/>
          </a:xfrm>
          <a:prstGeom prst="rect">
            <a:avLst/>
          </a:prstGeom>
        </p:spPr>
        <p:txBody>
          <a:bodyPr vert="horz" lIns="92224" tIns="46113" rIns="92224" bIns="46113" rtlCol="0" anchor="b"/>
          <a:lstStyle>
            <a:lvl1pPr algn="r">
              <a:defRPr sz="1200"/>
            </a:lvl1pPr>
          </a:lstStyle>
          <a:p>
            <a:fld id="{7E8B51D1-D86B-4321-A4E8-0904427136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72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8B51D1-D86B-4321-A4E8-09044271369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1027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FE0D07F-1AFE-A493-95A8-84FF9A3B44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4FA70-A47F-9326-CF5D-62A518AED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D470B-AFF0-4AC2-BF77-4D9C7726CC9A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2CD158-C39F-43A7-2DFE-22FF6DD8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F6E323-D941-3FC6-226F-4E907CA92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13AF-808F-49D8-9D0A-28E0A9030EB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865C77D-87C5-97DC-DA21-1B1B6F885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33850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B3452-5E27-6A2A-9B9E-498D6E1E4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0368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61DF4-1146-F037-E4D7-85EE9AF82E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CEC4D4-1CEB-3421-88A9-5731D8FDC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D470B-AFF0-4AC2-BF77-4D9C7726CC9A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6D265-6B83-3767-8FCE-8880C8859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2AF542-7698-8CCC-D030-4F4C18AC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13AF-808F-49D8-9D0A-28E0A9030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078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D4F01-8C13-30EB-340D-D3D4855F7A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A2697-D9CF-4365-FFC8-35A9F6EA5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3AA526-271E-BB3E-57A8-4F0A15232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D470B-AFF0-4AC2-BF77-4D9C7726CC9A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B00466-285B-1E7B-9879-D2C0E8B8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07CDDC-FAA5-3FFE-2161-5EB6B1E27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13AF-808F-49D8-9D0A-28E0A9030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5411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78F44-5B34-9999-3365-C367338A0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6A404-A702-F1B5-51A6-349EFC55C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EAA0C9-3A64-E526-4306-4BF0751731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2070B9-0A87-E1BF-B250-5A517094F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D470B-AFF0-4AC2-BF77-4D9C7726CC9A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A3F57D-7E62-BD2E-578E-81097391B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F17CE3-3ECD-BD4E-CCE8-142880543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13AF-808F-49D8-9D0A-28E0A9030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207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F050B-D7D9-CA04-3B8B-6C8922B4C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8AD22E-2E80-5DE5-F32F-AB9D6870B3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F587DB-3D8A-680F-5E0B-1338041932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1C6840-F1F9-90B1-2652-91E6AD79F0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AEFB7E8-3D8E-A960-9EAB-6FB0CE02D5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4A22FD-9133-8E03-DD6A-BEC079291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D470B-AFF0-4AC2-BF77-4D9C7726CC9A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60A92BB-086A-D92A-CD11-4C762F68CE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8BDF5AD-3447-77A9-3F5F-383FCA0C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13AF-808F-49D8-9D0A-28E0A9030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421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6636D3-C895-34DF-B4DE-2DBA292BE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2F0BA9-6193-32BD-95A4-4A4EF7A3C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D470B-AFF0-4AC2-BF77-4D9C7726CC9A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480B17-1347-830D-A81C-6B9B4BEF7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B7705C-772A-4CC1-94F8-CBB8D28B3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13AF-808F-49D8-9D0A-28E0A9030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762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ECBC59-43CC-E3F4-BD53-F59C78682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D470B-AFF0-4AC2-BF77-4D9C7726CC9A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4F090C-A136-DE08-4DA9-33DA4D4AB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FA85B6-5974-7954-F3D3-EE6935842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13AF-808F-49D8-9D0A-28E0A9030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609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E5C20-8DA8-37D0-F5A4-4DF091E6E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DDD05-0F18-12F6-CA64-DC664B9EB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1C96C-C639-B973-48B1-40DDDD050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1DB252-B291-47EF-963C-4C70E353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D470B-AFF0-4AC2-BF77-4D9C7726CC9A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F249B4-F766-43E3-21D6-95A51123B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DB152C-BBFD-DC81-9FCF-FBDEDBDBFB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13AF-808F-49D8-9D0A-28E0A9030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830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64CD7-77BC-18FE-8261-5E1A1DBEB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0DF53E-2388-B88A-0D78-D3BB91D047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2ADA2A-11A0-3B15-7CF1-9A2DE86FE6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DB329B-CB44-1744-72C3-2E484B4D5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D470B-AFF0-4AC2-BF77-4D9C7726CC9A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EE4870-C139-DFE1-481B-F4E93F5C4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0AD8D-DC8F-B95C-DF60-B81BF4AD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13AF-808F-49D8-9D0A-28E0A9030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54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5719D-4691-EBF6-D764-77CA069C8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20F9F9-5CD6-AD2E-CA64-B8B1EA11F6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831F9E-9591-C984-996A-CEEEA16E0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D470B-AFF0-4AC2-BF77-4D9C7726CC9A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D7490A-E442-16B2-3399-7131165EC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0B107-D7CD-44C0-E8F2-F70A16DF8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13AF-808F-49D8-9D0A-28E0A9030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9763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3091D2F-621F-D56E-D753-939D5C4D83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A65BD0-6ADB-D312-B468-26F8086363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A8C9B-3D8D-91DF-9A08-6D0393533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D470B-AFF0-4AC2-BF77-4D9C7726CC9A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3E8C6-6CB4-2C0F-5E23-BFF89381A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B43010-0AEF-10E5-CAE1-86446C6EB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13AF-808F-49D8-9D0A-28E0A9030EB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6689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8401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4C876C-FE92-8CA5-A019-1D757425C5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12F01C-7E30-44AA-7661-3B218FAAD9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CE175-E800-8F63-0A11-CE7103D1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1DE5-466E-413B-943F-7B1196D2A6F9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41C95-994E-BFA1-36E1-B1218E1DA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BE1EAB-E959-C8F7-6B0F-B0C2F84F5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E2E6-7114-473D-9758-E338202E4F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9807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998D7-3734-BA7C-BD14-994DB5280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126D75-C86B-C9E5-A7CB-EB4F140F3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A7A19-3DF1-EF25-0AD0-615B9E12C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1DE5-466E-413B-943F-7B1196D2A6F9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8CB4A3-2364-450D-A906-E6F77A27E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17E12-F50B-A216-87B4-02FC37A93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E2E6-7114-473D-9758-E338202E4F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9685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39EC1-0A59-4BB9-A905-E7AB28E81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F4B5CB-F1BB-3520-9F74-627EB1690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CD9CB-5F29-66B7-F2DB-C0E80482A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1DE5-466E-413B-943F-7B1196D2A6F9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955F9-4ADB-0A42-D213-845EE6958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F7D9F-C4FC-A1CF-6CC7-BB4783D31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E2E6-7114-473D-9758-E338202E4F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3158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36B50-D42B-D1EB-904F-F33F18B88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26D25B-03BA-B434-D8EC-31359EDF5F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186C29-7342-F756-B27C-D75FAF9CE8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F9681B-B498-E462-F080-E83E4DA74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1DE5-466E-413B-943F-7B1196D2A6F9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A214B-1181-6A20-E784-E709E3CB1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CC42F1-E44C-B9C2-58E6-F1ACB4DB6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E2E6-7114-473D-9758-E338202E4F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1626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8ACD7-66B6-A31F-04D5-4B1338F20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ABA9A7-11F6-866B-971E-3532DFF53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F4329-FDF7-4A2D-3FDA-96B4700817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74C907-B6F1-74A5-DCC7-DB453A3D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9705-50F1-DA95-E093-ADE8C6395F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000791-1860-4B2C-8285-90B2079CE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1DE5-466E-413B-943F-7B1196D2A6F9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DA02D47-2547-DA0A-97EF-6F60531825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39746D-E458-8C58-BF7E-E83912F7E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E2E6-7114-473D-9758-E338202E4F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422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59EF3-2010-0F93-63E4-829964E99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47CC32-0791-9493-B84C-BA1A9F21FE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1DE5-466E-413B-943F-7B1196D2A6F9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C3D171-E10A-41F9-DBFE-6EE3CED5A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4B460B-8FCA-B3CE-851D-1D3F31D45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E2E6-7114-473D-9758-E338202E4F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2846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C5D729-CA30-0F3F-F220-1C66984F47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1DE5-466E-413B-943F-7B1196D2A6F9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1959A9-1479-D870-04FA-6C4CC85FE6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4B238-505A-1A97-4147-A6B89CD07A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E2E6-7114-473D-9758-E338202E4F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05884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B606E-A9A0-7FE0-857E-9EEBDC7C97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37D84D-D149-22E5-FB39-02A8DFA76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E6E486-B54B-7F93-DAB2-946A1DADA8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1BECC1-626C-5F72-0DFD-D1B4A1B21F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1DE5-466E-413B-943F-7B1196D2A6F9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52B3C7-E886-E494-BC3A-3ED3E7881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8FA54D-6A37-272C-1208-49F5B5F85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E2E6-7114-473D-9758-E338202E4F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8898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C9B3B-93EC-BF22-2A77-5D1FA53E3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1BB936-9C17-7EA9-739D-F078974952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FB6D6-0DC0-10FD-CD55-17298F8C1A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CC29C0-7492-D2EB-E8A8-0E0BF9709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1DE5-466E-413B-943F-7B1196D2A6F9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1803C4-9DC0-D60D-35A2-E3C49942A0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4EB94E-0AB7-57CA-B5BF-F3452462A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E2E6-7114-473D-9758-E338202E4F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3266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82725-053F-E75E-D863-A914DBDC9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DF76DC-32E9-6651-3801-D03E205AF1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05D267-156B-BD0A-0B8B-E1D3BA434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1DE5-466E-413B-943F-7B1196D2A6F9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4E25D-05F3-8E15-CBBA-A40AB9B3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D8C96-CC46-EA97-58EF-EB4AA4009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E2E6-7114-473D-9758-E338202E4F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0122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EDD339-3E77-FB1B-EF08-123C8ABB35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4DCC84-1F7C-1672-2435-95B30E2BB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EEE5E7-97D7-81EC-93DC-84F05A26F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1DE5-466E-413B-943F-7B1196D2A6F9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7BC28-8E18-B56F-0951-5FCC732DC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ED677-0BEC-95A2-9B0B-B03613DA2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E2E6-7114-473D-9758-E338202E4F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0319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305A4-DBC5-3148-4C48-3502D6359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A06C38-0310-758B-3CB9-0A2D05970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31DE5-466E-413B-943F-7B1196D2A6F9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CA3007-3674-98CD-FD5E-FD5886757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BD3CC17-D81C-68F5-7D28-B68EFBBF8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C7E2E6-7114-473D-9758-E338202E4F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9188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5782EDB-4AC7-46E5-3E74-A74B9AEDF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000" y="228445"/>
            <a:ext cx="5864811" cy="62203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F28DD4-30C1-956C-5888-71383B3B3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9947E4-2BDD-C17E-FD82-9AD85B4192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5D470B-AFF0-4AC2-BF77-4D9C7726CC9A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C9A9F4-0833-DE47-32EE-F06A98FE4A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C87342-41FD-26C5-38D3-C4C667B850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7213AF-808F-49D8-9D0A-28E0A9030EBA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F1C734-6620-DAEB-03B7-CA2565B26DD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3800" y="6040438"/>
            <a:ext cx="681037" cy="681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0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E322C5-3B11-9E52-E797-71FCB77B4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1B5CAC-EC16-457C-7F0B-4D54D59B5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E1B3A6-01B6-1F45-9E44-1D9DDAB69A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931DE5-466E-413B-943F-7B1196D2A6F9}" type="datetimeFigureOut">
              <a:rPr lang="en-US" smtClean="0"/>
              <a:t>9/15/2026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18E66-CE4C-BE2F-F068-087F941736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52F5C-58C2-0B89-5E48-A3B5B68BA3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EC7E2E6-7114-473D-9758-E338202E4FC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493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jpe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svg"/><Relationship Id="rId7" Type="http://schemas.openxmlformats.org/officeDocument/2006/relationships/image" Target="../media/image30.svg"/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svg"/><Relationship Id="rId5" Type="http://schemas.openxmlformats.org/officeDocument/2006/relationships/image" Target="../media/image28.svg"/><Relationship Id="rId4" Type="http://schemas.openxmlformats.org/officeDocument/2006/relationships/image" Target="../media/image27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76AB94-64FF-2C9B-6608-0443E90AA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8A62F66-9782-0AA0-86AF-FBFC447C8082}"/>
              </a:ext>
            </a:extLst>
          </p:cNvPr>
          <p:cNvSpPr txBox="1"/>
          <p:nvPr/>
        </p:nvSpPr>
        <p:spPr>
          <a:xfrm>
            <a:off x="6214310" y="6979538"/>
            <a:ext cx="62143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Contact us: asknavina.com</a:t>
            </a:r>
            <a:r>
              <a:rPr lang="en-US" b="1" dirty="0">
                <a:solidFill>
                  <a:schemeClr val="bg1"/>
                </a:solidFill>
              </a:rPr>
              <a:t> |</a:t>
            </a:r>
            <a:r>
              <a:rPr lang="en-US" sz="1800" b="1" i="0" u="none" strike="noStrike" kern="1200" dirty="0">
                <a:solidFill>
                  <a:schemeClr val="bg1"/>
                </a:solidFill>
                <a:effectLst/>
              </a:rPr>
              <a:t> team@asknavina</a:t>
            </a:r>
            <a:r>
              <a:rPr lang="en-US" sz="1800" b="1" dirty="0">
                <a:solidFill>
                  <a:schemeClr val="bg1"/>
                </a:solidFill>
              </a:rPr>
              <a:t>.com</a:t>
            </a:r>
            <a:endParaRPr lang="en-US" sz="1800" b="1" i="0" u="none" strike="noStrike" dirty="0">
              <a:solidFill>
                <a:schemeClr val="bg1"/>
              </a:solidFill>
              <a:effectLst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D46142-2834-27F8-7EB0-CFE660813849}"/>
              </a:ext>
            </a:extLst>
          </p:cNvPr>
          <p:cNvSpPr txBox="1"/>
          <p:nvPr/>
        </p:nvSpPr>
        <p:spPr>
          <a:xfrm>
            <a:off x="6663690" y="6404776"/>
            <a:ext cx="5528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Contact us: asknavina.com | team@asknavina.com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D06BAB-FBF2-7A3F-B9C7-3BD978D35DF0}"/>
              </a:ext>
            </a:extLst>
          </p:cNvPr>
          <p:cNvSpPr txBox="1"/>
          <p:nvPr/>
        </p:nvSpPr>
        <p:spPr>
          <a:xfrm>
            <a:off x="7950015" y="4389120"/>
            <a:ext cx="2742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bg1"/>
                </a:solidFill>
                <a:latin typeface="Aptos (Body)"/>
              </a:rPr>
              <a:t>Travel deeper. </a:t>
            </a:r>
          </a:p>
          <a:p>
            <a:pPr algn="ctr"/>
            <a:r>
              <a:rPr lang="en-US" sz="2400" b="1" i="1" dirty="0">
                <a:solidFill>
                  <a:schemeClr val="bg1"/>
                </a:solidFill>
                <a:latin typeface="Aptos (Body)"/>
              </a:rPr>
              <a:t>At your own pace.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347AF26-01A5-ED9D-7C6A-1290171107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3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904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F6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2B7368-E1DD-D594-7D18-05304834F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EE73C6EA-9280-8E3D-B8CF-EAEDCD9E14DF}"/>
              </a:ext>
            </a:extLst>
          </p:cNvPr>
          <p:cNvSpPr txBox="1"/>
          <p:nvPr/>
        </p:nvSpPr>
        <p:spPr>
          <a:xfrm>
            <a:off x="6781293" y="1991611"/>
            <a:ext cx="512445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</a:rPr>
              <a:t>Travel rarely happens according to plan. Your mood changes. Conditions change. Opportunities appear. </a:t>
            </a:r>
          </a:p>
          <a:p>
            <a:endParaRPr lang="en-US" sz="2200" dirty="0">
              <a:solidFill>
                <a:schemeClr val="bg1"/>
              </a:solidFill>
            </a:endParaRPr>
          </a:p>
          <a:p>
            <a:r>
              <a:rPr lang="en-US" sz="2200" dirty="0">
                <a:solidFill>
                  <a:schemeClr val="bg1"/>
                </a:solidFill>
              </a:rPr>
              <a:t>Yet most travel tools keep telling you what's next, not what’s there for you now.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708F4C-35AE-9295-11A6-1B21A3270C0C}"/>
              </a:ext>
            </a:extLst>
          </p:cNvPr>
          <p:cNvSpPr txBox="1"/>
          <p:nvPr/>
        </p:nvSpPr>
        <p:spPr>
          <a:xfrm>
            <a:off x="6781292" y="4556815"/>
            <a:ext cx="5003038" cy="1107996"/>
          </a:xfrm>
          <a:prstGeom prst="rect">
            <a:avLst/>
          </a:prstGeom>
          <a:noFill/>
          <a:effectLst>
            <a:softEdge rad="330200"/>
          </a:effectLst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Result:</a:t>
            </a:r>
            <a:r>
              <a:rPr lang="en-US" sz="2200" dirty="0">
                <a:solidFill>
                  <a:schemeClr val="bg1"/>
                </a:solidFill>
              </a:rPr>
              <a:t>  </a:t>
            </a:r>
          </a:p>
          <a:p>
            <a:r>
              <a:rPr lang="en-US" sz="2200" dirty="0">
                <a:solidFill>
                  <a:schemeClr val="bg1"/>
                </a:solidFill>
              </a:rPr>
              <a:t>travelers over-plan, rush and </a:t>
            </a:r>
          </a:p>
          <a:p>
            <a:r>
              <a:rPr lang="en-US" sz="2200" dirty="0">
                <a:solidFill>
                  <a:schemeClr val="bg1"/>
                </a:solidFill>
              </a:rPr>
              <a:t>under-experience the places they visit.</a:t>
            </a:r>
          </a:p>
        </p:txBody>
      </p:sp>
      <p:pic>
        <p:nvPicPr>
          <p:cNvPr id="7" name="Graphic 6" descr="Direction with solid fill">
            <a:extLst>
              <a:ext uri="{FF2B5EF4-FFF2-40B4-BE49-F238E27FC236}">
                <a16:creationId xmlns:a16="http://schemas.microsoft.com/office/drawing/2014/main" id="{4B455139-0B82-12F0-FF3D-0647409699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727430">
            <a:off x="6381672" y="4625373"/>
            <a:ext cx="331063" cy="33106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1AE8AFF-DF31-DC98-AEC2-B6A8BC1C3FED}"/>
              </a:ext>
            </a:extLst>
          </p:cNvPr>
          <p:cNvSpPr txBox="1"/>
          <p:nvPr/>
        </p:nvSpPr>
        <p:spPr>
          <a:xfrm>
            <a:off x="767197" y="1484294"/>
            <a:ext cx="2161655" cy="442674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STATIC PLAN</a:t>
            </a:r>
            <a:endParaRPr lang="el-GR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0433CEF-0915-9F51-786B-7E6690694FB0}"/>
              </a:ext>
            </a:extLst>
          </p:cNvPr>
          <p:cNvSpPr txBox="1"/>
          <p:nvPr/>
        </p:nvSpPr>
        <p:spPr>
          <a:xfrm>
            <a:off x="3385232" y="1484294"/>
            <a:ext cx="2420706" cy="442674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DYNAMIC REALITY</a:t>
            </a:r>
            <a:endParaRPr lang="el-GR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A0113B8-4C12-4697-1CE3-BBCA55ABA544}"/>
              </a:ext>
            </a:extLst>
          </p:cNvPr>
          <p:cNvSpPr txBox="1">
            <a:spLocks/>
          </p:cNvSpPr>
          <p:nvPr/>
        </p:nvSpPr>
        <p:spPr>
          <a:xfrm>
            <a:off x="838200" y="573949"/>
            <a:ext cx="10515600" cy="56624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>
                <a:solidFill>
                  <a:schemeClr val="bg1"/>
                </a:solidFill>
              </a:rPr>
              <a:t>The Problem: Planning is static. Travel is dynamic.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3A1C646-46B9-6B5A-70A3-CB358394D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6316"/>
          <a:stretch>
            <a:fillRect/>
          </a:stretch>
        </p:blipFill>
        <p:spPr>
          <a:xfrm>
            <a:off x="3190190" y="1945445"/>
            <a:ext cx="2905810" cy="4914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ADBF41-B318-326E-4821-A6B3C0F6FE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" b="21"/>
          <a:stretch/>
        </p:blipFill>
        <p:spPr>
          <a:xfrm>
            <a:off x="617794" y="1991611"/>
            <a:ext cx="2388995" cy="487003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110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A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B699F0-EE7E-42C7-1879-C49E2F87F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086E1E3-8985-D143-A60D-5384EEBBC26C}"/>
              </a:ext>
            </a:extLst>
          </p:cNvPr>
          <p:cNvSpPr txBox="1"/>
          <p:nvPr/>
        </p:nvSpPr>
        <p:spPr>
          <a:xfrm>
            <a:off x="6600286" y="2923258"/>
            <a:ext cx="58774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FFFF00"/>
                </a:solidFill>
                <a:effectLst/>
                <a:latin typeface="Aptos (Body)"/>
                <a:sym typeface="Wingdings" panose="05000000000000000000" pitchFamily="2" charset="2"/>
              </a:rPr>
              <a:t></a:t>
            </a:r>
            <a:r>
              <a:rPr lang="el-GR" sz="2400" b="1" dirty="0">
                <a:solidFill>
                  <a:schemeClr val="bg1"/>
                </a:solidFill>
                <a:effectLst/>
                <a:latin typeface="Aptos (Body)"/>
                <a:sym typeface="Wingdings" panose="05000000000000000000" pitchFamily="2" charset="2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ptos (Body)"/>
                <a:sym typeface="Wingdings" panose="05000000000000000000" pitchFamily="2" charset="2"/>
              </a:rPr>
              <a:t>RIGHT NOW</a:t>
            </a:r>
          </a:p>
          <a:p>
            <a:r>
              <a:rPr lang="en-US" sz="2400" dirty="0">
                <a:solidFill>
                  <a:schemeClr val="bg1"/>
                </a:solidFill>
                <a:latin typeface="Aptos (Body)"/>
                <a:sym typeface="Wingdings" panose="05000000000000000000" pitchFamily="2" charset="2"/>
              </a:rPr>
              <a:t>Adapt as conditions change.</a:t>
            </a:r>
            <a:r>
              <a:rPr lang="en-US" sz="2400" b="0" dirty="0">
                <a:solidFill>
                  <a:schemeClr val="bg1"/>
                </a:solidFill>
                <a:effectLst/>
                <a:latin typeface="Aptos (Body)"/>
              </a:rPr>
              <a:t> </a:t>
            </a:r>
            <a:endParaRPr lang="en-US" sz="2400" dirty="0">
              <a:solidFill>
                <a:schemeClr val="bg1"/>
              </a:solidFill>
              <a:latin typeface="Aptos (Body)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D50024A-E6F5-A478-48DF-99DBCDAA0840}"/>
              </a:ext>
            </a:extLst>
          </p:cNvPr>
          <p:cNvSpPr txBox="1"/>
          <p:nvPr/>
        </p:nvSpPr>
        <p:spPr>
          <a:xfrm>
            <a:off x="2085401" y="1492816"/>
            <a:ext cx="2161655" cy="442674"/>
          </a:xfrm>
          <a:prstGeom prst="round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NAVINA ADAPTS</a:t>
            </a:r>
            <a:endParaRPr lang="el-GR" sz="20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5E135BD-28D9-6B08-4B37-E2F0242A22D4}"/>
              </a:ext>
            </a:extLst>
          </p:cNvPr>
          <p:cNvSpPr txBox="1">
            <a:spLocks/>
          </p:cNvSpPr>
          <p:nvPr/>
        </p:nvSpPr>
        <p:spPr>
          <a:xfrm>
            <a:off x="838200" y="573949"/>
            <a:ext cx="10515600" cy="56624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>
                <a:solidFill>
                  <a:schemeClr val="bg1"/>
                </a:solidFill>
              </a:rPr>
              <a:t>The Solution: Navina. Travel that adapts to you.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9366A5-CB05-257A-9FD6-594A07357A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" r="150"/>
          <a:stretch/>
        </p:blipFill>
        <p:spPr>
          <a:xfrm>
            <a:off x="597916" y="2011489"/>
            <a:ext cx="2401092" cy="484505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4A4C47-58F5-A6FB-DE95-E8B6DD55CD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66229" y="1892598"/>
            <a:ext cx="2954369" cy="4965245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55221AF4-F421-7197-3998-BE57AD6E27DD}"/>
              </a:ext>
            </a:extLst>
          </p:cNvPr>
          <p:cNvSpPr/>
          <p:nvPr/>
        </p:nvSpPr>
        <p:spPr>
          <a:xfrm>
            <a:off x="371475" y="3338083"/>
            <a:ext cx="2794754" cy="2543175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E158E02-5714-573F-5452-E89AF2296E2D}"/>
              </a:ext>
            </a:extLst>
          </p:cNvPr>
          <p:cNvSpPr txBox="1"/>
          <p:nvPr/>
        </p:nvSpPr>
        <p:spPr>
          <a:xfrm>
            <a:off x="6606541" y="5316232"/>
            <a:ext cx="50789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rgbClr val="FFFF00"/>
                </a:solidFill>
              </a:rPr>
              <a:t>Not another itinerary. </a:t>
            </a:r>
          </a:p>
          <a:p>
            <a:r>
              <a:rPr lang="en-US" sz="2400" b="1" i="1" dirty="0">
                <a:solidFill>
                  <a:srgbClr val="FFFF00"/>
                </a:solidFill>
              </a:rPr>
              <a:t>A companion that travels with you.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522A37-B00D-C772-BB3A-46D32C4E5D9F}"/>
              </a:ext>
            </a:extLst>
          </p:cNvPr>
          <p:cNvSpPr txBox="1"/>
          <p:nvPr/>
        </p:nvSpPr>
        <p:spPr>
          <a:xfrm>
            <a:off x="6600286" y="1950837"/>
            <a:ext cx="604162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FFFF00"/>
                </a:solidFill>
                <a:effectLst/>
                <a:latin typeface="Aptos (Body)"/>
                <a:sym typeface="Wingdings" panose="05000000000000000000" pitchFamily="2" charset="2"/>
              </a:rPr>
              <a:t></a:t>
            </a:r>
            <a:r>
              <a:rPr lang="el-GR" sz="2400" b="1" dirty="0">
                <a:solidFill>
                  <a:schemeClr val="bg1"/>
                </a:solidFill>
                <a:effectLst/>
                <a:latin typeface="Aptos (Body)"/>
                <a:sym typeface="Wingdings" panose="05000000000000000000" pitchFamily="2" charset="2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ptos (Body)"/>
                <a:sym typeface="Wingdings" panose="05000000000000000000" pitchFamily="2" charset="2"/>
              </a:rPr>
              <a:t>YOUR PACE</a:t>
            </a:r>
          </a:p>
          <a:p>
            <a:r>
              <a:rPr lang="en-US" sz="2400" dirty="0">
                <a:solidFill>
                  <a:schemeClr val="bg1"/>
                </a:solidFill>
              </a:rPr>
              <a:t>Adapts to your mood, time &amp; energy.</a:t>
            </a:r>
            <a:endParaRPr lang="en-US" sz="2400" dirty="0">
              <a:solidFill>
                <a:schemeClr val="bg1"/>
              </a:solidFill>
              <a:latin typeface="Aptos (Body)"/>
              <a:sym typeface="Wingdings" panose="05000000000000000000" pitchFamily="2" charset="2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2724A6-F80F-3F52-B483-C00904FDA72D}"/>
              </a:ext>
            </a:extLst>
          </p:cNvPr>
          <p:cNvSpPr txBox="1"/>
          <p:nvPr/>
        </p:nvSpPr>
        <p:spPr>
          <a:xfrm>
            <a:off x="6600286" y="3934742"/>
            <a:ext cx="49116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400" b="1" dirty="0">
                <a:solidFill>
                  <a:srgbClr val="FFFF00"/>
                </a:solidFill>
                <a:effectLst/>
                <a:latin typeface="Aptos (Body)"/>
                <a:sym typeface="Wingdings" panose="05000000000000000000" pitchFamily="2" charset="2"/>
              </a:rPr>
              <a:t></a:t>
            </a:r>
            <a:r>
              <a:rPr lang="el-GR" sz="2400" b="1" dirty="0">
                <a:solidFill>
                  <a:schemeClr val="bg1"/>
                </a:solidFill>
                <a:effectLst/>
                <a:latin typeface="Aptos (Body)"/>
                <a:sym typeface="Wingdings" panose="05000000000000000000" pitchFamily="2" charset="2"/>
              </a:rPr>
              <a:t> </a:t>
            </a:r>
            <a:r>
              <a:rPr lang="en-US" sz="2400" b="1" dirty="0">
                <a:solidFill>
                  <a:schemeClr val="bg1"/>
                </a:solidFill>
                <a:latin typeface="Aptos (Body)"/>
                <a:sym typeface="Wingdings" panose="05000000000000000000" pitchFamily="2" charset="2"/>
              </a:rPr>
              <a:t>GO LOCAL</a:t>
            </a:r>
          </a:p>
          <a:p>
            <a:r>
              <a:rPr lang="en-US" sz="2400" dirty="0">
                <a:solidFill>
                  <a:schemeClr val="bg1"/>
                </a:solidFill>
              </a:rPr>
              <a:t>Connects you with what fits you, local &amp; trusted.</a:t>
            </a:r>
          </a:p>
        </p:txBody>
      </p:sp>
    </p:spTree>
    <p:extLst>
      <p:ext uri="{BB962C8B-B14F-4D97-AF65-F5344CB8AC3E}">
        <p14:creationId xmlns:p14="http://schemas.microsoft.com/office/powerpoint/2010/main" val="1340301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A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3EF3CC-5C7F-55D1-D133-19D1355200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EADAADE4-03E9-80E3-CC05-1D744462A09A}"/>
              </a:ext>
            </a:extLst>
          </p:cNvPr>
          <p:cNvSpPr txBox="1"/>
          <p:nvPr/>
        </p:nvSpPr>
        <p:spPr>
          <a:xfrm>
            <a:off x="906765" y="2106573"/>
            <a:ext cx="5082554" cy="919401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UNDERSTANDS YOU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Mood · interests · location · pace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04D058-58B1-1779-134F-281A899BC4E6}"/>
              </a:ext>
            </a:extLst>
          </p:cNvPr>
          <p:cNvSpPr txBox="1"/>
          <p:nvPr/>
        </p:nvSpPr>
        <p:spPr>
          <a:xfrm>
            <a:off x="906764" y="3141328"/>
            <a:ext cx="5074935" cy="1328023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UNDERSTANDS NOW</a:t>
            </a:r>
          </a:p>
          <a:p>
            <a:r>
              <a:rPr lang="en-US" sz="2400" dirty="0">
                <a:solidFill>
                  <a:schemeClr val="bg1"/>
                </a:solidFill>
              </a:rPr>
              <a:t>Weather · events · disruptions · what's happening around you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2EAF96-9D0E-59A7-C866-D7CB90CD9A43}"/>
              </a:ext>
            </a:extLst>
          </p:cNvPr>
          <p:cNvSpPr txBox="1"/>
          <p:nvPr/>
        </p:nvSpPr>
        <p:spPr>
          <a:xfrm>
            <a:off x="906764" y="4584705"/>
            <a:ext cx="5082555" cy="1328023"/>
          </a:xfrm>
          <a:prstGeom prst="roundRect">
            <a:avLst/>
          </a:prstGeom>
          <a:noFill/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GUIDES YOU</a:t>
            </a:r>
            <a:br>
              <a:rPr lang="en-US" sz="2400" b="1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Personalized suggestions · local insights · proactive guidance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CAAA489-EAF8-A087-550D-3EE1750C55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642" y="962025"/>
            <a:ext cx="3155157" cy="5609165"/>
          </a:xfrm>
          <a:prstGeom prst="roundRect">
            <a:avLst/>
          </a:prstGeom>
          <a:ln w="76200">
            <a:solidFill>
              <a:schemeClr val="tx1"/>
            </a:solidFill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5B16AC8-D89A-E906-8501-D5A2C637438B}"/>
              </a:ext>
            </a:extLst>
          </p:cNvPr>
          <p:cNvSpPr txBox="1">
            <a:spLocks/>
          </p:cNvSpPr>
          <p:nvPr/>
        </p:nvSpPr>
        <p:spPr>
          <a:xfrm>
            <a:off x="838200" y="573949"/>
            <a:ext cx="10515600" cy="56624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>
                <a:solidFill>
                  <a:schemeClr val="bg1"/>
                </a:solidFill>
              </a:rPr>
              <a:t>The Product: Navina AI Agent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E225F15-2EDB-373F-1D07-F12B251A6A83}"/>
              </a:ext>
            </a:extLst>
          </p:cNvPr>
          <p:cNvCxnSpPr>
            <a:cxnSpLocks/>
          </p:cNvCxnSpPr>
          <p:nvPr/>
        </p:nvCxnSpPr>
        <p:spPr>
          <a:xfrm>
            <a:off x="838200" y="2106573"/>
            <a:ext cx="0" cy="3806155"/>
          </a:xfrm>
          <a:prstGeom prst="line">
            <a:avLst/>
          </a:prstGeom>
          <a:ln w="2857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804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ABFB5-CE67-5248-25E1-BAB93B142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432528-FECC-624C-5D9D-9E23A343BACE}"/>
              </a:ext>
            </a:extLst>
          </p:cNvPr>
          <p:cNvSpPr txBox="1"/>
          <p:nvPr/>
        </p:nvSpPr>
        <p:spPr>
          <a:xfrm>
            <a:off x="929694" y="3728257"/>
            <a:ext cx="10244670" cy="266591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4EA071-9AB4-41F8-3D52-93C658FF5D50}"/>
              </a:ext>
            </a:extLst>
          </p:cNvPr>
          <p:cNvSpPr txBox="1"/>
          <p:nvPr/>
        </p:nvSpPr>
        <p:spPr>
          <a:xfrm>
            <a:off x="5260395" y="3987758"/>
            <a:ext cx="606961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1AFB9"/>
                </a:solidFill>
              </a:rPr>
              <a:t>Passes + affiliate commissions</a:t>
            </a:r>
            <a:br>
              <a:rPr lang="en-US" sz="2200" b="1" dirty="0">
                <a:solidFill>
                  <a:srgbClr val="01AFB9"/>
                </a:solidFill>
              </a:rPr>
            </a:br>
            <a:r>
              <a:rPr lang="en-US" sz="2000" dirty="0"/>
              <a:t>Freemium entry | Day/ Trip/ Mega Pass: €6.99–€34.99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10% on bookings (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tickets, activities)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437AF5-33F2-CA46-64D7-EFAA6B8CB999}"/>
              </a:ext>
            </a:extLst>
          </p:cNvPr>
          <p:cNvSpPr txBox="1"/>
          <p:nvPr/>
        </p:nvSpPr>
        <p:spPr>
          <a:xfrm>
            <a:off x="1666983" y="4112926"/>
            <a:ext cx="213741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1AFB9"/>
                </a:solidFill>
              </a:rPr>
              <a:t>B2C</a:t>
            </a:r>
            <a:br>
              <a:rPr lang="en-US" sz="2800" b="1" dirty="0">
                <a:solidFill>
                  <a:srgbClr val="01AFB9"/>
                </a:solidFill>
              </a:rPr>
            </a:br>
            <a:r>
              <a:rPr lang="en-US" dirty="0">
                <a:solidFill>
                  <a:srgbClr val="00A4AE"/>
                </a:solidFill>
              </a:rPr>
              <a:t>Travelers</a:t>
            </a:r>
            <a:endParaRPr lang="en-US" b="1" dirty="0">
              <a:solidFill>
                <a:srgbClr val="00A4AE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25513C-AFCD-36AB-A3D9-F2055FBDF67F}"/>
              </a:ext>
            </a:extLst>
          </p:cNvPr>
          <p:cNvSpPr txBox="1"/>
          <p:nvPr/>
        </p:nvSpPr>
        <p:spPr>
          <a:xfrm>
            <a:off x="1666983" y="2393670"/>
            <a:ext cx="306126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1AFB9"/>
                </a:solidFill>
              </a:rPr>
              <a:t>Primary: B2B2C</a:t>
            </a:r>
            <a:br>
              <a:rPr lang="en-US" sz="2800" b="1" dirty="0">
                <a:solidFill>
                  <a:srgbClr val="01AFB9"/>
                </a:solidFill>
              </a:rPr>
            </a:br>
            <a:r>
              <a:rPr lang="en-US" dirty="0">
                <a:solidFill>
                  <a:srgbClr val="00A4AE"/>
                </a:solidFill>
              </a:rPr>
              <a:t>Hotels · DMCs · Hosts</a:t>
            </a:r>
            <a:endParaRPr lang="en-US" b="1" dirty="0">
              <a:solidFill>
                <a:srgbClr val="00A4AE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007C9D8-8398-9F21-5D30-05556F8E10C1}"/>
              </a:ext>
            </a:extLst>
          </p:cNvPr>
          <p:cNvSpPr txBox="1"/>
          <p:nvPr/>
        </p:nvSpPr>
        <p:spPr>
          <a:xfrm>
            <a:off x="5457388" y="2288209"/>
            <a:ext cx="551734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A4AE"/>
                </a:solidFill>
              </a:rPr>
              <a:t>Co-branding license + </a:t>
            </a: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2200" b="1" dirty="0">
                <a:solidFill>
                  <a:srgbClr val="00A4AE"/>
                </a:solidFill>
              </a:rPr>
              <a:t>per active user fee</a:t>
            </a:r>
            <a:br>
              <a:rPr lang="en-US" sz="2200" b="1" dirty="0">
                <a:solidFill>
                  <a:srgbClr val="00A4AE"/>
                </a:solidFill>
              </a:rPr>
            </a:br>
            <a:r>
              <a:rPr lang="en-US" sz="2000" dirty="0"/>
              <a:t>Better guest experience · New revenue opportunities for partners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2A37FC5-2496-C7FF-B8E6-271B52E5C7FB}"/>
              </a:ext>
            </a:extLst>
          </p:cNvPr>
          <p:cNvSpPr txBox="1"/>
          <p:nvPr/>
        </p:nvSpPr>
        <p:spPr>
          <a:xfrm>
            <a:off x="1666983" y="5458583"/>
            <a:ext cx="253280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1AFB9"/>
                </a:solidFill>
              </a:rPr>
              <a:t>B2G</a:t>
            </a:r>
            <a:endParaRPr lang="en-US" b="1" dirty="0">
              <a:solidFill>
                <a:srgbClr val="00A4AE"/>
              </a:solidFill>
            </a:endParaRPr>
          </a:p>
          <a:p>
            <a:r>
              <a:rPr lang="en-US" dirty="0">
                <a:solidFill>
                  <a:srgbClr val="00A4AE"/>
                </a:solidFill>
              </a:rPr>
              <a:t>DMOs · Tourism Boards</a:t>
            </a:r>
          </a:p>
        </p:txBody>
      </p:sp>
      <p:pic>
        <p:nvPicPr>
          <p:cNvPr id="28" name="Graphic 27" descr="Coins outline">
            <a:extLst>
              <a:ext uri="{FF2B5EF4-FFF2-40B4-BE49-F238E27FC236}">
                <a16:creationId xmlns:a16="http://schemas.microsoft.com/office/drawing/2014/main" id="{140E58E1-768C-4F7C-3A6F-D71A71DDFE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271052" y="4053910"/>
            <a:ext cx="914400" cy="914400"/>
          </a:xfrm>
          <a:prstGeom prst="rect">
            <a:avLst/>
          </a:prstGeom>
        </p:spPr>
      </p:pic>
      <p:pic>
        <p:nvPicPr>
          <p:cNvPr id="32" name="Graphic 31" descr="Building outline">
            <a:extLst>
              <a:ext uri="{FF2B5EF4-FFF2-40B4-BE49-F238E27FC236}">
                <a16:creationId xmlns:a16="http://schemas.microsoft.com/office/drawing/2014/main" id="{A1FE7104-E46F-1CBC-8DCF-7F674C1272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38672" y="2297575"/>
            <a:ext cx="914400" cy="91440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BF3E978C-8BA1-0225-6FE0-87D624C806B7}"/>
              </a:ext>
            </a:extLst>
          </p:cNvPr>
          <p:cNvSpPr txBox="1"/>
          <p:nvPr/>
        </p:nvSpPr>
        <p:spPr>
          <a:xfrm>
            <a:off x="894309" y="1317915"/>
            <a:ext cx="10269221" cy="461665"/>
          </a:xfrm>
          <a:prstGeom prst="rect">
            <a:avLst/>
          </a:prstGeom>
          <a:solidFill>
            <a:srgbClr val="00A4AE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A B2B2C-led model </a:t>
            </a:r>
            <a:r>
              <a:rPr lang="en-US" sz="2400" b="1" dirty="0">
                <a:solidFill>
                  <a:schemeClr val="bg1"/>
                </a:solidFill>
              </a:rPr>
              <a:t>with complementary revenue streams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CC6C72B-8038-3D34-8B63-138BB7B6ACC2}"/>
              </a:ext>
            </a:extLst>
          </p:cNvPr>
          <p:cNvCxnSpPr>
            <a:cxnSpLocks/>
          </p:cNvCxnSpPr>
          <p:nvPr/>
        </p:nvCxnSpPr>
        <p:spPr>
          <a:xfrm flipV="1">
            <a:off x="892579" y="5297814"/>
            <a:ext cx="10272681" cy="25398"/>
          </a:xfrm>
          <a:prstGeom prst="line">
            <a:avLst/>
          </a:prstGeom>
          <a:ln w="38100">
            <a:solidFill>
              <a:srgbClr val="00A4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56EA1B8-DC0D-FCBD-7155-A2C70167E789}"/>
              </a:ext>
            </a:extLst>
          </p:cNvPr>
          <p:cNvCxnSpPr>
            <a:cxnSpLocks/>
          </p:cNvCxnSpPr>
          <p:nvPr/>
        </p:nvCxnSpPr>
        <p:spPr>
          <a:xfrm flipV="1">
            <a:off x="917418" y="3692148"/>
            <a:ext cx="10269221" cy="16358"/>
          </a:xfrm>
          <a:prstGeom prst="line">
            <a:avLst/>
          </a:prstGeom>
          <a:ln w="38100">
            <a:solidFill>
              <a:srgbClr val="00A4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itle 1">
            <a:extLst>
              <a:ext uri="{FF2B5EF4-FFF2-40B4-BE49-F238E27FC236}">
                <a16:creationId xmlns:a16="http://schemas.microsoft.com/office/drawing/2014/main" id="{676FBF71-93E5-420E-0CDC-FFBB00772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949"/>
            <a:ext cx="10515600" cy="566245"/>
          </a:xfrm>
        </p:spPr>
        <p:txBody>
          <a:bodyPr/>
          <a:lstStyle/>
          <a:p>
            <a:r>
              <a:rPr lang="en-US" sz="3400" dirty="0">
                <a:solidFill>
                  <a:srgbClr val="01AFB9"/>
                </a:solidFill>
              </a:rPr>
              <a:t>Business Model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1E98629-1561-4DB3-D0FD-0B6BEE27564B}"/>
              </a:ext>
            </a:extLst>
          </p:cNvPr>
          <p:cNvSpPr txBox="1"/>
          <p:nvPr/>
        </p:nvSpPr>
        <p:spPr>
          <a:xfrm>
            <a:off x="892579" y="1788817"/>
            <a:ext cx="461665" cy="1892841"/>
          </a:xfrm>
          <a:prstGeom prst="rect">
            <a:avLst/>
          </a:prstGeom>
          <a:solidFill>
            <a:srgbClr val="00A4AE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PRIMARY</a:t>
            </a:r>
            <a:endParaRPr lang="el-GR" b="1" dirty="0">
              <a:solidFill>
                <a:schemeClr val="bg1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7012BC4-633F-96BD-2581-2CAA234B9B5B}"/>
              </a:ext>
            </a:extLst>
          </p:cNvPr>
          <p:cNvSpPr txBox="1"/>
          <p:nvPr/>
        </p:nvSpPr>
        <p:spPr>
          <a:xfrm>
            <a:off x="901683" y="5323212"/>
            <a:ext cx="461665" cy="1095599"/>
          </a:xfrm>
          <a:prstGeom prst="rect">
            <a:avLst/>
          </a:prstGeom>
          <a:solidFill>
            <a:srgbClr val="00A4AE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NEXT</a:t>
            </a:r>
            <a:endParaRPr lang="el-GR" b="1" dirty="0">
              <a:solidFill>
                <a:schemeClr val="bg1"/>
              </a:solidFill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9D647907-A0B0-DD4E-5848-87580543F57E}"/>
              </a:ext>
            </a:extLst>
          </p:cNvPr>
          <p:cNvCxnSpPr/>
          <p:nvPr/>
        </p:nvCxnSpPr>
        <p:spPr>
          <a:xfrm>
            <a:off x="892579" y="5320334"/>
            <a:ext cx="46166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843929F2-F6FB-DD75-B92E-E3A303645A03}"/>
              </a:ext>
            </a:extLst>
          </p:cNvPr>
          <p:cNvCxnSpPr/>
          <p:nvPr/>
        </p:nvCxnSpPr>
        <p:spPr>
          <a:xfrm>
            <a:off x="892579" y="1790369"/>
            <a:ext cx="46166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C2BB1ADB-273E-6F2A-F0D7-4ADC37E8846B}"/>
              </a:ext>
            </a:extLst>
          </p:cNvPr>
          <p:cNvSpPr txBox="1"/>
          <p:nvPr/>
        </p:nvSpPr>
        <p:spPr>
          <a:xfrm>
            <a:off x="901683" y="3712097"/>
            <a:ext cx="461665" cy="1594955"/>
          </a:xfrm>
          <a:prstGeom prst="rect">
            <a:avLst/>
          </a:prstGeom>
          <a:solidFill>
            <a:srgbClr val="00A4AE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ADDITIONAL</a:t>
            </a:r>
            <a:endParaRPr lang="el-GR" b="1" dirty="0">
              <a:solidFill>
                <a:schemeClr val="bg1"/>
              </a:solidFill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A9F510-4B49-609D-3E8F-0303ED3DB86B}"/>
              </a:ext>
            </a:extLst>
          </p:cNvPr>
          <p:cNvCxnSpPr>
            <a:cxnSpLocks/>
          </p:cNvCxnSpPr>
          <p:nvPr/>
        </p:nvCxnSpPr>
        <p:spPr>
          <a:xfrm flipV="1">
            <a:off x="1363348" y="6387474"/>
            <a:ext cx="9805722" cy="8477"/>
          </a:xfrm>
          <a:prstGeom prst="line">
            <a:avLst/>
          </a:prstGeom>
          <a:ln w="38100">
            <a:solidFill>
              <a:srgbClr val="00A4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B70E667-71F6-EF0C-6CEB-B5D541A7AAF2}"/>
              </a:ext>
            </a:extLst>
          </p:cNvPr>
          <p:cNvSpPr txBox="1"/>
          <p:nvPr/>
        </p:nvSpPr>
        <p:spPr>
          <a:xfrm>
            <a:off x="5260395" y="5497187"/>
            <a:ext cx="5863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rgbClr val="00A4AE"/>
                </a:solidFill>
              </a:rPr>
              <a:t>Destination partnerships &amp; intelligence</a:t>
            </a:r>
            <a:br>
              <a:rPr lang="en-US" sz="2200" b="1" dirty="0">
                <a:solidFill>
                  <a:srgbClr val="00A4AE"/>
                </a:solidFill>
              </a:rPr>
            </a:br>
            <a:r>
              <a:rPr lang="en-US" dirty="0"/>
              <a:t>Visitor Experience · Smart Discovery · Destination Insights</a:t>
            </a:r>
            <a:endParaRPr lang="en-US" b="1" dirty="0">
              <a:solidFill>
                <a:srgbClr val="00A4AE"/>
              </a:solidFill>
            </a:endParaRPr>
          </a:p>
        </p:txBody>
      </p:sp>
      <p:pic>
        <p:nvPicPr>
          <p:cNvPr id="18" name="Graphic 17" descr="Bank outline">
            <a:extLst>
              <a:ext uri="{FF2B5EF4-FFF2-40B4-BE49-F238E27FC236}">
                <a16:creationId xmlns:a16="http://schemas.microsoft.com/office/drawing/2014/main" id="{9566A315-BCC1-9699-DE80-C78EE8797B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66259" y="5461122"/>
            <a:ext cx="709809" cy="709809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A720D36-9C40-94A2-6EF8-522765B8B971}"/>
              </a:ext>
            </a:extLst>
          </p:cNvPr>
          <p:cNvCxnSpPr/>
          <p:nvPr/>
        </p:nvCxnSpPr>
        <p:spPr>
          <a:xfrm>
            <a:off x="892579" y="3697274"/>
            <a:ext cx="461665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5618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Off-page Connector 3">
            <a:extLst>
              <a:ext uri="{FF2B5EF4-FFF2-40B4-BE49-F238E27FC236}">
                <a16:creationId xmlns:a16="http://schemas.microsoft.com/office/drawing/2014/main" id="{4C861B9E-0920-501A-55C8-3232B24E6AE3}"/>
              </a:ext>
            </a:extLst>
          </p:cNvPr>
          <p:cNvSpPr/>
          <p:nvPr/>
        </p:nvSpPr>
        <p:spPr>
          <a:xfrm>
            <a:off x="925830" y="1543050"/>
            <a:ext cx="5120640" cy="757552"/>
          </a:xfrm>
          <a:prstGeom prst="flowChartOffpageConnector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A4AE"/>
                </a:solidFill>
              </a:rPr>
              <a:t>700M international urban trips/ year</a:t>
            </a:r>
          </a:p>
        </p:txBody>
      </p:sp>
      <p:sp>
        <p:nvSpPr>
          <p:cNvPr id="5" name="Flowchart: Off-page Connector 4">
            <a:extLst>
              <a:ext uri="{FF2B5EF4-FFF2-40B4-BE49-F238E27FC236}">
                <a16:creationId xmlns:a16="http://schemas.microsoft.com/office/drawing/2014/main" id="{E08D24C3-C182-BEF3-753A-F29AC1B0C431}"/>
              </a:ext>
            </a:extLst>
          </p:cNvPr>
          <p:cNvSpPr/>
          <p:nvPr/>
        </p:nvSpPr>
        <p:spPr>
          <a:xfrm>
            <a:off x="1645920" y="3108959"/>
            <a:ext cx="3577590" cy="946853"/>
          </a:xfrm>
          <a:prstGeom prst="flowChartOffpageConnector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A4AE"/>
              </a:solidFill>
            </a:endParaRPr>
          </a:p>
        </p:txBody>
      </p:sp>
      <p:sp>
        <p:nvSpPr>
          <p:cNvPr id="11" name="Flowchart: Off-page Connector 10">
            <a:extLst>
              <a:ext uri="{FF2B5EF4-FFF2-40B4-BE49-F238E27FC236}">
                <a16:creationId xmlns:a16="http://schemas.microsoft.com/office/drawing/2014/main" id="{45D3C891-42B4-7290-9854-A93277C3F886}"/>
              </a:ext>
            </a:extLst>
          </p:cNvPr>
          <p:cNvSpPr/>
          <p:nvPr/>
        </p:nvSpPr>
        <p:spPr>
          <a:xfrm>
            <a:off x="2023110" y="4056042"/>
            <a:ext cx="2868930" cy="842856"/>
          </a:xfrm>
          <a:prstGeom prst="flowChartOffpageConnector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>
              <a:solidFill>
                <a:srgbClr val="00A4AE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52B7D3-BDD4-E66A-E4BB-4FB0D623F5C2}"/>
              </a:ext>
            </a:extLst>
          </p:cNvPr>
          <p:cNvSpPr txBox="1"/>
          <p:nvPr/>
        </p:nvSpPr>
        <p:spPr>
          <a:xfrm>
            <a:off x="1554480" y="3177540"/>
            <a:ext cx="37604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A4AE"/>
                </a:solidFill>
              </a:rPr>
              <a:t> 49M reachable</a:t>
            </a:r>
          </a:p>
          <a:p>
            <a:pPr algn="ctr"/>
            <a:r>
              <a:rPr lang="en-US" sz="2000" b="1" dirty="0">
                <a:solidFill>
                  <a:srgbClr val="00A4AE"/>
                </a:solidFill>
              </a:rPr>
              <a:t>via hotels, DMC partners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53C215F-973F-B10F-EEE8-1934A266B441}"/>
              </a:ext>
            </a:extLst>
          </p:cNvPr>
          <p:cNvSpPr txBox="1"/>
          <p:nvPr/>
        </p:nvSpPr>
        <p:spPr>
          <a:xfrm>
            <a:off x="1856232" y="4194750"/>
            <a:ext cx="3200400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A4AE"/>
                </a:solidFill>
              </a:rPr>
              <a:t>20M engaged users</a:t>
            </a:r>
          </a:p>
        </p:txBody>
      </p:sp>
      <p:sp>
        <p:nvSpPr>
          <p:cNvPr id="14" name="Shape 1">
            <a:extLst>
              <a:ext uri="{FF2B5EF4-FFF2-40B4-BE49-F238E27FC236}">
                <a16:creationId xmlns:a16="http://schemas.microsoft.com/office/drawing/2014/main" id="{7C4FD0EB-D020-574C-1CC8-287513D0B4DF}"/>
              </a:ext>
            </a:extLst>
          </p:cNvPr>
          <p:cNvSpPr/>
          <p:nvPr/>
        </p:nvSpPr>
        <p:spPr>
          <a:xfrm>
            <a:off x="7315200" y="1558766"/>
            <a:ext cx="3931920" cy="1005840"/>
          </a:xfrm>
          <a:prstGeom prst="rect">
            <a:avLst/>
          </a:prstGeom>
          <a:solidFill>
            <a:srgbClr val="F0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CC8D8F46-6F04-C20D-2BAD-FB451719A0CF}"/>
              </a:ext>
            </a:extLst>
          </p:cNvPr>
          <p:cNvSpPr/>
          <p:nvPr/>
        </p:nvSpPr>
        <p:spPr>
          <a:xfrm>
            <a:off x="7315200" y="1558766"/>
            <a:ext cx="73152" cy="1005840"/>
          </a:xfrm>
          <a:prstGeom prst="rect">
            <a:avLst/>
          </a:prstGeom>
          <a:solidFill>
            <a:srgbClr val="FFFF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3">
            <a:extLst>
              <a:ext uri="{FF2B5EF4-FFF2-40B4-BE49-F238E27FC236}">
                <a16:creationId xmlns:a16="http://schemas.microsoft.com/office/drawing/2014/main" id="{BBA32EAD-3E74-FDD9-4A30-1472B772E57E}"/>
              </a:ext>
            </a:extLst>
          </p:cNvPr>
          <p:cNvSpPr/>
          <p:nvPr/>
        </p:nvSpPr>
        <p:spPr>
          <a:xfrm>
            <a:off x="7498080" y="166849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5F66"/>
                </a:solidFill>
                <a:latin typeface="Aptos (Body)"/>
                <a:ea typeface="Arial" pitchFamily="34" charset="-122"/>
                <a:cs typeface="Arial" pitchFamily="34" charset="-120"/>
              </a:rPr>
              <a:t>1</a:t>
            </a:r>
            <a:endParaRPr lang="en-US" sz="2200" dirty="0">
              <a:solidFill>
                <a:srgbClr val="005F66"/>
              </a:solidFill>
              <a:latin typeface="Aptos (Body)"/>
            </a:endParaRPr>
          </a:p>
        </p:txBody>
      </p:sp>
      <p:sp>
        <p:nvSpPr>
          <p:cNvPr id="17" name="Text 4">
            <a:extLst>
              <a:ext uri="{FF2B5EF4-FFF2-40B4-BE49-F238E27FC236}">
                <a16:creationId xmlns:a16="http://schemas.microsoft.com/office/drawing/2014/main" id="{C6A9CB0E-E4EA-1828-EEFF-E9FC619BCDB8}"/>
              </a:ext>
            </a:extLst>
          </p:cNvPr>
          <p:cNvSpPr/>
          <p:nvPr/>
        </p:nvSpPr>
        <p:spPr>
          <a:xfrm>
            <a:off x="8001000" y="1668494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65A82"/>
                </a:solidFill>
                <a:latin typeface="Aptos (Body)"/>
                <a:ea typeface="Arial" pitchFamily="34" charset="-122"/>
                <a:cs typeface="Arial" pitchFamily="34" charset="-120"/>
              </a:rPr>
              <a:t>B2B2C: Partner Licenses</a:t>
            </a:r>
            <a:endParaRPr lang="en-US" dirty="0">
              <a:latin typeface="Aptos (Body)"/>
            </a:endParaRP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75B56CE9-DE38-FB8A-E0E0-B680A6802D1F}"/>
              </a:ext>
            </a:extLst>
          </p:cNvPr>
          <p:cNvSpPr/>
          <p:nvPr/>
        </p:nvSpPr>
        <p:spPr>
          <a:xfrm>
            <a:off x="8001000" y="1981676"/>
            <a:ext cx="3017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4748B"/>
                </a:solidFill>
                <a:latin typeface="Aptos (Body)"/>
                <a:ea typeface="Arial" pitchFamily="34" charset="-122"/>
                <a:cs typeface="Arial" pitchFamily="34" charset="-120"/>
              </a:rPr>
              <a:t>20–25K partners globally</a:t>
            </a:r>
            <a:endParaRPr lang="en-US" dirty="0">
              <a:latin typeface="Aptos (Body)"/>
            </a:endParaRP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C7B5454D-0BCA-34B6-B543-61C2F102A597}"/>
              </a:ext>
            </a:extLst>
          </p:cNvPr>
          <p:cNvSpPr/>
          <p:nvPr/>
        </p:nvSpPr>
        <p:spPr>
          <a:xfrm>
            <a:off x="8001000" y="2217134"/>
            <a:ext cx="3017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2C39A"/>
                </a:solidFill>
                <a:latin typeface="Aptos (Body)"/>
                <a:ea typeface="Arial" pitchFamily="34" charset="-122"/>
                <a:cs typeface="Arial" pitchFamily="34" charset="-120"/>
              </a:rPr>
              <a:t>→ €40–60M/year</a:t>
            </a:r>
            <a:endParaRPr lang="en-US" dirty="0">
              <a:latin typeface="Aptos (Body)"/>
            </a:endParaRPr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5C5571EA-FEB2-D51A-CED2-7A678FEF5EBD}"/>
              </a:ext>
            </a:extLst>
          </p:cNvPr>
          <p:cNvSpPr/>
          <p:nvPr/>
        </p:nvSpPr>
        <p:spPr>
          <a:xfrm>
            <a:off x="7326630" y="2754630"/>
            <a:ext cx="3931920" cy="1005840"/>
          </a:xfrm>
          <a:prstGeom prst="rect">
            <a:avLst/>
          </a:prstGeom>
          <a:solidFill>
            <a:srgbClr val="F0F8FF"/>
          </a:solidFill>
          <a:ln/>
        </p:spPr>
        <p:txBody>
          <a:bodyPr/>
          <a:lstStyle/>
          <a:p>
            <a:endParaRPr lang="en-US">
              <a:latin typeface="Aptos (Body)"/>
            </a:endParaRPr>
          </a:p>
        </p:txBody>
      </p:sp>
      <p:sp>
        <p:nvSpPr>
          <p:cNvPr id="21" name="Shape 8">
            <a:extLst>
              <a:ext uri="{FF2B5EF4-FFF2-40B4-BE49-F238E27FC236}">
                <a16:creationId xmlns:a16="http://schemas.microsoft.com/office/drawing/2014/main" id="{64AF47F1-04B4-AD3F-B4D1-F82ABC3F62BE}"/>
              </a:ext>
            </a:extLst>
          </p:cNvPr>
          <p:cNvSpPr/>
          <p:nvPr/>
        </p:nvSpPr>
        <p:spPr>
          <a:xfrm>
            <a:off x="7326630" y="2754630"/>
            <a:ext cx="73152" cy="1005840"/>
          </a:xfrm>
          <a:prstGeom prst="rect">
            <a:avLst/>
          </a:prstGeom>
          <a:solidFill>
            <a:srgbClr val="FFFF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6DF1EC87-540E-C998-14AD-BE4A7167939B}"/>
              </a:ext>
            </a:extLst>
          </p:cNvPr>
          <p:cNvSpPr/>
          <p:nvPr/>
        </p:nvSpPr>
        <p:spPr>
          <a:xfrm>
            <a:off x="7509510" y="2807208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5F66"/>
                </a:solidFill>
                <a:latin typeface="Aptos (Body)"/>
                <a:ea typeface="Arial" pitchFamily="34" charset="-122"/>
                <a:cs typeface="Arial" pitchFamily="34" charset="-120"/>
              </a:rPr>
              <a:t>2</a:t>
            </a:r>
            <a:endParaRPr lang="en-US" sz="2200" dirty="0">
              <a:solidFill>
                <a:srgbClr val="005F66"/>
              </a:solidFill>
              <a:latin typeface="Aptos (Body)"/>
            </a:endParaRPr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620EB1A7-2D1F-3704-0C52-CAEF967C5861}"/>
              </a:ext>
            </a:extLst>
          </p:cNvPr>
          <p:cNvSpPr/>
          <p:nvPr/>
        </p:nvSpPr>
        <p:spPr>
          <a:xfrm>
            <a:off x="8012430" y="2864358"/>
            <a:ext cx="323469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65A82"/>
                </a:solidFill>
                <a:latin typeface="Aptos (Body)"/>
                <a:ea typeface="Arial" pitchFamily="34" charset="-122"/>
                <a:cs typeface="Arial" pitchFamily="34" charset="-120"/>
              </a:rPr>
              <a:t>B2C: Services commissions </a:t>
            </a:r>
            <a:endParaRPr lang="en-US" dirty="0">
              <a:latin typeface="Aptos (Body)"/>
            </a:endParaRPr>
          </a:p>
        </p:txBody>
      </p:sp>
      <p:sp>
        <p:nvSpPr>
          <p:cNvPr id="24" name="Text 11">
            <a:extLst>
              <a:ext uri="{FF2B5EF4-FFF2-40B4-BE49-F238E27FC236}">
                <a16:creationId xmlns:a16="http://schemas.microsoft.com/office/drawing/2014/main" id="{D56845C6-569F-E2DB-5399-480A0E230306}"/>
              </a:ext>
            </a:extLst>
          </p:cNvPr>
          <p:cNvSpPr/>
          <p:nvPr/>
        </p:nvSpPr>
        <p:spPr>
          <a:xfrm>
            <a:off x="8012430" y="3143250"/>
            <a:ext cx="3017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4748B"/>
                </a:solidFill>
                <a:latin typeface="Aptos (Body)"/>
                <a:ea typeface="Arial" pitchFamily="34" charset="-122"/>
                <a:cs typeface="Arial" pitchFamily="34" charset="-120"/>
              </a:rPr>
              <a:t>€2 value per engaged user</a:t>
            </a:r>
            <a:endParaRPr lang="en-US" dirty="0">
              <a:latin typeface="Aptos (Body)"/>
            </a:endParaRPr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C12A9379-E2E7-9E67-0B1B-1CDD00633795}"/>
              </a:ext>
            </a:extLst>
          </p:cNvPr>
          <p:cNvSpPr/>
          <p:nvPr/>
        </p:nvSpPr>
        <p:spPr>
          <a:xfrm>
            <a:off x="8012430" y="3412998"/>
            <a:ext cx="3017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2C39A"/>
                </a:solidFill>
                <a:latin typeface="Aptos (Body)"/>
                <a:ea typeface="Arial" pitchFamily="34" charset="-122"/>
                <a:cs typeface="Arial" pitchFamily="34" charset="-120"/>
              </a:rPr>
              <a:t>→ €40M/year</a:t>
            </a:r>
            <a:endParaRPr lang="en-US" dirty="0">
              <a:latin typeface="Aptos (Body)"/>
            </a:endParaRPr>
          </a:p>
        </p:txBody>
      </p:sp>
      <p:sp>
        <p:nvSpPr>
          <p:cNvPr id="27" name="Shape 13">
            <a:extLst>
              <a:ext uri="{FF2B5EF4-FFF2-40B4-BE49-F238E27FC236}">
                <a16:creationId xmlns:a16="http://schemas.microsoft.com/office/drawing/2014/main" id="{7ADF4421-1FAB-47FB-DB28-957126156069}"/>
              </a:ext>
            </a:extLst>
          </p:cNvPr>
          <p:cNvSpPr/>
          <p:nvPr/>
        </p:nvSpPr>
        <p:spPr>
          <a:xfrm>
            <a:off x="7315200" y="3909060"/>
            <a:ext cx="3931920" cy="1005840"/>
          </a:xfrm>
          <a:prstGeom prst="rect">
            <a:avLst/>
          </a:prstGeom>
          <a:solidFill>
            <a:srgbClr val="F0F8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14">
            <a:extLst>
              <a:ext uri="{FF2B5EF4-FFF2-40B4-BE49-F238E27FC236}">
                <a16:creationId xmlns:a16="http://schemas.microsoft.com/office/drawing/2014/main" id="{72E8093B-36B3-E647-F94E-44E02801EEC8}"/>
              </a:ext>
            </a:extLst>
          </p:cNvPr>
          <p:cNvSpPr/>
          <p:nvPr/>
        </p:nvSpPr>
        <p:spPr>
          <a:xfrm>
            <a:off x="7315200" y="3909060"/>
            <a:ext cx="73152" cy="1005840"/>
          </a:xfrm>
          <a:prstGeom prst="rect">
            <a:avLst/>
          </a:prstGeom>
          <a:solidFill>
            <a:srgbClr val="FFFF0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15">
            <a:extLst>
              <a:ext uri="{FF2B5EF4-FFF2-40B4-BE49-F238E27FC236}">
                <a16:creationId xmlns:a16="http://schemas.microsoft.com/office/drawing/2014/main" id="{ED0EBAEF-5D6B-AD77-2EAE-F31E351F23CB}"/>
              </a:ext>
            </a:extLst>
          </p:cNvPr>
          <p:cNvSpPr/>
          <p:nvPr/>
        </p:nvSpPr>
        <p:spPr>
          <a:xfrm>
            <a:off x="7498080" y="3995928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05F66"/>
                </a:solidFill>
                <a:latin typeface="Aptos (Body)"/>
                <a:ea typeface="Arial" pitchFamily="34" charset="-122"/>
                <a:cs typeface="Arial" pitchFamily="34" charset="-120"/>
              </a:rPr>
              <a:t>3</a:t>
            </a:r>
            <a:endParaRPr lang="en-US" sz="2200" dirty="0">
              <a:solidFill>
                <a:srgbClr val="005F66"/>
              </a:solidFill>
              <a:latin typeface="Aptos (Body)"/>
            </a:endParaRPr>
          </a:p>
        </p:txBody>
      </p:sp>
      <p:sp>
        <p:nvSpPr>
          <p:cNvPr id="30" name="Text 16">
            <a:extLst>
              <a:ext uri="{FF2B5EF4-FFF2-40B4-BE49-F238E27FC236}">
                <a16:creationId xmlns:a16="http://schemas.microsoft.com/office/drawing/2014/main" id="{AE9B7D8C-BC3A-5FC9-27B3-3E88C8CA3ED3}"/>
              </a:ext>
            </a:extLst>
          </p:cNvPr>
          <p:cNvSpPr/>
          <p:nvPr/>
        </p:nvSpPr>
        <p:spPr>
          <a:xfrm>
            <a:off x="8001000" y="4018788"/>
            <a:ext cx="30175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65A82"/>
                </a:solidFill>
                <a:latin typeface="Aptos (Body)"/>
                <a:ea typeface="Arial" pitchFamily="34" charset="-122"/>
                <a:cs typeface="Arial" pitchFamily="34" charset="-120"/>
              </a:rPr>
              <a:t>B2C: Travel passes</a:t>
            </a:r>
            <a:endParaRPr lang="en-US" dirty="0">
              <a:latin typeface="Aptos (Body)"/>
            </a:endParaRPr>
          </a:p>
        </p:txBody>
      </p:sp>
      <p:sp>
        <p:nvSpPr>
          <p:cNvPr id="31" name="Text 17">
            <a:extLst>
              <a:ext uri="{FF2B5EF4-FFF2-40B4-BE49-F238E27FC236}">
                <a16:creationId xmlns:a16="http://schemas.microsoft.com/office/drawing/2014/main" id="{FF0DFB9A-FFE1-BDAD-8642-FC05C83067B8}"/>
              </a:ext>
            </a:extLst>
          </p:cNvPr>
          <p:cNvSpPr/>
          <p:nvPr/>
        </p:nvSpPr>
        <p:spPr>
          <a:xfrm>
            <a:off x="8001000" y="4331970"/>
            <a:ext cx="3246120" cy="1951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64748B"/>
                </a:solidFill>
                <a:latin typeface="Aptos (Body)"/>
                <a:ea typeface="Arial" pitchFamily="34" charset="-122"/>
                <a:cs typeface="Arial" pitchFamily="34" charset="-120"/>
              </a:rPr>
              <a:t>Direct consumer subscriptions</a:t>
            </a:r>
            <a:endParaRPr lang="en-US" dirty="0">
              <a:latin typeface="Aptos (Body)"/>
            </a:endParaRPr>
          </a:p>
        </p:txBody>
      </p:sp>
      <p:sp>
        <p:nvSpPr>
          <p:cNvPr id="32" name="Text 18">
            <a:extLst>
              <a:ext uri="{FF2B5EF4-FFF2-40B4-BE49-F238E27FC236}">
                <a16:creationId xmlns:a16="http://schemas.microsoft.com/office/drawing/2014/main" id="{0D9C155B-8074-C63D-5987-8434E4370A4C}"/>
              </a:ext>
            </a:extLst>
          </p:cNvPr>
          <p:cNvSpPr/>
          <p:nvPr/>
        </p:nvSpPr>
        <p:spPr>
          <a:xfrm>
            <a:off x="8001000" y="4567428"/>
            <a:ext cx="30175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02C39A"/>
                </a:solidFill>
                <a:latin typeface="Aptos (Body)"/>
                <a:ea typeface="Arial" pitchFamily="34" charset="-122"/>
                <a:cs typeface="Arial" pitchFamily="34" charset="-120"/>
              </a:rPr>
              <a:t>→ €8–12M/year</a:t>
            </a:r>
            <a:endParaRPr lang="en-US" dirty="0">
              <a:latin typeface="Aptos (Body)"/>
            </a:endParaRPr>
          </a:p>
        </p:txBody>
      </p:sp>
      <p:sp>
        <p:nvSpPr>
          <p:cNvPr id="41" name="Flowchart: Off-page Connector 40">
            <a:extLst>
              <a:ext uri="{FF2B5EF4-FFF2-40B4-BE49-F238E27FC236}">
                <a16:creationId xmlns:a16="http://schemas.microsoft.com/office/drawing/2014/main" id="{A2B7DBB0-8BA8-B7F2-5BF8-867F32D8603B}"/>
              </a:ext>
            </a:extLst>
          </p:cNvPr>
          <p:cNvSpPr/>
          <p:nvPr/>
        </p:nvSpPr>
        <p:spPr>
          <a:xfrm>
            <a:off x="1181862" y="2298876"/>
            <a:ext cx="4674108" cy="811810"/>
          </a:xfrm>
          <a:prstGeom prst="flowChartOffpageConnector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A4AE"/>
                </a:solidFill>
              </a:rPr>
              <a:t>245M relevant travelers</a:t>
            </a:r>
          </a:p>
        </p:txBody>
      </p:sp>
      <p:sp>
        <p:nvSpPr>
          <p:cNvPr id="42" name="Shape 25">
            <a:extLst>
              <a:ext uri="{FF2B5EF4-FFF2-40B4-BE49-F238E27FC236}">
                <a16:creationId xmlns:a16="http://schemas.microsoft.com/office/drawing/2014/main" id="{12F7DEC8-932A-C43F-8572-F4A0907AE459}"/>
              </a:ext>
            </a:extLst>
          </p:cNvPr>
          <p:cNvSpPr/>
          <p:nvPr/>
        </p:nvSpPr>
        <p:spPr>
          <a:xfrm>
            <a:off x="3829050" y="5189506"/>
            <a:ext cx="5120640" cy="1189520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26">
            <a:extLst>
              <a:ext uri="{FF2B5EF4-FFF2-40B4-BE49-F238E27FC236}">
                <a16:creationId xmlns:a16="http://schemas.microsoft.com/office/drawing/2014/main" id="{DB4E4680-E640-1EB3-A3B3-F3280010412C}"/>
              </a:ext>
            </a:extLst>
          </p:cNvPr>
          <p:cNvSpPr/>
          <p:nvPr/>
        </p:nvSpPr>
        <p:spPr>
          <a:xfrm>
            <a:off x="4286250" y="5412048"/>
            <a:ext cx="4472940" cy="301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28090"/>
                </a:solidFill>
                <a:latin typeface="Aptos (Body)"/>
                <a:ea typeface="Arial" pitchFamily="34" charset="-122"/>
                <a:cs typeface="Arial" pitchFamily="34" charset="-120"/>
              </a:rPr>
              <a:t>Global Opportunity for Navina</a:t>
            </a:r>
            <a:endParaRPr lang="en-US" sz="2400" b="1" dirty="0">
              <a:solidFill>
                <a:srgbClr val="028090"/>
              </a:solidFill>
              <a:latin typeface="Aptos (Body)"/>
            </a:endParaRPr>
          </a:p>
        </p:txBody>
      </p:sp>
      <p:sp>
        <p:nvSpPr>
          <p:cNvPr id="44" name="Text 27">
            <a:extLst>
              <a:ext uri="{FF2B5EF4-FFF2-40B4-BE49-F238E27FC236}">
                <a16:creationId xmlns:a16="http://schemas.microsoft.com/office/drawing/2014/main" id="{7A114E7E-FF8F-C6DA-7259-AE025DD323EB}"/>
              </a:ext>
            </a:extLst>
          </p:cNvPr>
          <p:cNvSpPr/>
          <p:nvPr/>
        </p:nvSpPr>
        <p:spPr>
          <a:xfrm>
            <a:off x="4319016" y="5849682"/>
            <a:ext cx="42062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4FB8BE"/>
                </a:solidFill>
                <a:latin typeface="Aptos (Body)"/>
                <a:ea typeface="Arial" pitchFamily="34" charset="-122"/>
                <a:cs typeface="Arial" pitchFamily="34" charset="-120"/>
              </a:rPr>
              <a:t>€90–110M </a:t>
            </a:r>
            <a:r>
              <a:rPr lang="en-US" sz="2400" b="1" dirty="0">
                <a:solidFill>
                  <a:srgbClr val="4FB8BE"/>
                </a:solidFill>
                <a:latin typeface="Aptos (Body)"/>
                <a:ea typeface="Arial" pitchFamily="34" charset="-122"/>
                <a:cs typeface="Arial" pitchFamily="34" charset="-120"/>
              </a:rPr>
              <a:t>annual revenue*</a:t>
            </a:r>
            <a:endParaRPr lang="en-US" sz="2400" dirty="0">
              <a:solidFill>
                <a:srgbClr val="4FB8BE"/>
              </a:solidFill>
              <a:latin typeface="Aptos (Body)"/>
            </a:endParaRPr>
          </a:p>
        </p:txBody>
      </p:sp>
      <p:pic>
        <p:nvPicPr>
          <p:cNvPr id="8" name="Graphic 7" descr="World outline">
            <a:extLst>
              <a:ext uri="{FF2B5EF4-FFF2-40B4-BE49-F238E27FC236}">
                <a16:creationId xmlns:a16="http://schemas.microsoft.com/office/drawing/2014/main" id="{9BE70C70-4241-5975-2DAF-EAE47834C06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55539" y="2608249"/>
            <a:ext cx="1866138" cy="186613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DF2C74-35D0-90C4-8E77-ACA540E47AA3}"/>
              </a:ext>
            </a:extLst>
          </p:cNvPr>
          <p:cNvSpPr txBox="1"/>
          <p:nvPr/>
        </p:nvSpPr>
        <p:spPr>
          <a:xfrm>
            <a:off x="5619577" y="4138966"/>
            <a:ext cx="15367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FFFF00"/>
                </a:solidFill>
              </a:rPr>
              <a:t>$57B</a:t>
            </a:r>
            <a:br>
              <a:rPr lang="el-GR" sz="3400" b="1" dirty="0">
                <a:solidFill>
                  <a:srgbClr val="FFFF00"/>
                </a:solidFill>
              </a:rPr>
            </a:br>
            <a:r>
              <a:rPr lang="en-US" sz="2000" b="1" dirty="0">
                <a:solidFill>
                  <a:srgbClr val="FFFF00"/>
                </a:solidFill>
              </a:rPr>
              <a:t>CAGR 8,5%</a:t>
            </a:r>
            <a:endParaRPr lang="el-GR" sz="2000" b="1" dirty="0">
              <a:solidFill>
                <a:srgbClr val="FFFF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0622A7-D066-9996-3859-B637E65DDDAF}"/>
              </a:ext>
            </a:extLst>
          </p:cNvPr>
          <p:cNvSpPr txBox="1"/>
          <p:nvPr/>
        </p:nvSpPr>
        <p:spPr>
          <a:xfrm>
            <a:off x="4707116" y="6446167"/>
            <a:ext cx="34300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1" dirty="0">
                <a:solidFill>
                  <a:schemeClr val="bg1"/>
                </a:solidFill>
              </a:rPr>
              <a:t>* only from the urban travelers’ segment </a:t>
            </a:r>
            <a:endParaRPr lang="el-GR" sz="1400" b="1" i="1" dirty="0">
              <a:solidFill>
                <a:schemeClr val="bg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5D8E434-86D1-39D7-54ED-F00F6661F0AB}"/>
              </a:ext>
            </a:extLst>
          </p:cNvPr>
          <p:cNvSpPr txBox="1">
            <a:spLocks/>
          </p:cNvSpPr>
          <p:nvPr/>
        </p:nvSpPr>
        <p:spPr>
          <a:xfrm>
            <a:off x="838200" y="573948"/>
            <a:ext cx="10515600" cy="56624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>
                <a:solidFill>
                  <a:schemeClr val="bg1"/>
                </a:solidFill>
              </a:rPr>
              <a:t>Global Market Opportunity - </a:t>
            </a:r>
            <a:r>
              <a:rPr lang="en-US" sz="2600" i="1" dirty="0">
                <a:solidFill>
                  <a:schemeClr val="bg1"/>
                </a:solidFill>
              </a:rPr>
              <a:t>Large enough to build a global business</a:t>
            </a:r>
            <a:r>
              <a:rPr lang="en-US" sz="2600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265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 animBg="1"/>
      <p:bldP spid="12" grpId="0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41" grpId="0" animBg="1"/>
      <p:bldP spid="42" grpId="0" animBg="1"/>
      <p:bldP spid="43" grpId="0" animBg="1"/>
      <p:bldP spid="44" grpId="0" animBg="1"/>
      <p:bldP spid="3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A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3402D1-08F2-84C8-4811-536C69D65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Off-page Connector 3">
            <a:extLst>
              <a:ext uri="{FF2B5EF4-FFF2-40B4-BE49-F238E27FC236}">
                <a16:creationId xmlns:a16="http://schemas.microsoft.com/office/drawing/2014/main" id="{6BB89546-B9C9-703F-3F9C-842C331A3B9E}"/>
              </a:ext>
            </a:extLst>
          </p:cNvPr>
          <p:cNvSpPr/>
          <p:nvPr/>
        </p:nvSpPr>
        <p:spPr>
          <a:xfrm>
            <a:off x="2289479" y="1605364"/>
            <a:ext cx="3314700" cy="1259566"/>
          </a:xfrm>
          <a:prstGeom prst="flowChartOffpageConnector">
            <a:avLst/>
          </a:prstGeom>
          <a:solidFill>
            <a:schemeClr val="bg1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A4AE"/>
                </a:solidFill>
              </a:rPr>
              <a:t>8.8M international arrivals (Athens)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1A508F5-320C-EF11-0F92-13E1FF5DE1BB}"/>
              </a:ext>
            </a:extLst>
          </p:cNvPr>
          <p:cNvGrpSpPr/>
          <p:nvPr/>
        </p:nvGrpSpPr>
        <p:grpSpPr>
          <a:xfrm>
            <a:off x="6938010" y="1627918"/>
            <a:ext cx="3931920" cy="1005840"/>
            <a:chOff x="864872" y="2811780"/>
            <a:chExt cx="3931920" cy="1005840"/>
          </a:xfrm>
        </p:grpSpPr>
        <p:sp>
          <p:nvSpPr>
            <p:cNvPr id="14" name="Shape 1">
              <a:extLst>
                <a:ext uri="{FF2B5EF4-FFF2-40B4-BE49-F238E27FC236}">
                  <a16:creationId xmlns:a16="http://schemas.microsoft.com/office/drawing/2014/main" id="{EB615D5D-4283-1414-BF8B-55FD249D2163}"/>
                </a:ext>
              </a:extLst>
            </p:cNvPr>
            <p:cNvSpPr>
              <a:spLocks/>
            </p:cNvSpPr>
            <p:nvPr/>
          </p:nvSpPr>
          <p:spPr>
            <a:xfrm>
              <a:off x="864872" y="2811780"/>
              <a:ext cx="3931920" cy="1005840"/>
            </a:xfrm>
            <a:prstGeom prst="rect">
              <a:avLst/>
            </a:prstGeom>
            <a:solidFill>
              <a:srgbClr val="F0F8FF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Shape 2">
              <a:extLst>
                <a:ext uri="{FF2B5EF4-FFF2-40B4-BE49-F238E27FC236}">
                  <a16:creationId xmlns:a16="http://schemas.microsoft.com/office/drawing/2014/main" id="{987F7A0E-2847-7BB2-BE91-5EEC0B266538}"/>
                </a:ext>
              </a:extLst>
            </p:cNvPr>
            <p:cNvSpPr>
              <a:spLocks/>
            </p:cNvSpPr>
            <p:nvPr/>
          </p:nvSpPr>
          <p:spPr>
            <a:xfrm>
              <a:off x="864872" y="2811780"/>
              <a:ext cx="73152" cy="1005840"/>
            </a:xfrm>
            <a:prstGeom prst="rect">
              <a:avLst/>
            </a:prstGeom>
            <a:solidFill>
              <a:srgbClr val="FFFF00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 3">
              <a:extLst>
                <a:ext uri="{FF2B5EF4-FFF2-40B4-BE49-F238E27FC236}">
                  <a16:creationId xmlns:a16="http://schemas.microsoft.com/office/drawing/2014/main" id="{3028DA01-F677-4BA8-80CE-71C59C9797D5}"/>
                </a:ext>
              </a:extLst>
            </p:cNvPr>
            <p:cNvSpPr>
              <a:spLocks/>
            </p:cNvSpPr>
            <p:nvPr/>
          </p:nvSpPr>
          <p:spPr>
            <a:xfrm>
              <a:off x="1047752" y="2921508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1" dirty="0">
                  <a:solidFill>
                    <a:srgbClr val="005F66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1</a:t>
              </a:r>
              <a:endParaRPr lang="en-US" sz="2200" dirty="0">
                <a:solidFill>
                  <a:srgbClr val="005F66"/>
                </a:solidFill>
                <a:latin typeface="Aptos (Body)"/>
              </a:endParaRPr>
            </a:p>
          </p:txBody>
        </p:sp>
        <p:sp>
          <p:nvSpPr>
            <p:cNvPr id="17" name="Text 4">
              <a:extLst>
                <a:ext uri="{FF2B5EF4-FFF2-40B4-BE49-F238E27FC236}">
                  <a16:creationId xmlns:a16="http://schemas.microsoft.com/office/drawing/2014/main" id="{6FAA55DE-F2DE-A0C3-A8A4-41F10AE8DEBF}"/>
                </a:ext>
              </a:extLst>
            </p:cNvPr>
            <p:cNvSpPr>
              <a:spLocks/>
            </p:cNvSpPr>
            <p:nvPr/>
          </p:nvSpPr>
          <p:spPr>
            <a:xfrm>
              <a:off x="1550672" y="2921508"/>
              <a:ext cx="301752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065A82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B2B2C: Partner Licenses</a:t>
              </a:r>
              <a:endParaRPr lang="en-US" dirty="0">
                <a:latin typeface="Aptos (Body)"/>
              </a:endParaRPr>
            </a:p>
          </p:txBody>
        </p:sp>
        <p:sp>
          <p:nvSpPr>
            <p:cNvPr id="18" name="Text 5">
              <a:extLst>
                <a:ext uri="{FF2B5EF4-FFF2-40B4-BE49-F238E27FC236}">
                  <a16:creationId xmlns:a16="http://schemas.microsoft.com/office/drawing/2014/main" id="{1233CDF3-6769-8CD5-C844-F45FBDD3C170}"/>
                </a:ext>
              </a:extLst>
            </p:cNvPr>
            <p:cNvSpPr>
              <a:spLocks/>
            </p:cNvSpPr>
            <p:nvPr/>
          </p:nvSpPr>
          <p:spPr>
            <a:xfrm>
              <a:off x="1550672" y="3257550"/>
              <a:ext cx="3017520" cy="2286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dirty="0">
                  <a:solidFill>
                    <a:srgbClr val="64748B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3</a:t>
              </a:r>
              <a:r>
                <a:rPr lang="el-GR" dirty="0">
                  <a:solidFill>
                    <a:srgbClr val="64748B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0</a:t>
              </a:r>
              <a:r>
                <a:rPr lang="en-US" dirty="0">
                  <a:solidFill>
                    <a:srgbClr val="64748B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0 partners</a:t>
              </a:r>
              <a:endParaRPr lang="en-US" dirty="0">
                <a:latin typeface="Aptos (Body)"/>
              </a:endParaRPr>
            </a:p>
          </p:txBody>
        </p:sp>
        <p:sp>
          <p:nvSpPr>
            <p:cNvPr id="19" name="Text 6">
              <a:extLst>
                <a:ext uri="{FF2B5EF4-FFF2-40B4-BE49-F238E27FC236}">
                  <a16:creationId xmlns:a16="http://schemas.microsoft.com/office/drawing/2014/main" id="{91BE45B5-400D-3F33-ED49-F117E5855260}"/>
                </a:ext>
              </a:extLst>
            </p:cNvPr>
            <p:cNvSpPr>
              <a:spLocks/>
            </p:cNvSpPr>
            <p:nvPr/>
          </p:nvSpPr>
          <p:spPr>
            <a:xfrm>
              <a:off x="1546098" y="3509010"/>
              <a:ext cx="3017520" cy="2286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02C39A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→ €6</a:t>
              </a:r>
              <a:r>
                <a:rPr lang="el-GR" b="1" dirty="0">
                  <a:solidFill>
                    <a:srgbClr val="02C39A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00</a:t>
              </a:r>
              <a:r>
                <a:rPr lang="en-US" b="1" dirty="0">
                  <a:solidFill>
                    <a:srgbClr val="02C39A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K/year</a:t>
              </a:r>
              <a:endParaRPr lang="en-US" dirty="0">
                <a:latin typeface="Aptos (Body)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DEF7ADE-CB57-13B3-CB94-15FDD298A21E}"/>
              </a:ext>
            </a:extLst>
          </p:cNvPr>
          <p:cNvGrpSpPr/>
          <p:nvPr/>
        </p:nvGrpSpPr>
        <p:grpSpPr>
          <a:xfrm>
            <a:off x="6938010" y="2757202"/>
            <a:ext cx="3931920" cy="1005840"/>
            <a:chOff x="4945382" y="2761774"/>
            <a:chExt cx="3931920" cy="1005840"/>
          </a:xfrm>
        </p:grpSpPr>
        <p:sp>
          <p:nvSpPr>
            <p:cNvPr id="20" name="Shape 7">
              <a:extLst>
                <a:ext uri="{FF2B5EF4-FFF2-40B4-BE49-F238E27FC236}">
                  <a16:creationId xmlns:a16="http://schemas.microsoft.com/office/drawing/2014/main" id="{625B5E1D-5BA4-156D-21BD-6BE1EDE6D077}"/>
                </a:ext>
              </a:extLst>
            </p:cNvPr>
            <p:cNvSpPr/>
            <p:nvPr/>
          </p:nvSpPr>
          <p:spPr>
            <a:xfrm>
              <a:off x="4945382" y="2761774"/>
              <a:ext cx="3931920" cy="1005840"/>
            </a:xfrm>
            <a:prstGeom prst="rect">
              <a:avLst/>
            </a:prstGeom>
            <a:solidFill>
              <a:srgbClr val="F0F8FF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Shape 8">
              <a:extLst>
                <a:ext uri="{FF2B5EF4-FFF2-40B4-BE49-F238E27FC236}">
                  <a16:creationId xmlns:a16="http://schemas.microsoft.com/office/drawing/2014/main" id="{5CB802D3-432E-E500-3FDA-CBCDA8C55419}"/>
                </a:ext>
              </a:extLst>
            </p:cNvPr>
            <p:cNvSpPr/>
            <p:nvPr/>
          </p:nvSpPr>
          <p:spPr>
            <a:xfrm>
              <a:off x="4945382" y="2761774"/>
              <a:ext cx="73152" cy="1005840"/>
            </a:xfrm>
            <a:prstGeom prst="rect">
              <a:avLst/>
            </a:prstGeom>
            <a:solidFill>
              <a:srgbClr val="FFFF00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 9">
              <a:extLst>
                <a:ext uri="{FF2B5EF4-FFF2-40B4-BE49-F238E27FC236}">
                  <a16:creationId xmlns:a16="http://schemas.microsoft.com/office/drawing/2014/main" id="{26026BC0-815A-0E70-A141-509AFEA3F22B}"/>
                </a:ext>
              </a:extLst>
            </p:cNvPr>
            <p:cNvSpPr/>
            <p:nvPr/>
          </p:nvSpPr>
          <p:spPr>
            <a:xfrm>
              <a:off x="5128262" y="2871502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1" dirty="0">
                  <a:solidFill>
                    <a:srgbClr val="005F66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2</a:t>
              </a:r>
              <a:endParaRPr lang="en-US" sz="2200" dirty="0">
                <a:solidFill>
                  <a:srgbClr val="005F66"/>
                </a:solidFill>
                <a:latin typeface="Aptos (Body)"/>
              </a:endParaRPr>
            </a:p>
          </p:txBody>
        </p:sp>
        <p:sp>
          <p:nvSpPr>
            <p:cNvPr id="23" name="Text 10">
              <a:extLst>
                <a:ext uri="{FF2B5EF4-FFF2-40B4-BE49-F238E27FC236}">
                  <a16:creationId xmlns:a16="http://schemas.microsoft.com/office/drawing/2014/main" id="{D8203E38-B1D0-3624-09B8-0B34E8AB36B2}"/>
                </a:ext>
              </a:extLst>
            </p:cNvPr>
            <p:cNvSpPr/>
            <p:nvPr/>
          </p:nvSpPr>
          <p:spPr>
            <a:xfrm>
              <a:off x="5631182" y="2871502"/>
              <a:ext cx="3234690" cy="29204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065A82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B2C: Services commissions</a:t>
              </a:r>
              <a:endParaRPr lang="en-US" dirty="0">
                <a:latin typeface="Aptos (Body)"/>
              </a:endParaRPr>
            </a:p>
          </p:txBody>
        </p:sp>
        <p:sp>
          <p:nvSpPr>
            <p:cNvPr id="24" name="Text 11">
              <a:extLst>
                <a:ext uri="{FF2B5EF4-FFF2-40B4-BE49-F238E27FC236}">
                  <a16:creationId xmlns:a16="http://schemas.microsoft.com/office/drawing/2014/main" id="{C1126E84-2634-6C0C-59C5-D8359F31E36C}"/>
                </a:ext>
              </a:extLst>
            </p:cNvPr>
            <p:cNvSpPr/>
            <p:nvPr/>
          </p:nvSpPr>
          <p:spPr>
            <a:xfrm>
              <a:off x="5631182" y="3173254"/>
              <a:ext cx="3017520" cy="2286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dirty="0">
                  <a:solidFill>
                    <a:srgbClr val="64748B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€2 value per engaged user</a:t>
              </a:r>
              <a:endParaRPr lang="en-US" dirty="0">
                <a:latin typeface="Aptos (Body)"/>
              </a:endParaRPr>
            </a:p>
          </p:txBody>
        </p:sp>
        <p:sp>
          <p:nvSpPr>
            <p:cNvPr id="25" name="Text 12">
              <a:extLst>
                <a:ext uri="{FF2B5EF4-FFF2-40B4-BE49-F238E27FC236}">
                  <a16:creationId xmlns:a16="http://schemas.microsoft.com/office/drawing/2014/main" id="{235E4875-3C06-94D2-CA08-E539041AD7D0}"/>
                </a:ext>
              </a:extLst>
            </p:cNvPr>
            <p:cNvSpPr/>
            <p:nvPr/>
          </p:nvSpPr>
          <p:spPr>
            <a:xfrm>
              <a:off x="5631182" y="3420142"/>
              <a:ext cx="3017520" cy="2286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02C39A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→ €</a:t>
              </a:r>
              <a:r>
                <a:rPr lang="el-GR" b="1" dirty="0">
                  <a:solidFill>
                    <a:srgbClr val="02C39A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350</a:t>
              </a:r>
              <a:r>
                <a:rPr lang="en-US" b="1" dirty="0">
                  <a:solidFill>
                    <a:srgbClr val="02C39A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K/year</a:t>
              </a:r>
              <a:endParaRPr lang="en-US" dirty="0">
                <a:latin typeface="Aptos (Body)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3395FDB-D456-8415-B703-E8CE9B0CB3E6}"/>
              </a:ext>
            </a:extLst>
          </p:cNvPr>
          <p:cNvGrpSpPr/>
          <p:nvPr/>
        </p:nvGrpSpPr>
        <p:grpSpPr>
          <a:xfrm>
            <a:off x="6926580" y="3886406"/>
            <a:ext cx="3931920" cy="1005840"/>
            <a:chOff x="9014462" y="3333274"/>
            <a:chExt cx="3931920" cy="1005840"/>
          </a:xfrm>
        </p:grpSpPr>
        <p:sp>
          <p:nvSpPr>
            <p:cNvPr id="27" name="Shape 13">
              <a:extLst>
                <a:ext uri="{FF2B5EF4-FFF2-40B4-BE49-F238E27FC236}">
                  <a16:creationId xmlns:a16="http://schemas.microsoft.com/office/drawing/2014/main" id="{8859852E-C0B4-1C09-C8DC-24A4CD548266}"/>
                </a:ext>
              </a:extLst>
            </p:cNvPr>
            <p:cNvSpPr/>
            <p:nvPr/>
          </p:nvSpPr>
          <p:spPr>
            <a:xfrm>
              <a:off x="9014462" y="3333274"/>
              <a:ext cx="3931920" cy="1005840"/>
            </a:xfrm>
            <a:prstGeom prst="rect">
              <a:avLst/>
            </a:prstGeom>
            <a:solidFill>
              <a:srgbClr val="F0F8FF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Shape 14">
              <a:extLst>
                <a:ext uri="{FF2B5EF4-FFF2-40B4-BE49-F238E27FC236}">
                  <a16:creationId xmlns:a16="http://schemas.microsoft.com/office/drawing/2014/main" id="{65EB9009-3FEE-8C8B-B39E-E415F9B4F244}"/>
                </a:ext>
              </a:extLst>
            </p:cNvPr>
            <p:cNvSpPr/>
            <p:nvPr/>
          </p:nvSpPr>
          <p:spPr>
            <a:xfrm>
              <a:off x="9014462" y="3333274"/>
              <a:ext cx="73152" cy="1005840"/>
            </a:xfrm>
            <a:prstGeom prst="rect">
              <a:avLst/>
            </a:prstGeom>
            <a:solidFill>
              <a:srgbClr val="FFFF00"/>
            </a:solidFill>
            <a:ln/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 15">
              <a:extLst>
                <a:ext uri="{FF2B5EF4-FFF2-40B4-BE49-F238E27FC236}">
                  <a16:creationId xmlns:a16="http://schemas.microsoft.com/office/drawing/2014/main" id="{9DB38F5F-E751-358B-8E58-8A6D356CBA6C}"/>
                </a:ext>
              </a:extLst>
            </p:cNvPr>
            <p:cNvSpPr/>
            <p:nvPr/>
          </p:nvSpPr>
          <p:spPr>
            <a:xfrm>
              <a:off x="9197342" y="3443002"/>
              <a:ext cx="365760" cy="36576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sz="2200" b="1" dirty="0">
                  <a:solidFill>
                    <a:srgbClr val="005F66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3</a:t>
              </a:r>
              <a:endParaRPr lang="en-US" sz="2200" dirty="0">
                <a:solidFill>
                  <a:srgbClr val="005F66"/>
                </a:solidFill>
                <a:latin typeface="Aptos (Body)"/>
              </a:endParaRPr>
            </a:p>
          </p:txBody>
        </p:sp>
        <p:sp>
          <p:nvSpPr>
            <p:cNvPr id="30" name="Text 16">
              <a:extLst>
                <a:ext uri="{FF2B5EF4-FFF2-40B4-BE49-F238E27FC236}">
                  <a16:creationId xmlns:a16="http://schemas.microsoft.com/office/drawing/2014/main" id="{E1C0C30C-3CB7-A475-453E-870320B2D3FA}"/>
                </a:ext>
              </a:extLst>
            </p:cNvPr>
            <p:cNvSpPr/>
            <p:nvPr/>
          </p:nvSpPr>
          <p:spPr>
            <a:xfrm>
              <a:off x="9700262" y="3443002"/>
              <a:ext cx="3017520" cy="3200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065A82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B2C: Travel passes</a:t>
              </a:r>
              <a:endParaRPr lang="en-US" dirty="0">
                <a:latin typeface="Aptos (Body)"/>
              </a:endParaRPr>
            </a:p>
          </p:txBody>
        </p:sp>
        <p:sp>
          <p:nvSpPr>
            <p:cNvPr id="31" name="Text 17">
              <a:extLst>
                <a:ext uri="{FF2B5EF4-FFF2-40B4-BE49-F238E27FC236}">
                  <a16:creationId xmlns:a16="http://schemas.microsoft.com/office/drawing/2014/main" id="{A4A5B0ED-3591-038C-EBE6-111DEC11DD18}"/>
                </a:ext>
              </a:extLst>
            </p:cNvPr>
            <p:cNvSpPr/>
            <p:nvPr/>
          </p:nvSpPr>
          <p:spPr>
            <a:xfrm>
              <a:off x="9700262" y="3653314"/>
              <a:ext cx="3246120" cy="338328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dirty="0">
                  <a:solidFill>
                    <a:srgbClr val="64748B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Direct consumer subscriptions</a:t>
              </a:r>
              <a:endParaRPr lang="en-US" dirty="0">
                <a:latin typeface="Aptos (Body)"/>
              </a:endParaRPr>
            </a:p>
          </p:txBody>
        </p:sp>
        <p:sp>
          <p:nvSpPr>
            <p:cNvPr id="32" name="Text 18">
              <a:extLst>
                <a:ext uri="{FF2B5EF4-FFF2-40B4-BE49-F238E27FC236}">
                  <a16:creationId xmlns:a16="http://schemas.microsoft.com/office/drawing/2014/main" id="{17D48912-0D3F-9A04-83CA-129189E6C270}"/>
                </a:ext>
              </a:extLst>
            </p:cNvPr>
            <p:cNvSpPr/>
            <p:nvPr/>
          </p:nvSpPr>
          <p:spPr>
            <a:xfrm>
              <a:off x="9700262" y="3991642"/>
              <a:ext cx="3017520" cy="2286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>
                <a:buNone/>
              </a:pPr>
              <a:r>
                <a:rPr lang="en-US" b="1" dirty="0">
                  <a:solidFill>
                    <a:srgbClr val="02C39A"/>
                  </a:solidFill>
                  <a:latin typeface="Aptos (Body)"/>
                  <a:ea typeface="Arial" pitchFamily="34" charset="-122"/>
                  <a:cs typeface="Arial" pitchFamily="34" charset="-120"/>
                </a:rPr>
                <a:t>→ €75K/year</a:t>
              </a:r>
              <a:endParaRPr lang="en-US" dirty="0">
                <a:latin typeface="Aptos (Body)"/>
              </a:endParaRPr>
            </a:p>
          </p:txBody>
        </p:sp>
      </p:grpSp>
      <p:sp>
        <p:nvSpPr>
          <p:cNvPr id="42" name="Shape 25">
            <a:extLst>
              <a:ext uri="{FF2B5EF4-FFF2-40B4-BE49-F238E27FC236}">
                <a16:creationId xmlns:a16="http://schemas.microsoft.com/office/drawing/2014/main" id="{31A65580-2675-CE24-E048-273FAA66208F}"/>
              </a:ext>
            </a:extLst>
          </p:cNvPr>
          <p:cNvSpPr>
            <a:spLocks/>
          </p:cNvSpPr>
          <p:nvPr/>
        </p:nvSpPr>
        <p:spPr>
          <a:xfrm>
            <a:off x="3815127" y="5189426"/>
            <a:ext cx="4923007" cy="1218908"/>
          </a:xfrm>
          <a:prstGeom prst="roundRect">
            <a:avLst/>
          </a:prstGeom>
          <a:solidFill>
            <a:schemeClr val="bg1"/>
          </a:solidFill>
          <a:ln w="57150">
            <a:solidFill>
              <a:srgbClr val="FFFF00"/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26">
            <a:extLst>
              <a:ext uri="{FF2B5EF4-FFF2-40B4-BE49-F238E27FC236}">
                <a16:creationId xmlns:a16="http://schemas.microsoft.com/office/drawing/2014/main" id="{2CA03D10-D155-D2DC-18AB-8C1E85246630}"/>
              </a:ext>
            </a:extLst>
          </p:cNvPr>
          <p:cNvSpPr>
            <a:spLocks/>
          </p:cNvSpPr>
          <p:nvPr/>
        </p:nvSpPr>
        <p:spPr>
          <a:xfrm>
            <a:off x="3528528" y="5374825"/>
            <a:ext cx="5215422" cy="848109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028090"/>
                </a:solidFill>
                <a:latin typeface="Aptos (Body)"/>
                <a:ea typeface="Arial" pitchFamily="34" charset="-122"/>
                <a:cs typeface="Arial" pitchFamily="34" charset="-120"/>
              </a:rPr>
              <a:t>Expected Annual Revenue </a:t>
            </a:r>
            <a:endParaRPr lang="el-GR" sz="2400" b="1" dirty="0">
              <a:solidFill>
                <a:srgbClr val="028090"/>
              </a:solidFill>
              <a:latin typeface="Aptos (Body)"/>
              <a:ea typeface="Arial" pitchFamily="34" charset="-122"/>
              <a:cs typeface="Arial" pitchFamily="34" charset="-120"/>
            </a:endParaRPr>
          </a:p>
          <a:p>
            <a:pPr algn="ctr"/>
            <a:r>
              <a:rPr lang="en-US" sz="2400" b="1" dirty="0">
                <a:solidFill>
                  <a:srgbClr val="4FB8BE"/>
                </a:solidFill>
                <a:latin typeface="Aptos (Body)"/>
                <a:ea typeface="Arial" pitchFamily="34" charset="-122"/>
                <a:cs typeface="Arial" pitchFamily="34" charset="-120"/>
                <a:sym typeface="Wingdings" panose="05000000000000000000" pitchFamily="2" charset="2"/>
              </a:rPr>
              <a:t></a:t>
            </a:r>
            <a:r>
              <a:rPr lang="en-US" sz="2400" b="1" dirty="0">
                <a:solidFill>
                  <a:srgbClr val="4FB8BE"/>
                </a:solidFill>
                <a:latin typeface="Aptos (Body)"/>
                <a:ea typeface="Arial" pitchFamily="34" charset="-122"/>
                <a:cs typeface="Arial" pitchFamily="34" charset="-120"/>
              </a:rPr>
              <a:t> </a:t>
            </a:r>
            <a:r>
              <a:rPr lang="el-GR" sz="2800" b="1" dirty="0">
                <a:solidFill>
                  <a:srgbClr val="4FB8BE"/>
                </a:solidFill>
                <a:latin typeface="Aptos (Body)"/>
                <a:ea typeface="Arial" pitchFamily="34" charset="-122"/>
                <a:cs typeface="Arial" pitchFamily="34" charset="-120"/>
              </a:rPr>
              <a:t>€</a:t>
            </a:r>
            <a:r>
              <a:rPr lang="en-US" sz="2800" b="1" dirty="0">
                <a:solidFill>
                  <a:srgbClr val="4FB8BE"/>
                </a:solidFill>
                <a:latin typeface="Aptos (Body)"/>
                <a:ea typeface="Arial" pitchFamily="34" charset="-122"/>
                <a:cs typeface="Arial" pitchFamily="34" charset="-120"/>
              </a:rPr>
              <a:t>1M </a:t>
            </a:r>
            <a:r>
              <a:rPr lang="en-US" sz="2400" b="1" dirty="0">
                <a:solidFill>
                  <a:srgbClr val="4FB8BE"/>
                </a:solidFill>
                <a:latin typeface="Aptos (Body)"/>
                <a:ea typeface="Arial" pitchFamily="34" charset="-122"/>
                <a:cs typeface="Arial" pitchFamily="34" charset="-120"/>
              </a:rPr>
              <a:t>from Athens</a:t>
            </a:r>
          </a:p>
        </p:txBody>
      </p:sp>
      <p:pic>
        <p:nvPicPr>
          <p:cNvPr id="6" name="Graphic 5" descr="Greek Temple outline">
            <a:extLst>
              <a:ext uri="{FF2B5EF4-FFF2-40B4-BE49-F238E27FC236}">
                <a16:creationId xmlns:a16="http://schemas.microsoft.com/office/drawing/2014/main" id="{77762990-D825-19DA-4786-C29365B309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27802" y="3174044"/>
            <a:ext cx="1638053" cy="163805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E54AEA6-3732-BD7D-325C-A58D5413C18F}"/>
              </a:ext>
            </a:extLst>
          </p:cNvPr>
          <p:cNvSpPr txBox="1">
            <a:spLocks/>
          </p:cNvSpPr>
          <p:nvPr/>
        </p:nvSpPr>
        <p:spPr>
          <a:xfrm>
            <a:off x="838200" y="573948"/>
            <a:ext cx="10515600" cy="56624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>
                <a:solidFill>
                  <a:schemeClr val="bg1"/>
                </a:solidFill>
              </a:rPr>
              <a:t>Starting with Athens - </a:t>
            </a:r>
            <a:r>
              <a:rPr lang="en-US" sz="2600" i="1" dirty="0">
                <a:solidFill>
                  <a:schemeClr val="bg1"/>
                </a:solidFill>
              </a:rPr>
              <a:t>Our beachhead market and commercial proof.</a:t>
            </a:r>
          </a:p>
        </p:txBody>
      </p:sp>
    </p:spTree>
    <p:extLst>
      <p:ext uri="{BB962C8B-B14F-4D97-AF65-F5344CB8AC3E}">
        <p14:creationId xmlns:p14="http://schemas.microsoft.com/office/powerpoint/2010/main" val="737248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F16A9-059F-2862-8E9E-132684D7F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D2B7578-67D9-C351-AC12-13D433B21A21}"/>
              </a:ext>
            </a:extLst>
          </p:cNvPr>
          <p:cNvCxnSpPr>
            <a:cxnSpLocks/>
          </p:cNvCxnSpPr>
          <p:nvPr/>
        </p:nvCxnSpPr>
        <p:spPr>
          <a:xfrm>
            <a:off x="6096000" y="4169229"/>
            <a:ext cx="0" cy="1981200"/>
          </a:xfrm>
          <a:prstGeom prst="straightConnector1">
            <a:avLst/>
          </a:prstGeom>
          <a:ln>
            <a:solidFill>
              <a:srgbClr val="01AFB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9A159D9-3CCE-B2D0-3ADD-89B90D07816F}"/>
              </a:ext>
            </a:extLst>
          </p:cNvPr>
          <p:cNvCxnSpPr>
            <a:cxnSpLocks/>
          </p:cNvCxnSpPr>
          <p:nvPr/>
        </p:nvCxnSpPr>
        <p:spPr>
          <a:xfrm flipH="1" flipV="1">
            <a:off x="6085117" y="1883359"/>
            <a:ext cx="10883" cy="2285870"/>
          </a:xfrm>
          <a:prstGeom prst="straightConnector1">
            <a:avLst/>
          </a:prstGeom>
          <a:ln>
            <a:solidFill>
              <a:srgbClr val="01AFB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17384EB3-5A1A-7418-9807-F4A657DD3050}"/>
              </a:ext>
            </a:extLst>
          </p:cNvPr>
          <p:cNvCxnSpPr>
            <a:cxnSpLocks/>
          </p:cNvCxnSpPr>
          <p:nvPr/>
        </p:nvCxnSpPr>
        <p:spPr>
          <a:xfrm flipH="1" flipV="1">
            <a:off x="1993058" y="3940784"/>
            <a:ext cx="4113826" cy="10730"/>
          </a:xfrm>
          <a:prstGeom prst="straightConnector1">
            <a:avLst/>
          </a:prstGeom>
          <a:ln>
            <a:solidFill>
              <a:srgbClr val="01AFB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72BC149-3C8B-4F49-61D4-89DB675E3EAA}"/>
              </a:ext>
            </a:extLst>
          </p:cNvPr>
          <p:cNvCxnSpPr>
            <a:cxnSpLocks/>
          </p:cNvCxnSpPr>
          <p:nvPr/>
        </p:nvCxnSpPr>
        <p:spPr>
          <a:xfrm>
            <a:off x="6004014" y="3951514"/>
            <a:ext cx="4194928" cy="34578"/>
          </a:xfrm>
          <a:prstGeom prst="straightConnector1">
            <a:avLst/>
          </a:prstGeom>
          <a:ln>
            <a:solidFill>
              <a:srgbClr val="01AFB9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EEDAE60-F1AE-EFC1-E6E0-6F3A6AC2CB7E}"/>
              </a:ext>
            </a:extLst>
          </p:cNvPr>
          <p:cNvSpPr txBox="1"/>
          <p:nvPr/>
        </p:nvSpPr>
        <p:spPr>
          <a:xfrm>
            <a:off x="4876255" y="1137694"/>
            <a:ext cx="24166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Personalized &amp; Adaptive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3C265E2-F37F-5633-FACC-02FA0B19C19C}"/>
              </a:ext>
            </a:extLst>
          </p:cNvPr>
          <p:cNvSpPr txBox="1"/>
          <p:nvPr/>
        </p:nvSpPr>
        <p:spPr>
          <a:xfrm>
            <a:off x="5188539" y="6054269"/>
            <a:ext cx="18271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Generic &amp; </a:t>
            </a:r>
            <a:b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Pre-planned</a:t>
            </a:r>
          </a:p>
        </p:txBody>
      </p:sp>
      <p:sp>
        <p:nvSpPr>
          <p:cNvPr id="35" name="Content Placeholder 34">
            <a:extLst>
              <a:ext uri="{FF2B5EF4-FFF2-40B4-BE49-F238E27FC236}">
                <a16:creationId xmlns:a16="http://schemas.microsoft.com/office/drawing/2014/main" id="{B5A307B2-D479-DBDD-9075-02E06761B0E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05194" y="3588925"/>
            <a:ext cx="1687282" cy="703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Planning &amp;</a:t>
            </a:r>
            <a:b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Discovery</a:t>
            </a:r>
          </a:p>
        </p:txBody>
      </p:sp>
      <p:sp>
        <p:nvSpPr>
          <p:cNvPr id="36" name="Content Placeholder 34">
            <a:extLst>
              <a:ext uri="{FF2B5EF4-FFF2-40B4-BE49-F238E27FC236}">
                <a16:creationId xmlns:a16="http://schemas.microsoft.com/office/drawing/2014/main" id="{5A56DD77-B17B-B482-FC64-86DDFBBF76A5}"/>
              </a:ext>
            </a:extLst>
          </p:cNvPr>
          <p:cNvSpPr txBox="1">
            <a:spLocks/>
          </p:cNvSpPr>
          <p:nvPr/>
        </p:nvSpPr>
        <p:spPr>
          <a:xfrm>
            <a:off x="10197737" y="3644518"/>
            <a:ext cx="1900646" cy="648126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In-Destination Companion</a:t>
            </a:r>
          </a:p>
        </p:txBody>
      </p:sp>
      <p:sp>
        <p:nvSpPr>
          <p:cNvPr id="15" name="Flowchart: Connector 14">
            <a:extLst>
              <a:ext uri="{FF2B5EF4-FFF2-40B4-BE49-F238E27FC236}">
                <a16:creationId xmlns:a16="http://schemas.microsoft.com/office/drawing/2014/main" id="{01AC7E2A-601E-6707-6162-5994643DAAA3}"/>
              </a:ext>
            </a:extLst>
          </p:cNvPr>
          <p:cNvSpPr/>
          <p:nvPr/>
        </p:nvSpPr>
        <p:spPr>
          <a:xfrm>
            <a:off x="6652947" y="2436207"/>
            <a:ext cx="2179181" cy="2077665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13000">
                  <a:srgbClr val="FFFF00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rgbClr val="01AFB9"/>
              </a:solidFill>
            </a:endParaRPr>
          </a:p>
        </p:txBody>
      </p:sp>
      <p:sp>
        <p:nvSpPr>
          <p:cNvPr id="17" name="Flowchart: Connector 16">
            <a:extLst>
              <a:ext uri="{FF2B5EF4-FFF2-40B4-BE49-F238E27FC236}">
                <a16:creationId xmlns:a16="http://schemas.microsoft.com/office/drawing/2014/main" id="{4B5A6E2A-DCE0-53EC-6D60-911371DF000F}"/>
              </a:ext>
            </a:extLst>
          </p:cNvPr>
          <p:cNvSpPr/>
          <p:nvPr/>
        </p:nvSpPr>
        <p:spPr>
          <a:xfrm>
            <a:off x="2290238" y="3599497"/>
            <a:ext cx="2191321" cy="2048008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13000">
                  <a:srgbClr val="FFFF00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lowchart: Connector 19">
            <a:extLst>
              <a:ext uri="{FF2B5EF4-FFF2-40B4-BE49-F238E27FC236}">
                <a16:creationId xmlns:a16="http://schemas.microsoft.com/office/drawing/2014/main" id="{B1A4D503-1502-D312-5600-E2BF6E60641A}"/>
              </a:ext>
            </a:extLst>
          </p:cNvPr>
          <p:cNvSpPr/>
          <p:nvPr/>
        </p:nvSpPr>
        <p:spPr>
          <a:xfrm>
            <a:off x="4732020" y="2895470"/>
            <a:ext cx="2063984" cy="2077667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13000">
                  <a:srgbClr val="FFFF00"/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D2BEAF4-660D-E541-8A62-7241244600D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1" t="-9494" r="11707" b="22607"/>
          <a:stretch>
            <a:fillRect/>
          </a:stretch>
        </p:blipFill>
        <p:spPr bwMode="auto">
          <a:xfrm>
            <a:off x="6994308" y="3192833"/>
            <a:ext cx="771709" cy="795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F6F0600-22F7-D3A0-5D38-421DF5F22410}"/>
              </a:ext>
            </a:extLst>
          </p:cNvPr>
          <p:cNvSpPr txBox="1"/>
          <p:nvPr/>
        </p:nvSpPr>
        <p:spPr>
          <a:xfrm>
            <a:off x="6886758" y="2651809"/>
            <a:ext cx="17585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1AFB9"/>
                </a:solidFill>
              </a:rPr>
              <a:t>In-Destination Tools</a:t>
            </a:r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1235291C-E9C2-0C23-B200-4F0E1E0546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208" y="3354315"/>
            <a:ext cx="542656" cy="51194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9037F371-5C44-3CAB-9D36-E37B855BBB7A}"/>
              </a:ext>
            </a:extLst>
          </p:cNvPr>
          <p:cNvSpPr txBox="1"/>
          <p:nvPr/>
        </p:nvSpPr>
        <p:spPr>
          <a:xfrm>
            <a:off x="2383186" y="3718903"/>
            <a:ext cx="2063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1AFB9"/>
                </a:solidFill>
              </a:rPr>
              <a:t>Reviews &amp; </a:t>
            </a:r>
            <a:br>
              <a:rPr lang="en-US" b="1" dirty="0">
                <a:solidFill>
                  <a:srgbClr val="01AFB9"/>
                </a:solidFill>
              </a:rPr>
            </a:br>
            <a:r>
              <a:rPr lang="en-US" b="1" dirty="0">
                <a:solidFill>
                  <a:srgbClr val="01AFB9"/>
                </a:solidFill>
              </a:rPr>
              <a:t>Social Discovery</a:t>
            </a:r>
            <a:endParaRPr lang="en-US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AB0B9E37-8D35-7FC0-E41B-859660ABB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26" b="31393"/>
          <a:stretch>
            <a:fillRect/>
          </a:stretch>
        </p:blipFill>
        <p:spPr>
          <a:xfrm>
            <a:off x="2688762" y="4322797"/>
            <a:ext cx="1471163" cy="340957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8FEB0DE3-DEBF-1C45-5E21-E1674C0C62FF}"/>
              </a:ext>
            </a:extLst>
          </p:cNvPr>
          <p:cNvSpPr txBox="1"/>
          <p:nvPr/>
        </p:nvSpPr>
        <p:spPr>
          <a:xfrm>
            <a:off x="5222829" y="2937293"/>
            <a:ext cx="11383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1AFB9"/>
                </a:solidFill>
              </a:rPr>
              <a:t>AI Trip Planners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A119E172-2141-6D22-A3D5-471A59EAA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6114" y="3953594"/>
            <a:ext cx="1313883" cy="38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GuideGeek">
            <a:extLst>
              <a:ext uri="{FF2B5EF4-FFF2-40B4-BE49-F238E27FC236}">
                <a16:creationId xmlns:a16="http://schemas.microsoft.com/office/drawing/2014/main" id="{4FE38109-3BE1-3A80-1084-B606CDECD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154" y="3572280"/>
            <a:ext cx="1371843" cy="306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2+ Thousand Llm Icons Royalty-Free Images, Stock Photos &amp; Pictures |  Shutterstock">
            <a:extLst>
              <a:ext uri="{FF2B5EF4-FFF2-40B4-BE49-F238E27FC236}">
                <a16:creationId xmlns:a16="http://schemas.microsoft.com/office/drawing/2014/main" id="{2164CE6A-56CA-EED0-2C67-A88ED0F77C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7" t="11302" r="48317" b="15310"/>
          <a:stretch>
            <a:fillRect/>
          </a:stretch>
        </p:blipFill>
        <p:spPr bwMode="auto">
          <a:xfrm>
            <a:off x="7405953" y="3890446"/>
            <a:ext cx="630744" cy="573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stagram logo png Images - Free Download on Freepik">
            <a:extLst>
              <a:ext uri="{FF2B5EF4-FFF2-40B4-BE49-F238E27FC236}">
                <a16:creationId xmlns:a16="http://schemas.microsoft.com/office/drawing/2014/main" id="{A3C34E39-5874-B0AD-E76D-2288CA609E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6" t="12473" r="12715" b="13377"/>
          <a:stretch>
            <a:fillRect/>
          </a:stretch>
        </p:blipFill>
        <p:spPr bwMode="auto">
          <a:xfrm>
            <a:off x="2986882" y="5149951"/>
            <a:ext cx="395072" cy="403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Tiktok Icon PNGs for Free Download">
            <a:extLst>
              <a:ext uri="{FF2B5EF4-FFF2-40B4-BE49-F238E27FC236}">
                <a16:creationId xmlns:a16="http://schemas.microsoft.com/office/drawing/2014/main" id="{E281E501-24D1-1121-5EED-AB6BAE7A5D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03" t="9923" r="9285" b="9346"/>
          <a:stretch>
            <a:fillRect/>
          </a:stretch>
        </p:blipFill>
        <p:spPr bwMode="auto">
          <a:xfrm>
            <a:off x="3389407" y="5140446"/>
            <a:ext cx="437720" cy="437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A17DB13-5804-3315-284D-0AA85E2526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73949"/>
            <a:ext cx="10515600" cy="566245"/>
          </a:xfrm>
        </p:spPr>
        <p:txBody>
          <a:bodyPr/>
          <a:lstStyle/>
          <a:p>
            <a:r>
              <a:rPr lang="en-US" sz="3400" dirty="0">
                <a:solidFill>
                  <a:srgbClr val="01AFB9"/>
                </a:solidFill>
              </a:rPr>
              <a:t>Competition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F2281DB-26BB-137D-2AB8-201FEC838B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5078" y="1999561"/>
            <a:ext cx="925983" cy="92598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EA5A037-3085-F5DF-ED92-2A740DE5104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22434" y="4350704"/>
            <a:ext cx="1478318" cy="31122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8345FDD1-DEED-5EDC-C296-B30FD50D2AC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416" y="4616095"/>
            <a:ext cx="969460" cy="54384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C1224CE-B1DB-A56F-790A-9F93AF4BD92F}"/>
              </a:ext>
            </a:extLst>
          </p:cNvPr>
          <p:cNvSpPr txBox="1"/>
          <p:nvPr/>
        </p:nvSpPr>
        <p:spPr>
          <a:xfrm>
            <a:off x="9963440" y="1986395"/>
            <a:ext cx="12760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A4AE"/>
                </a:solidFill>
              </a:rPr>
              <a:t>Real-time. Personal. Local.</a:t>
            </a:r>
          </a:p>
        </p:txBody>
      </p:sp>
    </p:spTree>
    <p:extLst>
      <p:ext uri="{BB962C8B-B14F-4D97-AF65-F5344CB8AC3E}">
        <p14:creationId xmlns:p14="http://schemas.microsoft.com/office/powerpoint/2010/main" val="3927783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A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546CCE-A193-919F-EBBF-47250983F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0B385E-CBFF-6559-B4B8-0909325B47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929" y="1662379"/>
            <a:ext cx="10515600" cy="20682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2FC7C9-20AF-9401-87C7-ACB82FC7AA0D}"/>
              </a:ext>
            </a:extLst>
          </p:cNvPr>
          <p:cNvSpPr txBox="1"/>
          <p:nvPr/>
        </p:nvSpPr>
        <p:spPr>
          <a:xfrm>
            <a:off x="1546790" y="5318280"/>
            <a:ext cx="262500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Curated local </a:t>
            </a:r>
            <a:r>
              <a:rPr lang="en-US" sz="2400" b="1" dirty="0">
                <a:solidFill>
                  <a:schemeClr val="bg1"/>
                </a:solidFill>
              </a:rPr>
              <a:t>intelligence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D868845-479F-7725-DF74-0BAFC759F8AC}"/>
              </a:ext>
            </a:extLst>
          </p:cNvPr>
          <p:cNvSpPr txBox="1"/>
          <p:nvPr/>
        </p:nvSpPr>
        <p:spPr>
          <a:xfrm>
            <a:off x="3688446" y="3035287"/>
            <a:ext cx="4834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Hyper-personalized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experience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7EC72A-EC58-AB03-1FEC-5F6160AB6859}"/>
              </a:ext>
            </a:extLst>
          </p:cNvPr>
          <p:cNvSpPr txBox="1"/>
          <p:nvPr/>
        </p:nvSpPr>
        <p:spPr>
          <a:xfrm>
            <a:off x="8461573" y="5314451"/>
            <a:ext cx="22305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Mindful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by design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2B9645-1D3B-7CC2-D159-F259DB5801BE}"/>
              </a:ext>
            </a:extLst>
          </p:cNvPr>
          <p:cNvSpPr txBox="1"/>
          <p:nvPr/>
        </p:nvSpPr>
        <p:spPr>
          <a:xfrm>
            <a:off x="317228" y="3057262"/>
            <a:ext cx="49949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ptos (Body)"/>
                <a:ea typeface="Aptos" panose="020B0004020202020204" pitchFamily="34" charset="0"/>
              </a:rPr>
              <a:t>Real-time</a:t>
            </a:r>
            <a:r>
              <a:rPr lang="en-US" sz="2400" b="1" dirty="0">
                <a:solidFill>
                  <a:schemeClr val="bg1"/>
                </a:solidFill>
                <a:latin typeface="Aptos (Body)"/>
                <a:ea typeface="Aptos" panose="020B0004020202020204" pitchFamily="34" charset="0"/>
              </a:rPr>
              <a:t> 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  <a:latin typeface="Aptos (Body)"/>
                <a:ea typeface="Aptos" panose="020B0004020202020204" pitchFamily="34" charset="0"/>
              </a:rPr>
              <a:t>awareness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97FBAF0-583C-A0F0-EA78-F3B497E3172E}"/>
              </a:ext>
            </a:extLst>
          </p:cNvPr>
          <p:cNvSpPr txBox="1"/>
          <p:nvPr/>
        </p:nvSpPr>
        <p:spPr>
          <a:xfrm>
            <a:off x="4422570" y="5317432"/>
            <a:ext cx="357897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Destination</a:t>
            </a:r>
          </a:p>
          <a:p>
            <a:pPr marL="0" indent="0" algn="ctr">
              <a:buNone/>
            </a:pPr>
            <a:r>
              <a:rPr lang="en-US" sz="2400" b="1" dirty="0">
                <a:solidFill>
                  <a:srgbClr val="FFFF00"/>
                </a:solidFill>
              </a:rPr>
              <a:t>Expertise</a:t>
            </a:r>
          </a:p>
        </p:txBody>
      </p:sp>
      <p:pic>
        <p:nvPicPr>
          <p:cNvPr id="14" name="Graphic 13" descr="World with solid fill">
            <a:extLst>
              <a:ext uri="{FF2B5EF4-FFF2-40B4-BE49-F238E27FC236}">
                <a16:creationId xmlns:a16="http://schemas.microsoft.com/office/drawing/2014/main" id="{565F4578-040F-6687-E4F5-71F6232846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26356" y="2106989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71208E-4DF9-549B-CF3E-0322EB7C64C9}"/>
              </a:ext>
            </a:extLst>
          </p:cNvPr>
          <p:cNvSpPr txBox="1"/>
          <p:nvPr/>
        </p:nvSpPr>
        <p:spPr>
          <a:xfrm>
            <a:off x="8461573" y="3060291"/>
            <a:ext cx="21138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FFFF00"/>
                </a:solidFill>
                <a:latin typeface="Aptos (Body)"/>
                <a:ea typeface="Aptos" panose="020B0004020202020204" pitchFamily="34" charset="0"/>
              </a:rPr>
              <a:t>Proactive</a:t>
            </a:r>
            <a:r>
              <a:rPr lang="en-US" sz="2400" b="1" dirty="0">
                <a:solidFill>
                  <a:schemeClr val="bg1"/>
                </a:solidFill>
                <a:latin typeface="Aptos (Body)"/>
                <a:ea typeface="Aptos" panose="020B0004020202020204" pitchFamily="34" charset="0"/>
              </a:rPr>
              <a:t> </a:t>
            </a:r>
            <a:r>
              <a:rPr lang="de-DE" sz="2400" b="1" dirty="0" err="1">
                <a:solidFill>
                  <a:schemeClr val="bg1"/>
                </a:solidFill>
                <a:latin typeface="Aptos (Body)"/>
                <a:ea typeface="Aptos" panose="020B0004020202020204" pitchFamily="34" charset="0"/>
              </a:rPr>
              <a:t>guidance</a:t>
            </a:r>
            <a:endParaRPr lang="en-US" sz="2400" b="1" dirty="0">
              <a:solidFill>
                <a:schemeClr val="bg1"/>
              </a:solidFill>
              <a:latin typeface="Aptos (Body)"/>
            </a:endParaRPr>
          </a:p>
        </p:txBody>
      </p:sp>
      <p:pic>
        <p:nvPicPr>
          <p:cNvPr id="21" name="Graphic 20" descr="Bell with solid fill">
            <a:extLst>
              <a:ext uri="{FF2B5EF4-FFF2-40B4-BE49-F238E27FC236}">
                <a16:creationId xmlns:a16="http://schemas.microsoft.com/office/drawing/2014/main" id="{A2D28AD4-9623-91C9-ACC6-E88A535381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61323" y="2173912"/>
            <a:ext cx="914400" cy="914400"/>
          </a:xfrm>
          <a:prstGeom prst="rect">
            <a:avLst/>
          </a:prstGeom>
        </p:spPr>
      </p:pic>
      <p:pic>
        <p:nvPicPr>
          <p:cNvPr id="10" name="Graphic 9" descr="Marker with solid fill">
            <a:extLst>
              <a:ext uri="{FF2B5EF4-FFF2-40B4-BE49-F238E27FC236}">
                <a16:creationId xmlns:a16="http://schemas.microsoft.com/office/drawing/2014/main" id="{ECC80DCD-3F26-23B1-A32C-4969443BE5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27480" y="4496207"/>
            <a:ext cx="914400" cy="914400"/>
          </a:xfrm>
          <a:prstGeom prst="rect">
            <a:avLst/>
          </a:prstGeom>
        </p:spPr>
      </p:pic>
      <p:pic>
        <p:nvPicPr>
          <p:cNvPr id="13" name="Graphic 12" descr="Lightbulb with solid fill">
            <a:extLst>
              <a:ext uri="{FF2B5EF4-FFF2-40B4-BE49-F238E27FC236}">
                <a16:creationId xmlns:a16="http://schemas.microsoft.com/office/drawing/2014/main" id="{D805C0B7-B1F5-916B-B3F9-09F28B3D5F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63982" y="4358472"/>
            <a:ext cx="976774" cy="976774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5274929-49DE-4408-7CC3-4B3A37A33825}"/>
              </a:ext>
            </a:extLst>
          </p:cNvPr>
          <p:cNvSpPr txBox="1">
            <a:spLocks/>
          </p:cNvSpPr>
          <p:nvPr/>
        </p:nvSpPr>
        <p:spPr>
          <a:xfrm>
            <a:off x="838200" y="573949"/>
            <a:ext cx="10515600" cy="56624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>
                <a:solidFill>
                  <a:schemeClr val="bg1"/>
                </a:solidFill>
              </a:rPr>
              <a:t>Our Competitive Advantage</a:t>
            </a:r>
          </a:p>
        </p:txBody>
      </p:sp>
      <p:pic>
        <p:nvPicPr>
          <p:cNvPr id="9" name="Graphic 8" descr="Heart with solid fill">
            <a:extLst>
              <a:ext uri="{FF2B5EF4-FFF2-40B4-BE49-F238E27FC236}">
                <a16:creationId xmlns:a16="http://schemas.microsoft.com/office/drawing/2014/main" id="{A7B1B7A5-BD6F-3C88-D70B-F510022C40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93418" y="4404192"/>
            <a:ext cx="914400" cy="914400"/>
          </a:xfrm>
          <a:prstGeom prst="rect">
            <a:avLst/>
          </a:prstGeom>
        </p:spPr>
      </p:pic>
      <p:pic>
        <p:nvPicPr>
          <p:cNvPr id="16" name="Graphic 15" descr="Glasses with solid fill">
            <a:extLst>
              <a:ext uri="{FF2B5EF4-FFF2-40B4-BE49-F238E27FC236}">
                <a16:creationId xmlns:a16="http://schemas.microsoft.com/office/drawing/2014/main" id="{3552EA92-47C9-5C0B-27AE-323999DC00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28936" y="4259215"/>
            <a:ext cx="1204355" cy="1204355"/>
          </a:xfrm>
          <a:prstGeom prst="rect">
            <a:avLst/>
          </a:prstGeom>
        </p:spPr>
      </p:pic>
      <p:pic>
        <p:nvPicPr>
          <p:cNvPr id="19" name="Graphic 18" descr="Employee badge with solid fill">
            <a:extLst>
              <a:ext uri="{FF2B5EF4-FFF2-40B4-BE49-F238E27FC236}">
                <a16:creationId xmlns:a16="http://schemas.microsoft.com/office/drawing/2014/main" id="{E7353DC0-6592-077E-5C74-11602B202D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33700" y="211419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14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A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/>
          <p:cNvSpPr/>
          <p:nvPr/>
        </p:nvSpPr>
        <p:spPr>
          <a:xfrm>
            <a:off x="609600" y="1463040"/>
            <a:ext cx="5120640" cy="1219200"/>
          </a:xfrm>
          <a:prstGeom prst="roundRect">
            <a:avLst/>
          </a:prstGeom>
          <a:solidFill>
            <a:srgbClr val="F0F8FF"/>
          </a:solidFill>
          <a:ln>
            <a:solidFill>
              <a:srgbClr val="FFFF00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4" name="Shape 2"/>
          <p:cNvSpPr/>
          <p:nvPr/>
        </p:nvSpPr>
        <p:spPr>
          <a:xfrm>
            <a:off x="689609" y="1379220"/>
            <a:ext cx="109667" cy="1333500"/>
          </a:xfrm>
          <a:prstGeom prst="roundRect">
            <a:avLst/>
          </a:prstGeom>
          <a:solidFill>
            <a:srgbClr val="00A4AE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5" name="Text 3"/>
          <p:cNvSpPr/>
          <p:nvPr/>
        </p:nvSpPr>
        <p:spPr>
          <a:xfrm>
            <a:off x="799277" y="1540764"/>
            <a:ext cx="451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65A82"/>
                </a:solidFill>
                <a:latin typeface="Aptos (Body)"/>
                <a:ea typeface="Arial" pitchFamily="34" charset="-122"/>
                <a:cs typeface="Arial" pitchFamily="34" charset="-120"/>
              </a:rPr>
              <a:t>Beachhead: Athens</a:t>
            </a:r>
            <a:endParaRPr lang="en-US" sz="2400" dirty="0">
              <a:latin typeface="Aptos (Body)"/>
            </a:endParaRPr>
          </a:p>
        </p:txBody>
      </p:sp>
      <p:sp>
        <p:nvSpPr>
          <p:cNvPr id="6" name="Text 4"/>
          <p:cNvSpPr/>
          <p:nvPr/>
        </p:nvSpPr>
        <p:spPr>
          <a:xfrm>
            <a:off x="742950" y="2011680"/>
            <a:ext cx="5143500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1E293B"/>
                </a:solidFill>
                <a:latin typeface="Aptos (Body)"/>
                <a:ea typeface="Arial" pitchFamily="34" charset="-122"/>
                <a:cs typeface="Arial" pitchFamily="34" charset="-120"/>
              </a:rPr>
              <a:t>High density of</a:t>
            </a:r>
            <a:r>
              <a:rPr lang="en-US" sz="1600" dirty="0"/>
              <a:t> experience-driven travelers. </a:t>
            </a:r>
            <a:br>
              <a:rPr lang="en-US" sz="1600" dirty="0"/>
            </a:br>
            <a:r>
              <a:rPr lang="en-US" sz="1600" dirty="0"/>
              <a:t>Validate product-market fit, usage &amp; partner economics.</a:t>
            </a:r>
            <a:endParaRPr lang="en-US" sz="1600" dirty="0">
              <a:latin typeface="Aptos (Body)"/>
            </a:endParaRPr>
          </a:p>
        </p:txBody>
      </p:sp>
      <p:sp>
        <p:nvSpPr>
          <p:cNvPr id="7" name="Shape 5"/>
          <p:cNvSpPr/>
          <p:nvPr/>
        </p:nvSpPr>
        <p:spPr>
          <a:xfrm>
            <a:off x="3169920" y="2727960"/>
            <a:ext cx="0" cy="304800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  <a:tailEnd type="triangle"/>
          </a:ln>
        </p:spPr>
        <p:txBody>
          <a:bodyPr/>
          <a:lstStyle/>
          <a:p>
            <a:endParaRPr lang="en-US" sz="2400"/>
          </a:p>
        </p:txBody>
      </p:sp>
      <p:sp>
        <p:nvSpPr>
          <p:cNvPr id="8" name="Shape 6"/>
          <p:cNvSpPr/>
          <p:nvPr/>
        </p:nvSpPr>
        <p:spPr>
          <a:xfrm>
            <a:off x="609600" y="3070860"/>
            <a:ext cx="5120640" cy="1158240"/>
          </a:xfrm>
          <a:prstGeom prst="roundRect">
            <a:avLst/>
          </a:prstGeom>
          <a:solidFill>
            <a:srgbClr val="F0F8FF"/>
          </a:solidFill>
          <a:ln>
            <a:solidFill>
              <a:srgbClr val="FFFF00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10" name="Text 8"/>
          <p:cNvSpPr/>
          <p:nvPr/>
        </p:nvSpPr>
        <p:spPr>
          <a:xfrm>
            <a:off x="826774" y="3191373"/>
            <a:ext cx="4511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65A82"/>
                </a:solidFill>
                <a:latin typeface="Aptos (Body)"/>
                <a:ea typeface="Arial" pitchFamily="34" charset="-122"/>
                <a:cs typeface="Arial" pitchFamily="34" charset="-120"/>
              </a:rPr>
              <a:t>Distribution: B2B2C</a:t>
            </a:r>
            <a:endParaRPr lang="en-US" sz="2400" dirty="0">
              <a:latin typeface="Aptos (Body)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64986" y="3624791"/>
            <a:ext cx="4965253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/>
              <a:t>Hotels, DMCs &amp; hosts offer Navina to their guests.</a:t>
            </a:r>
            <a:br>
              <a:rPr lang="en-US" sz="1600" dirty="0"/>
            </a:br>
            <a:r>
              <a:rPr lang="en-US" sz="1600" b="1" dirty="0"/>
              <a:t>Low-friction access via QR link - no app installation.</a:t>
            </a:r>
            <a:endParaRPr lang="en-US" sz="1600" dirty="0">
              <a:latin typeface="Aptos (Body)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3169920" y="4263390"/>
            <a:ext cx="0" cy="304800"/>
          </a:xfrm>
          <a:prstGeom prst="line">
            <a:avLst/>
          </a:prstGeom>
          <a:noFill/>
          <a:ln w="38100">
            <a:solidFill>
              <a:schemeClr val="bg1"/>
            </a:solidFill>
            <a:prstDash val="solid"/>
            <a:tailEnd type="triangle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" name="Shape 11"/>
          <p:cNvSpPr/>
          <p:nvPr/>
        </p:nvSpPr>
        <p:spPr>
          <a:xfrm>
            <a:off x="548524" y="4632960"/>
            <a:ext cx="5120640" cy="1158240"/>
          </a:xfrm>
          <a:prstGeom prst="roundRect">
            <a:avLst/>
          </a:prstGeom>
          <a:solidFill>
            <a:srgbClr val="F0F8FF"/>
          </a:solidFill>
          <a:ln>
            <a:solidFill>
              <a:srgbClr val="FFFF00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14" name="Shape 12"/>
          <p:cNvSpPr/>
          <p:nvPr/>
        </p:nvSpPr>
        <p:spPr>
          <a:xfrm>
            <a:off x="689610" y="4632960"/>
            <a:ext cx="97536" cy="1158240"/>
          </a:xfrm>
          <a:prstGeom prst="roundRect">
            <a:avLst/>
          </a:prstGeom>
          <a:solidFill>
            <a:srgbClr val="00A4AE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15" name="Text 13"/>
          <p:cNvSpPr/>
          <p:nvPr/>
        </p:nvSpPr>
        <p:spPr>
          <a:xfrm>
            <a:off x="822137" y="4754879"/>
            <a:ext cx="5031550" cy="38279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065A82"/>
                </a:solidFill>
                <a:latin typeface="Aptos (Body)"/>
                <a:ea typeface="Arial" pitchFamily="34" charset="-122"/>
                <a:cs typeface="Arial" pitchFamily="34" charset="-120"/>
              </a:rPr>
              <a:t>Scale: Destination by Destination</a:t>
            </a:r>
            <a:endParaRPr lang="en-US" sz="2400" dirty="0">
              <a:latin typeface="Aptos (Body)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58189" y="5181600"/>
            <a:ext cx="4760975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dirty="0">
                <a:solidFill>
                  <a:srgbClr val="1E293B"/>
                </a:solidFill>
                <a:latin typeface="Aptos (Body)"/>
                <a:ea typeface="Arial" pitchFamily="34" charset="-122"/>
                <a:cs typeface="Arial" pitchFamily="34" charset="-120"/>
              </a:rPr>
              <a:t>Core AI platform, add local content &amp; partners, replicate across destinations.</a:t>
            </a:r>
            <a:endParaRPr lang="en-US" sz="1600" dirty="0">
              <a:latin typeface="Aptos (Body)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103620" y="1310640"/>
            <a:ext cx="5204456" cy="2688336"/>
          </a:xfrm>
          <a:prstGeom prst="roundRect">
            <a:avLst/>
          </a:prstGeom>
          <a:solidFill>
            <a:srgbClr val="F0F8FF"/>
          </a:solidFill>
          <a:ln>
            <a:solidFill>
              <a:srgbClr val="FFFF00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18" name="Text 16"/>
          <p:cNvSpPr/>
          <p:nvPr/>
        </p:nvSpPr>
        <p:spPr>
          <a:xfrm>
            <a:off x="6376269" y="1541395"/>
            <a:ext cx="1243091" cy="64681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065A82"/>
                </a:solidFill>
                <a:latin typeface="Aptos (Body)"/>
                <a:ea typeface="Arial" pitchFamily="34" charset="-122"/>
                <a:cs typeface="Arial" pitchFamily="34" charset="-120"/>
              </a:rPr>
              <a:t>Growth Loop</a:t>
            </a:r>
            <a:endParaRPr lang="en-US" sz="2400" dirty="0">
              <a:latin typeface="Aptos (Body)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894320" y="2011680"/>
            <a:ext cx="1706880" cy="1706880"/>
          </a:xfrm>
          <a:prstGeom prst="ellipse">
            <a:avLst/>
          </a:prstGeom>
          <a:solidFill>
            <a:srgbClr val="FFFFFF"/>
          </a:solidFill>
          <a:ln w="38100">
            <a:solidFill>
              <a:srgbClr val="00A4AE"/>
            </a:solidFill>
            <a:prstDash val="dash"/>
          </a:ln>
        </p:spPr>
        <p:txBody>
          <a:bodyPr/>
          <a:lstStyle/>
          <a:p>
            <a:endParaRPr lang="en-US" sz="2400"/>
          </a:p>
        </p:txBody>
      </p:sp>
      <p:sp>
        <p:nvSpPr>
          <p:cNvPr id="20" name="Shape 18"/>
          <p:cNvSpPr/>
          <p:nvPr/>
        </p:nvSpPr>
        <p:spPr>
          <a:xfrm rot="-9000000">
            <a:off x="9083040" y="1870104"/>
            <a:ext cx="365760" cy="195072"/>
          </a:xfrm>
          <a:prstGeom prst="rightArrow">
            <a:avLst/>
          </a:prstGeom>
          <a:solidFill>
            <a:srgbClr val="FFFF00"/>
          </a:solidFill>
          <a:ln>
            <a:solidFill>
              <a:srgbClr val="00A4AE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21" name="Shape 19"/>
          <p:cNvSpPr/>
          <p:nvPr/>
        </p:nvSpPr>
        <p:spPr>
          <a:xfrm rot="-5400000">
            <a:off x="9601200" y="2767584"/>
            <a:ext cx="365760" cy="195072"/>
          </a:xfrm>
          <a:prstGeom prst="rightArrow">
            <a:avLst/>
          </a:prstGeom>
          <a:solidFill>
            <a:srgbClr val="FFFF00"/>
          </a:solidFill>
          <a:ln>
            <a:solidFill>
              <a:srgbClr val="00A4AE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22" name="Shape 20"/>
          <p:cNvSpPr/>
          <p:nvPr/>
        </p:nvSpPr>
        <p:spPr>
          <a:xfrm rot="-1800000">
            <a:off x="9083040" y="3665064"/>
            <a:ext cx="365760" cy="195072"/>
          </a:xfrm>
          <a:prstGeom prst="rightArrow">
            <a:avLst/>
          </a:prstGeom>
          <a:solidFill>
            <a:srgbClr val="FFFF00"/>
          </a:solidFill>
          <a:ln>
            <a:solidFill>
              <a:srgbClr val="00A4AE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23" name="Shape 21"/>
          <p:cNvSpPr/>
          <p:nvPr/>
        </p:nvSpPr>
        <p:spPr>
          <a:xfrm rot="1800000">
            <a:off x="8046720" y="3665064"/>
            <a:ext cx="365760" cy="195072"/>
          </a:xfrm>
          <a:prstGeom prst="rightArrow">
            <a:avLst/>
          </a:prstGeom>
          <a:solidFill>
            <a:srgbClr val="FFFF00"/>
          </a:solidFill>
          <a:ln>
            <a:solidFill>
              <a:srgbClr val="00A4AE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24" name="Shape 22"/>
          <p:cNvSpPr/>
          <p:nvPr/>
        </p:nvSpPr>
        <p:spPr>
          <a:xfrm rot="-3600000">
            <a:off x="9462360" y="3285744"/>
            <a:ext cx="365760" cy="195072"/>
          </a:xfrm>
          <a:prstGeom prst="rightArrow">
            <a:avLst/>
          </a:prstGeom>
          <a:solidFill>
            <a:srgbClr val="FFFF00"/>
          </a:solidFill>
          <a:ln>
            <a:solidFill>
              <a:srgbClr val="00A4AE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25" name="Text 23"/>
          <p:cNvSpPr/>
          <p:nvPr/>
        </p:nvSpPr>
        <p:spPr>
          <a:xfrm>
            <a:off x="9601199" y="3520440"/>
            <a:ext cx="1429573" cy="2725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467" b="1" dirty="0">
                <a:solidFill>
                  <a:srgbClr val="00A4AE"/>
                </a:solidFill>
                <a:latin typeface="Aptos (Body)"/>
                <a:ea typeface="Arial" pitchFamily="34" charset="-122"/>
                <a:cs typeface="Arial" pitchFamily="34" charset="-120"/>
              </a:rPr>
              <a:t>Better experience</a:t>
            </a:r>
            <a:endParaRPr lang="en-US" sz="1467" dirty="0">
              <a:solidFill>
                <a:srgbClr val="00A4AE"/>
              </a:solidFill>
              <a:latin typeface="Aptos (Body)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9785311" y="2214945"/>
            <a:ext cx="1383029" cy="43437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467" b="1" dirty="0">
                <a:solidFill>
                  <a:srgbClr val="00A4AE"/>
                </a:solidFill>
                <a:latin typeface="Aptos (Body)"/>
                <a:ea typeface="Arial" pitchFamily="34" charset="-122"/>
                <a:cs typeface="Arial" pitchFamily="34" charset="-120"/>
              </a:rPr>
              <a:t>Higher partner value</a:t>
            </a:r>
            <a:endParaRPr lang="en-US" sz="1467" dirty="0">
              <a:solidFill>
                <a:srgbClr val="00A4AE"/>
              </a:solidFill>
              <a:latin typeface="Aptos (Body)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155976" y="1384330"/>
            <a:ext cx="1207479" cy="45690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467" b="1" dirty="0">
                <a:solidFill>
                  <a:srgbClr val="00A4AE"/>
                </a:solidFill>
                <a:latin typeface="Aptos (Body)"/>
                <a:cs typeface="Arial" pitchFamily="34" charset="-120"/>
              </a:rPr>
              <a:t>Wider reach</a:t>
            </a:r>
            <a:endParaRPr lang="en-US" sz="1467" dirty="0">
              <a:solidFill>
                <a:srgbClr val="00A4AE"/>
              </a:solidFill>
              <a:latin typeface="Aptos (Body)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378110" y="3344082"/>
            <a:ext cx="1574690" cy="4960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467" b="1" dirty="0">
                <a:solidFill>
                  <a:srgbClr val="00A4AE"/>
                </a:solidFill>
                <a:latin typeface="Aptos (Body)"/>
                <a:ea typeface="Arial" pitchFamily="34" charset="-122"/>
                <a:cs typeface="Arial" pitchFamily="34" charset="-120"/>
              </a:rPr>
              <a:t>Better local intelligence</a:t>
            </a:r>
            <a:endParaRPr lang="en-US" sz="1467" dirty="0">
              <a:solidFill>
                <a:srgbClr val="00A4AE"/>
              </a:solidFill>
              <a:latin typeface="Aptos (Body)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6096000" y="4088580"/>
            <a:ext cx="5204460" cy="2125091"/>
          </a:xfrm>
          <a:prstGeom prst="roundRect">
            <a:avLst/>
          </a:prstGeom>
          <a:solidFill>
            <a:srgbClr val="F0F8FF"/>
          </a:solidFill>
          <a:ln>
            <a:solidFill>
              <a:srgbClr val="FFFF00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Text 29"/>
          <p:cNvSpPr/>
          <p:nvPr/>
        </p:nvSpPr>
        <p:spPr>
          <a:xfrm>
            <a:off x="6431280" y="4251960"/>
            <a:ext cx="4632960" cy="426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065A82"/>
                </a:solidFill>
                <a:latin typeface="Aptos (Body)"/>
                <a:ea typeface="Arial" pitchFamily="34" charset="-122"/>
                <a:cs typeface="Arial" pitchFamily="34" charset="-120"/>
              </a:rPr>
              <a:t>Execution (18 months)</a:t>
            </a:r>
            <a:endParaRPr lang="en-US" sz="2400" dirty="0">
              <a:latin typeface="Aptos (Body)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492359" y="4861560"/>
            <a:ext cx="1854586" cy="914400"/>
          </a:xfrm>
          <a:prstGeom prst="roundRect">
            <a:avLst/>
          </a:prstGeom>
          <a:solidFill>
            <a:srgbClr val="00A4AE">
              <a:alpha val="80000"/>
            </a:srgb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3" name="Text 31"/>
          <p:cNvSpPr/>
          <p:nvPr/>
        </p:nvSpPr>
        <p:spPr>
          <a:xfrm>
            <a:off x="6824472" y="4922520"/>
            <a:ext cx="1280160" cy="30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ptos (Body)"/>
                <a:ea typeface="Arial" pitchFamily="34" charset="-122"/>
                <a:cs typeface="Arial" pitchFamily="34" charset="-120"/>
              </a:rPr>
              <a:t>Phase 1</a:t>
            </a:r>
            <a:endParaRPr lang="en-US" dirty="0">
              <a:solidFill>
                <a:schemeClr val="bg1"/>
              </a:solidFill>
              <a:latin typeface="Aptos (Body)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6582159" y="5242878"/>
            <a:ext cx="1854586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ptos (Body)"/>
                <a:ea typeface="Arial" pitchFamily="34" charset="-122"/>
                <a:cs typeface="Arial" pitchFamily="34" charset="-120"/>
              </a:rPr>
              <a:t>Athens launch</a:t>
            </a:r>
            <a:endParaRPr lang="en-US" sz="2000" dirty="0">
              <a:solidFill>
                <a:schemeClr val="bg1"/>
              </a:solidFill>
              <a:latin typeface="Aptos (Body)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8663939" y="5137673"/>
            <a:ext cx="250703" cy="282926"/>
          </a:xfrm>
          <a:prstGeom prst="rightArrow">
            <a:avLst/>
          </a:prstGeom>
          <a:solidFill>
            <a:srgbClr val="64748B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6" name="Shape 34"/>
          <p:cNvSpPr/>
          <p:nvPr/>
        </p:nvSpPr>
        <p:spPr>
          <a:xfrm>
            <a:off x="9109061" y="4861560"/>
            <a:ext cx="1854585" cy="914400"/>
          </a:xfrm>
          <a:prstGeom prst="roundRect">
            <a:avLst/>
          </a:prstGeom>
          <a:solidFill>
            <a:srgbClr val="00A4AE">
              <a:alpha val="80000"/>
            </a:srgbClr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37" name="Text 35"/>
          <p:cNvSpPr/>
          <p:nvPr/>
        </p:nvSpPr>
        <p:spPr>
          <a:xfrm>
            <a:off x="9363455" y="4974336"/>
            <a:ext cx="1280160" cy="304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ptos (Body)"/>
                <a:ea typeface="Arial" pitchFamily="34" charset="-122"/>
                <a:cs typeface="Arial" pitchFamily="34" charset="-120"/>
              </a:rPr>
              <a:t>Phase 2</a:t>
            </a:r>
            <a:endParaRPr lang="en-US" dirty="0">
              <a:solidFill>
                <a:schemeClr val="bg1"/>
              </a:solidFill>
              <a:latin typeface="Aptos (Body)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9014529" y="5242878"/>
            <a:ext cx="2055111" cy="487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de-DE" sz="2000" dirty="0">
                <a:solidFill>
                  <a:schemeClr val="bg1"/>
                </a:solidFill>
                <a:latin typeface="Aptos (Body)"/>
                <a:cs typeface="Arial" pitchFamily="34" charset="-120"/>
              </a:rPr>
              <a:t>GR </a:t>
            </a:r>
            <a:r>
              <a:rPr lang="en-US" sz="2000" dirty="0">
                <a:solidFill>
                  <a:schemeClr val="bg1"/>
                </a:solidFill>
                <a:latin typeface="Aptos (Body)"/>
                <a:cs typeface="Arial" pitchFamily="34" charset="-120"/>
              </a:rPr>
              <a:t>+ Int. launch</a:t>
            </a:r>
            <a:endParaRPr lang="en-US" sz="2000" dirty="0">
              <a:solidFill>
                <a:schemeClr val="bg1"/>
              </a:solidFill>
              <a:latin typeface="Aptos (Body)"/>
            </a:endParaRPr>
          </a:p>
        </p:txBody>
      </p:sp>
      <p:sp>
        <p:nvSpPr>
          <p:cNvPr id="39" name="Shape 19">
            <a:extLst>
              <a:ext uri="{FF2B5EF4-FFF2-40B4-BE49-F238E27FC236}">
                <a16:creationId xmlns:a16="http://schemas.microsoft.com/office/drawing/2014/main" id="{52660544-1A6B-A567-4DB5-C1C7DE1C6D73}"/>
              </a:ext>
            </a:extLst>
          </p:cNvPr>
          <p:cNvSpPr/>
          <p:nvPr/>
        </p:nvSpPr>
        <p:spPr>
          <a:xfrm rot="14531976">
            <a:off x="9490710" y="2257044"/>
            <a:ext cx="365760" cy="195072"/>
          </a:xfrm>
          <a:prstGeom prst="rightArrow">
            <a:avLst/>
          </a:prstGeom>
          <a:solidFill>
            <a:srgbClr val="FFFF00"/>
          </a:solidFill>
          <a:ln>
            <a:solidFill>
              <a:srgbClr val="00A4AE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40" name="Shape 20">
            <a:extLst>
              <a:ext uri="{FF2B5EF4-FFF2-40B4-BE49-F238E27FC236}">
                <a16:creationId xmlns:a16="http://schemas.microsoft.com/office/drawing/2014/main" id="{6BE6B19E-0AFE-63EE-4DA6-12A2B19778C0}"/>
              </a:ext>
            </a:extLst>
          </p:cNvPr>
          <p:cNvSpPr/>
          <p:nvPr/>
        </p:nvSpPr>
        <p:spPr>
          <a:xfrm>
            <a:off x="8561070" y="3806034"/>
            <a:ext cx="365760" cy="195072"/>
          </a:xfrm>
          <a:prstGeom prst="rightArrow">
            <a:avLst/>
          </a:prstGeom>
          <a:solidFill>
            <a:srgbClr val="FFFF00"/>
          </a:solidFill>
          <a:ln>
            <a:solidFill>
              <a:srgbClr val="00A4AE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42" name="Shape 2">
            <a:extLst>
              <a:ext uri="{FF2B5EF4-FFF2-40B4-BE49-F238E27FC236}">
                <a16:creationId xmlns:a16="http://schemas.microsoft.com/office/drawing/2014/main" id="{CC1B3F85-72DE-882A-0708-1E5AE5D7DAB2}"/>
              </a:ext>
            </a:extLst>
          </p:cNvPr>
          <p:cNvSpPr/>
          <p:nvPr/>
        </p:nvSpPr>
        <p:spPr>
          <a:xfrm>
            <a:off x="693419" y="2937510"/>
            <a:ext cx="109667" cy="1333500"/>
          </a:xfrm>
          <a:prstGeom prst="roundRect">
            <a:avLst/>
          </a:prstGeom>
          <a:solidFill>
            <a:srgbClr val="00A4AE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43" name="Shape 2">
            <a:extLst>
              <a:ext uri="{FF2B5EF4-FFF2-40B4-BE49-F238E27FC236}">
                <a16:creationId xmlns:a16="http://schemas.microsoft.com/office/drawing/2014/main" id="{6C2DD896-73E8-38C2-7ADB-DD38450D2EED}"/>
              </a:ext>
            </a:extLst>
          </p:cNvPr>
          <p:cNvSpPr/>
          <p:nvPr/>
        </p:nvSpPr>
        <p:spPr>
          <a:xfrm>
            <a:off x="674369" y="4541520"/>
            <a:ext cx="109667" cy="1333500"/>
          </a:xfrm>
          <a:prstGeom prst="roundRect">
            <a:avLst/>
          </a:prstGeom>
          <a:solidFill>
            <a:srgbClr val="00A4AE"/>
          </a:solidFill>
          <a:ln/>
        </p:spPr>
        <p:txBody>
          <a:bodyPr/>
          <a:lstStyle/>
          <a:p>
            <a:endParaRPr lang="en-US" sz="24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BC776755-4314-6032-9782-956E0EF66E22}"/>
              </a:ext>
            </a:extLst>
          </p:cNvPr>
          <p:cNvSpPr txBox="1">
            <a:spLocks/>
          </p:cNvSpPr>
          <p:nvPr/>
        </p:nvSpPr>
        <p:spPr>
          <a:xfrm>
            <a:off x="838200" y="573949"/>
            <a:ext cx="10515600" cy="56624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>
                <a:solidFill>
                  <a:schemeClr val="bg1"/>
                </a:solidFill>
              </a:rPr>
              <a:t>Go-to-Market &amp; Growth Plan</a:t>
            </a:r>
          </a:p>
        </p:txBody>
      </p:sp>
      <p:sp>
        <p:nvSpPr>
          <p:cNvPr id="28" name="Shape 20">
            <a:extLst>
              <a:ext uri="{FF2B5EF4-FFF2-40B4-BE49-F238E27FC236}">
                <a16:creationId xmlns:a16="http://schemas.microsoft.com/office/drawing/2014/main" id="{7135F3AB-31E8-F559-A3C3-777233F5AF1C}"/>
              </a:ext>
            </a:extLst>
          </p:cNvPr>
          <p:cNvSpPr/>
          <p:nvPr/>
        </p:nvSpPr>
        <p:spPr>
          <a:xfrm rot="3020271">
            <a:off x="7663286" y="3342132"/>
            <a:ext cx="365760" cy="195072"/>
          </a:xfrm>
          <a:prstGeom prst="rightArrow">
            <a:avLst/>
          </a:prstGeom>
          <a:solidFill>
            <a:srgbClr val="FFFF00"/>
          </a:solidFill>
          <a:ln>
            <a:solidFill>
              <a:srgbClr val="00A4AE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44" name="Shape 20">
            <a:extLst>
              <a:ext uri="{FF2B5EF4-FFF2-40B4-BE49-F238E27FC236}">
                <a16:creationId xmlns:a16="http://schemas.microsoft.com/office/drawing/2014/main" id="{58261555-326F-69C5-00E9-08DB127A2F39}"/>
              </a:ext>
            </a:extLst>
          </p:cNvPr>
          <p:cNvSpPr/>
          <p:nvPr/>
        </p:nvSpPr>
        <p:spPr>
          <a:xfrm rot="4464656">
            <a:off x="7514364" y="2885297"/>
            <a:ext cx="365760" cy="195072"/>
          </a:xfrm>
          <a:prstGeom prst="rightArrow">
            <a:avLst/>
          </a:prstGeom>
          <a:solidFill>
            <a:srgbClr val="FFFF00"/>
          </a:solidFill>
          <a:ln>
            <a:solidFill>
              <a:srgbClr val="00A4AE"/>
            </a:solidFill>
          </a:ln>
        </p:spPr>
        <p:txBody>
          <a:bodyPr/>
          <a:lstStyle/>
          <a:p>
            <a:endParaRPr lang="en-US" sz="2400"/>
          </a:p>
        </p:txBody>
      </p:sp>
      <p:sp>
        <p:nvSpPr>
          <p:cNvPr id="46" name="Text 27">
            <a:extLst>
              <a:ext uri="{FF2B5EF4-FFF2-40B4-BE49-F238E27FC236}">
                <a16:creationId xmlns:a16="http://schemas.microsoft.com/office/drawing/2014/main" id="{E7DBE4B0-A682-38F9-7291-856194EF38C5}"/>
              </a:ext>
            </a:extLst>
          </p:cNvPr>
          <p:cNvSpPr/>
          <p:nvPr/>
        </p:nvSpPr>
        <p:spPr>
          <a:xfrm>
            <a:off x="6667668" y="2545063"/>
            <a:ext cx="1018971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467" b="1" dirty="0">
                <a:solidFill>
                  <a:srgbClr val="00A4AE"/>
                </a:solidFill>
                <a:latin typeface="Aptos (Body)"/>
                <a:ea typeface="Arial" pitchFamily="34" charset="-122"/>
                <a:cs typeface="Arial" pitchFamily="34" charset="-120"/>
              </a:rPr>
              <a:t>More usage</a:t>
            </a:r>
            <a:endParaRPr lang="en-US" sz="1467" dirty="0">
              <a:solidFill>
                <a:srgbClr val="00A4AE"/>
              </a:solidFill>
              <a:latin typeface="Aptos (Body)"/>
            </a:endParaRPr>
          </a:p>
        </p:txBody>
      </p:sp>
      <p:sp>
        <p:nvSpPr>
          <p:cNvPr id="48" name="Shape 20">
            <a:extLst>
              <a:ext uri="{FF2B5EF4-FFF2-40B4-BE49-F238E27FC236}">
                <a16:creationId xmlns:a16="http://schemas.microsoft.com/office/drawing/2014/main" id="{002200C8-139D-549F-19A4-CCA8078231B5}"/>
              </a:ext>
            </a:extLst>
          </p:cNvPr>
          <p:cNvSpPr/>
          <p:nvPr/>
        </p:nvSpPr>
        <p:spPr>
          <a:xfrm rot="6256042">
            <a:off x="7541542" y="2417683"/>
            <a:ext cx="365760" cy="195072"/>
          </a:xfrm>
          <a:prstGeom prst="rightArrow">
            <a:avLst/>
          </a:prstGeom>
          <a:solidFill>
            <a:srgbClr val="FFFF00"/>
          </a:solidFill>
          <a:ln>
            <a:solidFill>
              <a:srgbClr val="00A4AE"/>
            </a:solidFill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50" name="Shape 20">
            <a:extLst>
              <a:ext uri="{FF2B5EF4-FFF2-40B4-BE49-F238E27FC236}">
                <a16:creationId xmlns:a16="http://schemas.microsoft.com/office/drawing/2014/main" id="{2CA5422F-A96F-0FD6-41AE-0245119FB07A}"/>
              </a:ext>
            </a:extLst>
          </p:cNvPr>
          <p:cNvSpPr/>
          <p:nvPr/>
        </p:nvSpPr>
        <p:spPr>
          <a:xfrm rot="7385995">
            <a:off x="7762767" y="2033124"/>
            <a:ext cx="365760" cy="195072"/>
          </a:xfrm>
          <a:prstGeom prst="rightArrow">
            <a:avLst/>
          </a:prstGeom>
          <a:solidFill>
            <a:srgbClr val="FFFF00"/>
          </a:solidFill>
          <a:ln>
            <a:solidFill>
              <a:srgbClr val="00A4AE"/>
            </a:solidFill>
          </a:ln>
        </p:spPr>
        <p:txBody>
          <a:bodyPr/>
          <a:lstStyle/>
          <a:p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03DFA8-8A61-5AFC-747F-D741FF6DC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1D0795B-F78F-20E0-4BE1-8168A7C9E78D}"/>
              </a:ext>
            </a:extLst>
          </p:cNvPr>
          <p:cNvCxnSpPr>
            <a:cxnSpLocks/>
          </p:cNvCxnSpPr>
          <p:nvPr/>
        </p:nvCxnSpPr>
        <p:spPr>
          <a:xfrm flipV="1">
            <a:off x="838199" y="3425734"/>
            <a:ext cx="10591802" cy="3266"/>
          </a:xfrm>
          <a:prstGeom prst="straightConnector1">
            <a:avLst/>
          </a:prstGeom>
          <a:ln w="66675">
            <a:solidFill>
              <a:srgbClr val="00A4AE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A8507E53-EF01-1557-3972-750543B9FF7E}"/>
              </a:ext>
            </a:extLst>
          </p:cNvPr>
          <p:cNvSpPr/>
          <p:nvPr/>
        </p:nvSpPr>
        <p:spPr>
          <a:xfrm>
            <a:off x="1851659" y="3714749"/>
            <a:ext cx="3175209" cy="2434591"/>
          </a:xfrm>
          <a:prstGeom prst="wedgeRoundRectCallout">
            <a:avLst>
              <a:gd name="adj1" fmla="val 20738"/>
              <a:gd name="adj2" fmla="val -49358"/>
              <a:gd name="adj3" fmla="val 16667"/>
            </a:avLst>
          </a:prstGeom>
          <a:noFill/>
          <a:ln w="38100">
            <a:solidFill>
              <a:srgbClr val="00A4AE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US" sz="1000" b="1" dirty="0">
                <a:solidFill>
                  <a:srgbClr val="00A4AE"/>
                </a:solidFill>
              </a:rPr>
            </a:br>
            <a:endParaRPr lang="en-US" sz="1000" b="1" dirty="0">
              <a:solidFill>
                <a:srgbClr val="00A4AE"/>
              </a:solidFill>
            </a:endParaRPr>
          </a:p>
          <a:p>
            <a:pPr algn="ctr"/>
            <a:r>
              <a:rPr lang="en-US" sz="2400" b="1" dirty="0">
                <a:solidFill>
                  <a:srgbClr val="00A4AE"/>
                </a:solidFill>
              </a:rPr>
              <a:t>2024</a:t>
            </a:r>
            <a:r>
              <a:rPr lang="en-US" sz="2400" dirty="0">
                <a:solidFill>
                  <a:srgbClr val="00A4AE"/>
                </a:solidFill>
              </a:rPr>
              <a:t> </a:t>
            </a:r>
            <a:br>
              <a:rPr lang="en-US" sz="2400" dirty="0">
                <a:solidFill>
                  <a:srgbClr val="00A4AE"/>
                </a:solidFill>
              </a:rPr>
            </a:br>
            <a:br>
              <a:rPr lang="en-US" sz="1000" dirty="0">
                <a:solidFill>
                  <a:srgbClr val="00A4AE"/>
                </a:solidFill>
              </a:rPr>
            </a:br>
            <a:r>
              <a:rPr lang="en-US" sz="2000" b="1" dirty="0">
                <a:solidFill>
                  <a:srgbClr val="00A4AE"/>
                </a:solidFill>
              </a:rPr>
              <a:t>Greece's 1st </a:t>
            </a:r>
            <a:r>
              <a:rPr lang="en-US" sz="2000" b="1" dirty="0" err="1">
                <a:solidFill>
                  <a:srgbClr val="00A4AE"/>
                </a:solidFill>
              </a:rPr>
              <a:t>CustomGPT</a:t>
            </a:r>
            <a:br>
              <a:rPr lang="en-US" sz="2000" b="1" dirty="0">
                <a:solidFill>
                  <a:srgbClr val="00A4AE"/>
                </a:solidFill>
              </a:rPr>
            </a:br>
            <a:r>
              <a:rPr lang="en-US" sz="2000" dirty="0">
                <a:solidFill>
                  <a:schemeClr val="tx1"/>
                </a:solidFill>
              </a:rPr>
              <a:t>for Aegina island </a:t>
            </a:r>
            <a:br>
              <a:rPr lang="en-US" sz="2000" b="1" dirty="0">
                <a:solidFill>
                  <a:srgbClr val="00A4AE"/>
                </a:solidFill>
              </a:rPr>
            </a:br>
            <a:r>
              <a:rPr lang="en-US" sz="2000" b="1" dirty="0">
                <a:solidFill>
                  <a:srgbClr val="00A4AE"/>
                </a:solidFill>
              </a:rPr>
              <a:t>Ask Navina is born</a:t>
            </a:r>
            <a:br>
              <a:rPr lang="en-US" sz="2000" b="1" dirty="0">
                <a:solidFill>
                  <a:srgbClr val="00A4AE"/>
                </a:solidFill>
              </a:rPr>
            </a:br>
            <a:endParaRPr lang="en-US" sz="2000" dirty="0">
              <a:solidFill>
                <a:srgbClr val="00A4AE"/>
              </a:solidFill>
            </a:endParaRP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07C6C1D2-DF9F-CD59-05A7-5BB70ABF6062}"/>
              </a:ext>
            </a:extLst>
          </p:cNvPr>
          <p:cNvSpPr/>
          <p:nvPr/>
        </p:nvSpPr>
        <p:spPr>
          <a:xfrm>
            <a:off x="5188856" y="3729937"/>
            <a:ext cx="3154092" cy="2412871"/>
          </a:xfrm>
          <a:prstGeom prst="wedgeRoundRectCallout">
            <a:avLst>
              <a:gd name="adj1" fmla="val -21562"/>
              <a:gd name="adj2" fmla="val -50072"/>
              <a:gd name="adj3" fmla="val 16667"/>
            </a:avLst>
          </a:prstGeom>
          <a:noFill/>
          <a:ln w="38100">
            <a:solidFill>
              <a:srgbClr val="00A4AE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A4AE"/>
                </a:solidFill>
              </a:rPr>
              <a:t>2025</a:t>
            </a:r>
          </a:p>
          <a:p>
            <a:pPr algn="ctr"/>
            <a:r>
              <a:rPr lang="en-US" sz="1000" b="1" dirty="0">
                <a:solidFill>
                  <a:srgbClr val="00A4AE"/>
                </a:solidFill>
              </a:rPr>
              <a:t>	</a:t>
            </a:r>
          </a:p>
          <a:p>
            <a:pPr algn="ctr"/>
            <a:r>
              <a:rPr lang="en-US" sz="2000" b="1" dirty="0">
                <a:solidFill>
                  <a:srgbClr val="00A4AE"/>
                </a:solidFill>
              </a:rPr>
              <a:t>Market</a:t>
            </a:r>
            <a:r>
              <a:rPr lang="en-US" sz="2000" dirty="0">
                <a:solidFill>
                  <a:srgbClr val="00A4AE"/>
                </a:solidFill>
              </a:rPr>
              <a:t> </a:t>
            </a:r>
            <a:r>
              <a:rPr lang="en-US" sz="2000" b="1" dirty="0">
                <a:solidFill>
                  <a:srgbClr val="00A4AE"/>
                </a:solidFill>
              </a:rPr>
              <a:t>research &amp; Validation</a:t>
            </a:r>
          </a:p>
          <a:p>
            <a:pPr algn="ctr"/>
            <a:r>
              <a:rPr lang="en-US" sz="2000" b="1" dirty="0" err="1">
                <a:solidFill>
                  <a:srgbClr val="00A4AE"/>
                </a:solidFill>
              </a:rPr>
              <a:t>CapsuleT</a:t>
            </a:r>
            <a:r>
              <a:rPr lang="en-US" sz="2000" b="1" dirty="0">
                <a:solidFill>
                  <a:srgbClr val="00A4AE"/>
                </a:solidFill>
              </a:rPr>
              <a:t> </a:t>
            </a:r>
            <a:r>
              <a:rPr lang="en-US" sz="2000" dirty="0">
                <a:solidFill>
                  <a:srgbClr val="00A4AE"/>
                </a:solidFill>
              </a:rPr>
              <a:t>accelerator</a:t>
            </a:r>
            <a:br>
              <a:rPr lang="en-US" sz="2000" dirty="0">
                <a:solidFill>
                  <a:srgbClr val="00A4AE"/>
                </a:solidFill>
              </a:rPr>
            </a:br>
            <a:r>
              <a:rPr lang="en-US" sz="2000" b="1" dirty="0">
                <a:solidFill>
                  <a:srgbClr val="00A4AE"/>
                </a:solidFill>
              </a:rPr>
              <a:t>MVP</a:t>
            </a:r>
            <a:r>
              <a:rPr lang="en-US" sz="2000" dirty="0">
                <a:solidFill>
                  <a:srgbClr val="00A4AE"/>
                </a:solidFill>
              </a:rPr>
              <a:t> pilot testing </a:t>
            </a:r>
            <a:br>
              <a:rPr lang="en-US" sz="2000" dirty="0">
                <a:solidFill>
                  <a:srgbClr val="00A4AE"/>
                </a:solidFill>
              </a:rPr>
            </a:br>
            <a:r>
              <a:rPr lang="en-US" sz="2000" b="1" dirty="0">
                <a:solidFill>
                  <a:srgbClr val="00A4AE"/>
                </a:solidFill>
              </a:rPr>
              <a:t>B2B market </a:t>
            </a:r>
            <a:r>
              <a:rPr lang="en-US" sz="2000" dirty="0">
                <a:solidFill>
                  <a:srgbClr val="00A4AE"/>
                </a:solidFill>
              </a:rPr>
              <a:t>interest</a:t>
            </a:r>
          </a:p>
        </p:txBody>
      </p:sp>
      <p:sp>
        <p:nvSpPr>
          <p:cNvPr id="3" name="Speech Bubble: Rectangle with Corners Rounded 2">
            <a:extLst>
              <a:ext uri="{FF2B5EF4-FFF2-40B4-BE49-F238E27FC236}">
                <a16:creationId xmlns:a16="http://schemas.microsoft.com/office/drawing/2014/main" id="{DE8FD553-5F3F-DE6E-889C-2EF25191140E}"/>
              </a:ext>
            </a:extLst>
          </p:cNvPr>
          <p:cNvSpPr/>
          <p:nvPr/>
        </p:nvSpPr>
        <p:spPr>
          <a:xfrm>
            <a:off x="8504936" y="3707072"/>
            <a:ext cx="2883151" cy="2442268"/>
          </a:xfrm>
          <a:prstGeom prst="wedgeRoundRectCallout">
            <a:avLst>
              <a:gd name="adj1" fmla="val 20150"/>
              <a:gd name="adj2" fmla="val -48762"/>
              <a:gd name="adj3" fmla="val 16667"/>
            </a:avLst>
          </a:prstGeom>
          <a:solidFill>
            <a:srgbClr val="00A4AE"/>
          </a:solidFill>
          <a:ln w="38100">
            <a:solidFill>
              <a:srgbClr val="00A4AE"/>
            </a:solidFill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00"/>
                </a:solidFill>
              </a:rPr>
              <a:t>Today</a:t>
            </a:r>
          </a:p>
          <a:p>
            <a:pPr algn="ctr"/>
            <a:br>
              <a:rPr lang="en-US" sz="2200" b="1" dirty="0">
                <a:solidFill>
                  <a:schemeClr val="bg1"/>
                </a:solidFill>
              </a:rPr>
            </a:br>
            <a:r>
              <a:rPr lang="en-US" sz="2200" b="1" dirty="0">
                <a:solidFill>
                  <a:schemeClr val="bg1"/>
                </a:solidFill>
              </a:rPr>
              <a:t>Navina V2 </a:t>
            </a:r>
            <a:r>
              <a:rPr lang="en-US" sz="2000" b="1" dirty="0">
                <a:solidFill>
                  <a:schemeClr val="bg1"/>
                </a:solidFill>
              </a:rPr>
              <a:t>Launching</a:t>
            </a:r>
          </a:p>
          <a:p>
            <a:pPr algn="ctr"/>
            <a:r>
              <a:rPr lang="en-US" sz="2000" b="1" dirty="0">
                <a:solidFill>
                  <a:schemeClr val="bg1"/>
                </a:solidFill>
              </a:rPr>
              <a:t>B2B pilots planning</a:t>
            </a:r>
            <a:endParaRPr lang="en-US" sz="2000" dirty="0">
              <a:solidFill>
                <a:schemeClr val="bg1"/>
              </a:solidFill>
            </a:endParaRPr>
          </a:p>
          <a:p>
            <a:pPr algn="ctr"/>
            <a:r>
              <a:rPr lang="en-US" sz="2000" b="1" dirty="0"/>
              <a:t>Finalist:</a:t>
            </a:r>
            <a:r>
              <a:rPr lang="en-US" sz="2000" dirty="0"/>
              <a:t> Discover Lithuania 2026</a:t>
            </a: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Arrow: Pentagon 9">
            <a:extLst>
              <a:ext uri="{FF2B5EF4-FFF2-40B4-BE49-F238E27FC236}">
                <a16:creationId xmlns:a16="http://schemas.microsoft.com/office/drawing/2014/main" id="{A1968038-F459-D960-041B-8FA18BD16F99}"/>
              </a:ext>
            </a:extLst>
          </p:cNvPr>
          <p:cNvSpPr/>
          <p:nvPr/>
        </p:nvSpPr>
        <p:spPr>
          <a:xfrm>
            <a:off x="876299" y="1463040"/>
            <a:ext cx="10553701" cy="1755456"/>
          </a:xfrm>
          <a:prstGeom prst="homePlate">
            <a:avLst/>
          </a:prstGeom>
          <a:solidFill>
            <a:schemeClr val="bg1"/>
          </a:solidFill>
          <a:ln w="38100">
            <a:solidFill>
              <a:srgbClr val="00A4A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841A3B5-35CE-E924-39A4-4A592FCAB77C}"/>
              </a:ext>
            </a:extLst>
          </p:cNvPr>
          <p:cNvCxnSpPr/>
          <p:nvPr/>
        </p:nvCxnSpPr>
        <p:spPr>
          <a:xfrm>
            <a:off x="3411855" y="3425734"/>
            <a:ext cx="0" cy="281339"/>
          </a:xfrm>
          <a:prstGeom prst="line">
            <a:avLst/>
          </a:prstGeom>
          <a:ln w="50800">
            <a:solidFill>
              <a:srgbClr val="00A4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7E46A4C-0F63-7AEF-CAA2-51F80957ADE2}"/>
              </a:ext>
            </a:extLst>
          </p:cNvPr>
          <p:cNvCxnSpPr/>
          <p:nvPr/>
        </p:nvCxnSpPr>
        <p:spPr>
          <a:xfrm>
            <a:off x="6742059" y="3448598"/>
            <a:ext cx="0" cy="281339"/>
          </a:xfrm>
          <a:prstGeom prst="line">
            <a:avLst/>
          </a:prstGeom>
          <a:ln w="50800">
            <a:solidFill>
              <a:srgbClr val="00A4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5C6AC19-C0BA-A339-A77F-D2ED13272E69}"/>
              </a:ext>
            </a:extLst>
          </p:cNvPr>
          <p:cNvCxnSpPr/>
          <p:nvPr/>
        </p:nvCxnSpPr>
        <p:spPr>
          <a:xfrm>
            <a:off x="10037445" y="3410494"/>
            <a:ext cx="0" cy="281339"/>
          </a:xfrm>
          <a:prstGeom prst="line">
            <a:avLst/>
          </a:prstGeom>
          <a:ln w="50800">
            <a:solidFill>
              <a:srgbClr val="00A4A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Marketing Greece | Συμμαχία για τον ελληνικό τουρισμό">
            <a:extLst>
              <a:ext uri="{FF2B5EF4-FFF2-40B4-BE49-F238E27FC236}">
                <a16:creationId xmlns:a16="http://schemas.microsoft.com/office/drawing/2014/main" id="{3577B38C-5BC4-60F1-52A8-356429B221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22" t="26917" r="6975" b="28323"/>
          <a:stretch>
            <a:fillRect/>
          </a:stretch>
        </p:blipFill>
        <p:spPr bwMode="auto">
          <a:xfrm>
            <a:off x="7590959" y="1566159"/>
            <a:ext cx="2567493" cy="38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DiscoverGreece.com (@DiscoverGreececom) • Facebook">
            <a:extLst>
              <a:ext uri="{FF2B5EF4-FFF2-40B4-BE49-F238E27FC236}">
                <a16:creationId xmlns:a16="http://schemas.microsoft.com/office/drawing/2014/main" id="{1DFEF7A4-BA9F-8E04-B815-07F8E43631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36" r="1645" b="33536"/>
          <a:stretch>
            <a:fillRect/>
          </a:stretch>
        </p:blipFill>
        <p:spPr bwMode="auto">
          <a:xfrm>
            <a:off x="7590960" y="1996718"/>
            <a:ext cx="1779834" cy="59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Saronic Ferries: Στηρίζει την προσπάθεια του Ερυθρού Σταυρού για την  ανακούφιση των πυρόπληκτων | Ειδήσεις για την Οικονομία | newmoney">
            <a:extLst>
              <a:ext uri="{FF2B5EF4-FFF2-40B4-BE49-F238E27FC236}">
                <a16:creationId xmlns:a16="http://schemas.microsoft.com/office/drawing/2014/main" id="{C1A3F8CC-D5CE-4DD3-976C-135A7251D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832" y="2560023"/>
            <a:ext cx="1634448" cy="624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 descr="Hellenic Seaways | ΣΕΕΝ">
            <a:extLst>
              <a:ext uri="{FF2B5EF4-FFF2-40B4-BE49-F238E27FC236}">
                <a16:creationId xmlns:a16="http://schemas.microsoft.com/office/drawing/2014/main" id="{08577B57-99D3-39CB-6CD7-26F6E89051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3184" y="1983717"/>
            <a:ext cx="1503343" cy="62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Greek Tourism Ministry: Guidelines for Tourists in Case of an Earthquake |  GTP Headlines">
            <a:extLst>
              <a:ext uri="{FF2B5EF4-FFF2-40B4-BE49-F238E27FC236}">
                <a16:creationId xmlns:a16="http://schemas.microsoft.com/office/drawing/2014/main" id="{03FB71C7-8C0A-83F9-A2AD-2AD3FD1238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0" t="18812" r="7521" b="25053"/>
          <a:stretch>
            <a:fillRect/>
          </a:stretch>
        </p:blipFill>
        <p:spPr bwMode="auto">
          <a:xfrm>
            <a:off x="5373172" y="1566159"/>
            <a:ext cx="2199758" cy="93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 descr="ΕΖΑ: Ολοκλήρωσε επένδυση 10 εκατ. ευρώ για νέα γραμμή συσκευασίας φιαλών">
            <a:extLst>
              <a:ext uri="{FF2B5EF4-FFF2-40B4-BE49-F238E27FC236}">
                <a16:creationId xmlns:a16="http://schemas.microsoft.com/office/drawing/2014/main" id="{D85CEAA5-2FFD-BECD-9494-B3C16B62E5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20" b="10455"/>
          <a:stretch>
            <a:fillRect/>
          </a:stretch>
        </p:blipFill>
        <p:spPr bwMode="auto">
          <a:xfrm>
            <a:off x="7538640" y="2605743"/>
            <a:ext cx="1199198" cy="595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lubCard | SUPERMARKET Κρητικός">
            <a:extLst>
              <a:ext uri="{FF2B5EF4-FFF2-40B4-BE49-F238E27FC236}">
                <a16:creationId xmlns:a16="http://schemas.microsoft.com/office/drawing/2014/main" id="{B6B2986F-1E8C-3874-FE46-82EC29A1FD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7012" y="2726485"/>
            <a:ext cx="1463749" cy="403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81D847A-F971-F846-5C55-1B06D4B90898}"/>
              </a:ext>
            </a:extLst>
          </p:cNvPr>
          <p:cNvSpPr txBox="1"/>
          <p:nvPr/>
        </p:nvSpPr>
        <p:spPr>
          <a:xfrm>
            <a:off x="412143" y="1478214"/>
            <a:ext cx="529172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A4AE"/>
                </a:solidFill>
              </a:rPr>
              <a:t>Since 2009:</a:t>
            </a:r>
          </a:p>
          <a:p>
            <a:pPr algn="ctr"/>
            <a:endParaRPr lang="en-US" sz="1000" dirty="0">
              <a:solidFill>
                <a:srgbClr val="00A4AE"/>
              </a:solidFill>
            </a:endParaRPr>
          </a:p>
          <a:p>
            <a:pPr algn="ctr"/>
            <a:r>
              <a:rPr lang="en-US" sz="2000" b="1" dirty="0">
                <a:solidFill>
                  <a:srgbClr val="00A4AE"/>
                </a:solidFill>
              </a:rPr>
              <a:t>Creating products for travelers </a:t>
            </a:r>
            <a:br>
              <a:rPr lang="en-US" sz="2000" b="1" dirty="0">
                <a:solidFill>
                  <a:srgbClr val="00A4AE"/>
                </a:solidFill>
              </a:rPr>
            </a:br>
            <a:r>
              <a:rPr lang="en-US" sz="2000" b="1" dirty="0">
                <a:solidFill>
                  <a:srgbClr val="00A4AE"/>
                </a:solidFill>
              </a:rPr>
              <a:t>&amp; destinations</a:t>
            </a:r>
          </a:p>
          <a:p>
            <a:pPr algn="ctr"/>
            <a:endParaRPr lang="en-US" sz="1600" b="1" dirty="0">
              <a:solidFill>
                <a:srgbClr val="00A4AE"/>
              </a:solidFill>
            </a:endParaRPr>
          </a:p>
          <a:p>
            <a:pPr algn="ctr"/>
            <a:r>
              <a:rPr lang="en-US" sz="2000" b="1" dirty="0">
                <a:solidFill>
                  <a:srgbClr val="00A4AE"/>
                </a:solidFill>
              </a:rPr>
              <a:t>Trusted by &amp; partnered with:</a:t>
            </a:r>
            <a:endParaRPr lang="en-US" sz="2000" dirty="0">
              <a:solidFill>
                <a:srgbClr val="00A4AE"/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32D45C2-E806-5473-AC4D-33C443074EDD}"/>
              </a:ext>
            </a:extLst>
          </p:cNvPr>
          <p:cNvSpPr txBox="1">
            <a:spLocks/>
          </p:cNvSpPr>
          <p:nvPr/>
        </p:nvSpPr>
        <p:spPr>
          <a:xfrm>
            <a:off x="838200" y="573949"/>
            <a:ext cx="10515600" cy="56624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>
                <a:solidFill>
                  <a:srgbClr val="01AFB9"/>
                </a:solidFill>
              </a:rPr>
              <a:t>Built on 15+ Years of Destination Expertise</a:t>
            </a:r>
          </a:p>
        </p:txBody>
      </p:sp>
    </p:spTree>
    <p:extLst>
      <p:ext uri="{BB962C8B-B14F-4D97-AF65-F5344CB8AC3E}">
        <p14:creationId xmlns:p14="http://schemas.microsoft.com/office/powerpoint/2010/main" val="235665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" grpId="0" animBg="1"/>
      <p:bldP spid="3" grpId="0" animBg="1"/>
      <p:bldP spid="10" grpId="0" animBg="1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01AFB9"/>
            </a:gs>
            <a:gs pos="11000">
              <a:schemeClr val="bg1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7A440A-E01A-4A9A-92D7-D409F15F5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wearing glasses and a suit">
            <a:extLst>
              <a:ext uri="{FF2B5EF4-FFF2-40B4-BE49-F238E27FC236}">
                <a16:creationId xmlns:a16="http://schemas.microsoft.com/office/drawing/2014/main" id="{D1811509-C411-2A5A-EF6D-8FA3F116890F}"/>
              </a:ext>
            </a:extLst>
          </p:cNvPr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7" r="3131" b="14073"/>
          <a:stretch/>
        </p:blipFill>
        <p:spPr>
          <a:xfrm>
            <a:off x="9471091" y="2660302"/>
            <a:ext cx="2091151" cy="1926077"/>
          </a:xfrm>
          <a:prstGeom prst="round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5" name="Picture 4" descr="A person smiling at camera&#10;&#10;Description automatically generated">
            <a:extLst>
              <a:ext uri="{FF2B5EF4-FFF2-40B4-BE49-F238E27FC236}">
                <a16:creationId xmlns:a16="http://schemas.microsoft.com/office/drawing/2014/main" id="{EAB8E943-6449-2812-1D16-864A4094DC23}"/>
              </a:ext>
            </a:extLst>
          </p:cNvPr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" r="3" b="26339"/>
          <a:stretch/>
        </p:blipFill>
        <p:spPr>
          <a:xfrm>
            <a:off x="7250359" y="2675051"/>
            <a:ext cx="1973246" cy="1926077"/>
          </a:xfrm>
          <a:prstGeom prst="roundRect">
            <a:avLst/>
          </a:prstGeom>
          <a:effectLst>
            <a:outerShdw blurRad="508000" dist="101600" dir="5400000" algn="tl" rotWithShape="0">
              <a:prstClr val="black">
                <a:alpha val="10000"/>
              </a:prstClr>
            </a:outerShdw>
          </a:effectLst>
        </p:spPr>
      </p:pic>
      <p:pic>
        <p:nvPicPr>
          <p:cNvPr id="15" name="Content Placeholder 14" descr="A person smiling at camera&#10;&#10;Description automatically generated">
            <a:extLst>
              <a:ext uri="{FF2B5EF4-FFF2-40B4-BE49-F238E27FC236}">
                <a16:creationId xmlns:a16="http://schemas.microsoft.com/office/drawing/2014/main" id="{8E414DFB-511C-A934-F659-0B65313036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610" y="2657351"/>
            <a:ext cx="2000157" cy="1926077"/>
          </a:xfrm>
          <a:prstGeom prst="roundRect">
            <a:avLst/>
          </a:prstGeom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6200D37-F478-D9D5-C14A-4CA4C272185F}"/>
              </a:ext>
            </a:extLst>
          </p:cNvPr>
          <p:cNvSpPr txBox="1"/>
          <p:nvPr/>
        </p:nvSpPr>
        <p:spPr>
          <a:xfrm>
            <a:off x="512378" y="4634998"/>
            <a:ext cx="229746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  <a:latin typeface="-apple-system"/>
              </a:rPr>
              <a:t>15+ years </a:t>
            </a:r>
            <a:r>
              <a:rPr lang="en-US" sz="2200" dirty="0">
                <a:solidFill>
                  <a:schemeClr val="bg1"/>
                </a:solidFill>
              </a:rPr>
              <a:t>Destination </a:t>
            </a:r>
            <a:r>
              <a:rPr lang="en-US" sz="2200" i="0" dirty="0">
                <a:solidFill>
                  <a:schemeClr val="bg1"/>
                </a:solidFill>
                <a:effectLst/>
                <a:latin typeface="-apple-system"/>
              </a:rPr>
              <a:t>Marketing</a:t>
            </a:r>
            <a:br>
              <a:rPr lang="en-US" sz="2200" b="1" i="0" dirty="0">
                <a:solidFill>
                  <a:schemeClr val="bg1"/>
                </a:solidFill>
                <a:effectLst/>
                <a:latin typeface="-apple-system"/>
              </a:rPr>
            </a:br>
            <a:r>
              <a:rPr lang="en-US" sz="2000" dirty="0">
                <a:solidFill>
                  <a:schemeClr val="bg1"/>
                </a:solidFill>
              </a:rPr>
              <a:t>@</a:t>
            </a:r>
            <a:r>
              <a:rPr lang="en-US" sz="2200" b="1" dirty="0">
                <a:solidFill>
                  <a:schemeClr val="bg1"/>
                </a:solidFill>
              </a:rPr>
              <a:t>We Destinate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024DB3-07C2-05C4-D203-6594321DD3EF}"/>
              </a:ext>
            </a:extLst>
          </p:cNvPr>
          <p:cNvSpPr txBox="1"/>
          <p:nvPr/>
        </p:nvSpPr>
        <p:spPr>
          <a:xfrm>
            <a:off x="6970673" y="4674868"/>
            <a:ext cx="25831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Gen AI Product @</a:t>
            </a:r>
            <a:r>
              <a:rPr lang="en-US" sz="2200" b="1" dirty="0">
                <a:solidFill>
                  <a:schemeClr val="bg1"/>
                </a:solidFill>
              </a:rPr>
              <a:t>Google</a:t>
            </a:r>
          </a:p>
          <a:p>
            <a:pPr algn="ctr"/>
            <a:r>
              <a:rPr lang="en-US" sz="2000" dirty="0">
                <a:solidFill>
                  <a:schemeClr val="bg1"/>
                </a:solidFill>
              </a:rPr>
              <a:t>ex-AI Product Lead @</a:t>
            </a:r>
            <a:r>
              <a:rPr lang="en-US" sz="2200" b="1" dirty="0">
                <a:solidFill>
                  <a:schemeClr val="bg1"/>
                </a:solidFill>
              </a:rPr>
              <a:t>Meta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56EFB7-2AEC-ADA4-F056-CDBFAF2A2795}"/>
              </a:ext>
            </a:extLst>
          </p:cNvPr>
          <p:cNvSpPr txBox="1"/>
          <p:nvPr/>
        </p:nvSpPr>
        <p:spPr>
          <a:xfrm>
            <a:off x="9214080" y="4674868"/>
            <a:ext cx="277345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ex-Senior VP and Innovation Director @</a:t>
            </a:r>
            <a:r>
              <a:rPr lang="en-US" sz="2200" b="1" dirty="0">
                <a:solidFill>
                  <a:schemeClr val="bg1"/>
                </a:solidFill>
              </a:rPr>
              <a:t>Titan</a:t>
            </a:r>
          </a:p>
        </p:txBody>
      </p:sp>
      <p:pic>
        <p:nvPicPr>
          <p:cNvPr id="6" name="Picture 5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6C3585C6-3510-627E-ED87-6118929E5F8D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5823" y="2673575"/>
            <a:ext cx="1931927" cy="1931927"/>
          </a:xfrm>
          <a:prstGeom prst="roundRect">
            <a:avLst/>
          </a:prstGeom>
        </p:spPr>
      </p:pic>
      <p:pic>
        <p:nvPicPr>
          <p:cNvPr id="8" name="Picture 7" descr="A person with a microphone&#10;&#10;AI-generated content may be incorrect.">
            <a:extLst>
              <a:ext uri="{FF2B5EF4-FFF2-40B4-BE49-F238E27FC236}">
                <a16:creationId xmlns:a16="http://schemas.microsoft.com/office/drawing/2014/main" id="{F5B841E1-425C-E516-5805-26302F61C706}"/>
              </a:ext>
            </a:extLst>
          </p:cNvPr>
          <p:cNvPicPr>
            <a:picLocks noChangeAspect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3806" y="2660303"/>
            <a:ext cx="1931927" cy="1931927"/>
          </a:xfrm>
          <a:prstGeom prst="round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783828E-E1F3-B751-56D5-DA3F7A0FAB81}"/>
              </a:ext>
            </a:extLst>
          </p:cNvPr>
          <p:cNvSpPr txBox="1"/>
          <p:nvPr/>
        </p:nvSpPr>
        <p:spPr>
          <a:xfrm>
            <a:off x="2712990" y="4642891"/>
            <a:ext cx="2372897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</a:rPr>
              <a:t>Senior </a:t>
            </a:r>
            <a:r>
              <a:rPr lang="en-US" sz="20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</a:rPr>
              <a:t>Full stack Software Engineer </a:t>
            </a:r>
          </a:p>
          <a:p>
            <a:pPr algn="ctr"/>
            <a:r>
              <a:rPr lang="en-US" sz="2200" b="1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</a:rPr>
              <a:t>EPAM</a:t>
            </a:r>
            <a:r>
              <a:rPr lang="en-US" sz="20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</a:rPr>
              <a:t> &amp; </a:t>
            </a:r>
            <a:r>
              <a:rPr lang="en-US" sz="2200" b="1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</a:rPr>
              <a:t>Natech</a:t>
            </a:r>
            <a:endParaRPr lang="en-US" sz="22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0C848B-EE0F-B229-0629-D86BD4E7773F}"/>
              </a:ext>
            </a:extLst>
          </p:cNvPr>
          <p:cNvSpPr txBox="1"/>
          <p:nvPr/>
        </p:nvSpPr>
        <p:spPr>
          <a:xfrm>
            <a:off x="4976367" y="4686050"/>
            <a:ext cx="2278309" cy="1415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CEO @</a:t>
            </a:r>
            <a:r>
              <a:rPr lang="en-US" sz="2200" b="1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dikaio.ai</a:t>
            </a:r>
            <a:r>
              <a:rPr lang="en-US" sz="20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, </a:t>
            </a:r>
            <a:br>
              <a:rPr lang="en-US" sz="20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</a:br>
            <a:r>
              <a:rPr lang="en-US" dirty="0">
                <a:solidFill>
                  <a:schemeClr val="bg1"/>
                </a:solidFill>
                <a:ea typeface="Aptos" panose="020B0004020202020204" pitchFamily="34" charset="0"/>
              </a:rPr>
              <a:t>ex-</a:t>
            </a:r>
            <a:r>
              <a:rPr lang="en-US" sz="2200" b="1" dirty="0">
                <a:solidFill>
                  <a:schemeClr val="bg1"/>
                </a:solidFill>
                <a:ea typeface="Aptos" panose="020B0004020202020204" pitchFamily="34" charset="0"/>
              </a:rPr>
              <a:t>Google</a:t>
            </a:r>
            <a:br>
              <a:rPr lang="en-US" sz="20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</a:br>
            <a:r>
              <a:rPr lang="en-US" sz="20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ex-</a:t>
            </a:r>
            <a:r>
              <a:rPr lang="en-US" sz="2200" b="1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Workable</a:t>
            </a:r>
            <a:br>
              <a:rPr lang="en-US" sz="20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</a:br>
            <a:r>
              <a:rPr lang="en-US" sz="2000" dirty="0">
                <a:solidFill>
                  <a:schemeClr val="bg1"/>
                </a:solidFill>
                <a:effectLst/>
                <a:ea typeface="Aptos" panose="020B0004020202020204" pitchFamily="34" charset="0"/>
              </a:rPr>
              <a:t> 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1BEC24-441E-EB59-921D-9E688B23F248}"/>
              </a:ext>
            </a:extLst>
          </p:cNvPr>
          <p:cNvSpPr txBox="1"/>
          <p:nvPr/>
        </p:nvSpPr>
        <p:spPr>
          <a:xfrm>
            <a:off x="919162" y="1709306"/>
            <a:ext cx="154105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Elina Argyri</a:t>
            </a:r>
            <a:b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800" b="1" dirty="0">
                <a:solidFill>
                  <a:srgbClr val="028090"/>
                </a:solidFill>
              </a:rPr>
              <a:t>Co-Founder</a:t>
            </a:r>
            <a:b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CBO</a:t>
            </a:r>
            <a:b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071BC4-89A1-D954-FA2A-CAFC02F4C712}"/>
              </a:ext>
            </a:extLst>
          </p:cNvPr>
          <p:cNvSpPr txBox="1"/>
          <p:nvPr/>
        </p:nvSpPr>
        <p:spPr>
          <a:xfrm>
            <a:off x="2984642" y="1707277"/>
            <a:ext cx="181428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</a:rPr>
              <a:t>Antonis Legakis</a:t>
            </a:r>
            <a:b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</a:rPr>
            </a:br>
            <a:r>
              <a:rPr lang="en-US" sz="1800" b="1" dirty="0">
                <a:solidFill>
                  <a:srgbClr val="02809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</a:rPr>
              <a:t>Co-Founder</a:t>
            </a:r>
            <a:b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</a:rPr>
            </a:b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</a:rPr>
              <a:t>CTO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DA647E4-0F97-094C-C3DF-FC62F35B4691}"/>
              </a:ext>
            </a:extLst>
          </p:cNvPr>
          <p:cNvSpPr txBox="1"/>
          <p:nvPr/>
        </p:nvSpPr>
        <p:spPr>
          <a:xfrm>
            <a:off x="5010491" y="1707277"/>
            <a:ext cx="21710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</a:rPr>
              <a:t>Michalis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</a:rPr>
              <a:t> </a:t>
            </a:r>
            <a:r>
              <a:rPr lang="en-US" sz="18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</a:rPr>
              <a:t>Rikakis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ea typeface="Aptos" panose="020B0004020202020204" pitchFamily="34" charset="0"/>
              </a:rPr>
            </a:br>
            <a:r>
              <a:rPr lang="en-US" b="1" dirty="0">
                <a:solidFill>
                  <a:srgbClr val="028090"/>
                </a:solidFill>
                <a:ea typeface="Aptos" panose="020B0004020202020204" pitchFamily="34" charset="0"/>
              </a:rPr>
              <a:t>Founding Advisor</a:t>
            </a:r>
            <a:r>
              <a:rPr lang="en-US" sz="1800" dirty="0">
                <a:solidFill>
                  <a:srgbClr val="028090"/>
                </a:solidFill>
                <a:effectLst/>
                <a:ea typeface="Aptos" panose="020B0004020202020204" pitchFamily="34" charset="0"/>
              </a:rPr>
              <a:t> </a:t>
            </a:r>
            <a:b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</a:rPr>
            </a:b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ea typeface="Aptos" panose="020B0004020202020204" pitchFamily="34" charset="0"/>
              </a:rPr>
              <a:t>Product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29112B-3CD1-8E5D-2518-0FD6DEAC88C7}"/>
              </a:ext>
            </a:extLst>
          </p:cNvPr>
          <p:cNvSpPr txBox="1"/>
          <p:nvPr/>
        </p:nvSpPr>
        <p:spPr>
          <a:xfrm>
            <a:off x="7191405" y="1707277"/>
            <a:ext cx="20911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Marily Nika, PhD</a:t>
            </a:r>
            <a:b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b="1" dirty="0">
                <a:solidFill>
                  <a:srgbClr val="028090"/>
                </a:solidFill>
                <a:ea typeface="Aptos" panose="020B0004020202020204" pitchFamily="34" charset="0"/>
              </a:rPr>
              <a:t>Founding Advisor</a:t>
            </a:r>
            <a:endParaRPr lang="en-US" sz="1800" b="1" dirty="0">
              <a:solidFill>
                <a:srgbClr val="028090"/>
              </a:solidFill>
            </a:endParaRPr>
          </a:p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AI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45C023D-AD6B-D939-13B2-8A5830748C45}"/>
              </a:ext>
            </a:extLst>
          </p:cNvPr>
          <p:cNvSpPr txBox="1"/>
          <p:nvPr/>
        </p:nvSpPr>
        <p:spPr>
          <a:xfrm>
            <a:off x="9499954" y="1707277"/>
            <a:ext cx="203342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Fokion </a:t>
            </a:r>
            <a:r>
              <a:rPr lang="en-US" sz="18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Tasoulas</a:t>
            </a:r>
            <a:b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1800" b="1" dirty="0">
                <a:solidFill>
                  <a:srgbClr val="028090"/>
                </a:solidFill>
              </a:rPr>
              <a:t>Advisor</a:t>
            </a: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b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Innovation</a:t>
            </a:r>
            <a:endParaRPr lang="en-US" sz="18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5827ACE4-EC78-A233-6280-88DAED0E8CDF}"/>
              </a:ext>
            </a:extLst>
          </p:cNvPr>
          <p:cNvSpPr txBox="1">
            <a:spLocks/>
          </p:cNvSpPr>
          <p:nvPr/>
        </p:nvSpPr>
        <p:spPr>
          <a:xfrm>
            <a:off x="838200" y="573949"/>
            <a:ext cx="10515600" cy="56624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>
                <a:solidFill>
                  <a:srgbClr val="01AFB9"/>
                </a:solidFill>
              </a:rPr>
              <a:t>Team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578F00B4-900B-3CFA-E1B5-773FC05FF5FF}"/>
              </a:ext>
            </a:extLst>
          </p:cNvPr>
          <p:cNvCxnSpPr>
            <a:cxnSpLocks/>
          </p:cNvCxnSpPr>
          <p:nvPr/>
        </p:nvCxnSpPr>
        <p:spPr>
          <a:xfrm>
            <a:off x="4976367" y="1810147"/>
            <a:ext cx="0" cy="4167743"/>
          </a:xfrm>
          <a:prstGeom prst="line">
            <a:avLst/>
          </a:prstGeom>
          <a:ln w="317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03849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4A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B6D2EB-A962-8768-A583-F7498319D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1">
            <a:extLst>
              <a:ext uri="{FF2B5EF4-FFF2-40B4-BE49-F238E27FC236}">
                <a16:creationId xmlns:a16="http://schemas.microsoft.com/office/drawing/2014/main" id="{927C164E-029E-F1B9-EEE4-52CD3A00BDDC}"/>
              </a:ext>
            </a:extLst>
          </p:cNvPr>
          <p:cNvSpPr/>
          <p:nvPr/>
        </p:nvSpPr>
        <p:spPr>
          <a:xfrm>
            <a:off x="754380" y="2911044"/>
            <a:ext cx="3657600" cy="3200400"/>
          </a:xfrm>
          <a:prstGeom prst="roundRect">
            <a:avLst/>
          </a:prstGeom>
          <a:solidFill>
            <a:schemeClr val="bg1"/>
          </a:solidFill>
          <a:ln/>
        </p:spPr>
        <p:txBody>
          <a:bodyPr/>
          <a:lstStyle/>
          <a:p>
            <a:endParaRPr lang="en-US" dirty="0">
              <a:solidFill>
                <a:srgbClr val="00A4AE"/>
              </a:solidFill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4A830F89-7025-F299-E5E2-81A23DA3C802}"/>
              </a:ext>
            </a:extLst>
          </p:cNvPr>
          <p:cNvSpPr/>
          <p:nvPr/>
        </p:nvSpPr>
        <p:spPr>
          <a:xfrm>
            <a:off x="754380" y="3532074"/>
            <a:ext cx="3657600" cy="137160"/>
          </a:xfrm>
          <a:prstGeom prst="rect">
            <a:avLst/>
          </a:prstGeom>
          <a:solidFill>
            <a:srgbClr val="F9E74C"/>
          </a:solidFill>
          <a:ln/>
        </p:spPr>
        <p:txBody>
          <a:bodyPr/>
          <a:lstStyle/>
          <a:p>
            <a:endParaRPr lang="en-US">
              <a:solidFill>
                <a:srgbClr val="00A4AE"/>
              </a:solidFill>
            </a:endParaRPr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467AF3D3-19EE-AF38-9667-E10B983A0913}"/>
              </a:ext>
            </a:extLst>
          </p:cNvPr>
          <p:cNvSpPr/>
          <p:nvPr/>
        </p:nvSpPr>
        <p:spPr>
          <a:xfrm>
            <a:off x="1028700" y="3105354"/>
            <a:ext cx="3108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0A4AE"/>
                </a:solidFill>
                <a:latin typeface="Aptos (Body)"/>
                <a:ea typeface="Arial" pitchFamily="34" charset="-122"/>
                <a:cs typeface="Arial" pitchFamily="34" charset="-120"/>
              </a:rPr>
              <a:t>The Ask</a:t>
            </a:r>
            <a:endParaRPr lang="en-US" sz="3000" dirty="0">
              <a:solidFill>
                <a:srgbClr val="00A4AE"/>
              </a:solidFill>
              <a:latin typeface="Aptos (Body)"/>
            </a:endParaRPr>
          </a:p>
        </p:txBody>
      </p:sp>
      <p:sp>
        <p:nvSpPr>
          <p:cNvPr id="8" name="Text 4">
            <a:extLst>
              <a:ext uri="{FF2B5EF4-FFF2-40B4-BE49-F238E27FC236}">
                <a16:creationId xmlns:a16="http://schemas.microsoft.com/office/drawing/2014/main" id="{A732C951-006E-AA49-CC33-0755AE206080}"/>
              </a:ext>
            </a:extLst>
          </p:cNvPr>
          <p:cNvSpPr/>
          <p:nvPr/>
        </p:nvSpPr>
        <p:spPr>
          <a:xfrm>
            <a:off x="1028700" y="3734004"/>
            <a:ext cx="3108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00A4AE"/>
                </a:solidFill>
                <a:latin typeface="Aptos (Body)"/>
                <a:ea typeface="Arial" pitchFamily="34" charset="-122"/>
                <a:cs typeface="Arial" pitchFamily="34" charset="-120"/>
              </a:rPr>
              <a:t>€300K</a:t>
            </a:r>
            <a:endParaRPr lang="en-US" sz="6000" dirty="0">
              <a:solidFill>
                <a:srgbClr val="00A4AE"/>
              </a:solidFill>
              <a:latin typeface="Aptos (Body)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D41490D3-CE2B-7005-7174-5870D2E2D8BF}"/>
              </a:ext>
            </a:extLst>
          </p:cNvPr>
          <p:cNvSpPr/>
          <p:nvPr/>
        </p:nvSpPr>
        <p:spPr>
          <a:xfrm>
            <a:off x="1028700" y="431693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A4AE"/>
                </a:solidFill>
                <a:latin typeface="Aptos (Body)"/>
                <a:ea typeface="Arial" pitchFamily="34" charset="-122"/>
                <a:cs typeface="Arial" pitchFamily="34" charset="-120"/>
              </a:rPr>
              <a:t>Pre-Seed Funding</a:t>
            </a:r>
            <a:endParaRPr lang="en-US" sz="2400" dirty="0">
              <a:solidFill>
                <a:srgbClr val="00A4AE"/>
              </a:solidFill>
              <a:latin typeface="Aptos (Body)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54C6C94C-2E2E-E981-5BA3-76A9A0339BFD}"/>
              </a:ext>
            </a:extLst>
          </p:cNvPr>
          <p:cNvSpPr/>
          <p:nvPr/>
        </p:nvSpPr>
        <p:spPr>
          <a:xfrm>
            <a:off x="1028700" y="4762704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dirty="0">
                <a:latin typeface="Aptos (Body)"/>
                <a:ea typeface="Arial" pitchFamily="34" charset="-122"/>
                <a:cs typeface="Arial" pitchFamily="34" charset="-120"/>
              </a:rPr>
              <a:t>18 months runway to:</a:t>
            </a:r>
            <a:endParaRPr lang="en-US" sz="2000" dirty="0">
              <a:latin typeface="Aptos (Body)"/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B12C1FEC-F5AB-F320-ED2B-A794268E8847}"/>
              </a:ext>
            </a:extLst>
          </p:cNvPr>
          <p:cNvSpPr/>
          <p:nvPr/>
        </p:nvSpPr>
        <p:spPr>
          <a:xfrm>
            <a:off x="826770" y="5197044"/>
            <a:ext cx="3667126" cy="6743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dirty="0">
                <a:solidFill>
                  <a:srgbClr val="00A4AE"/>
                </a:solidFill>
              </a:rPr>
              <a:t>✓ </a:t>
            </a:r>
            <a:r>
              <a:rPr lang="en-US" b="1" dirty="0">
                <a:solidFill>
                  <a:srgbClr val="00A4AE"/>
                </a:solidFill>
              </a:rPr>
              <a:t>Launch &amp; validate V2</a:t>
            </a:r>
            <a:br>
              <a:rPr lang="en-US" dirty="0">
                <a:solidFill>
                  <a:srgbClr val="00A4AE"/>
                </a:solidFill>
              </a:rPr>
            </a:br>
            <a:r>
              <a:rPr lang="en-US" dirty="0">
                <a:solidFill>
                  <a:srgbClr val="00A4AE"/>
                </a:solidFill>
              </a:rPr>
              <a:t>✓ </a:t>
            </a:r>
            <a:r>
              <a:rPr lang="en-US" b="1" dirty="0">
                <a:solidFill>
                  <a:srgbClr val="00A4AE"/>
                </a:solidFill>
              </a:rPr>
              <a:t>Prove B2B2C model</a:t>
            </a:r>
            <a:br>
              <a:rPr lang="en-US" dirty="0">
                <a:solidFill>
                  <a:srgbClr val="00A4AE"/>
                </a:solidFill>
              </a:rPr>
            </a:br>
            <a:r>
              <a:rPr lang="en-US" dirty="0">
                <a:solidFill>
                  <a:srgbClr val="00A4AE"/>
                </a:solidFill>
              </a:rPr>
              <a:t>✓ </a:t>
            </a:r>
            <a:r>
              <a:rPr lang="en-US" b="1" dirty="0">
                <a:solidFill>
                  <a:srgbClr val="00A4AE"/>
                </a:solidFill>
              </a:rPr>
              <a:t>Prepare for international scale</a:t>
            </a:r>
            <a:endParaRPr lang="en-US" dirty="0">
              <a:solidFill>
                <a:srgbClr val="00A4AE"/>
              </a:solidFill>
              <a:latin typeface="Aptos (Body)"/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4EC43E4-00FF-AB31-A2F0-31075FBDD6B5}"/>
              </a:ext>
            </a:extLst>
          </p:cNvPr>
          <p:cNvSpPr txBox="1">
            <a:spLocks/>
          </p:cNvSpPr>
          <p:nvPr/>
        </p:nvSpPr>
        <p:spPr>
          <a:xfrm>
            <a:off x="838200" y="573949"/>
            <a:ext cx="10515600" cy="56624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400" dirty="0">
                <a:solidFill>
                  <a:schemeClr val="bg1"/>
                </a:solidFill>
              </a:rPr>
              <a:t>Ask</a:t>
            </a:r>
          </a:p>
        </p:txBody>
      </p:sp>
      <p:graphicFrame>
        <p:nvGraphicFramePr>
          <p:cNvPr id="17" name="Chart 16">
            <a:extLst>
              <a:ext uri="{FF2B5EF4-FFF2-40B4-BE49-F238E27FC236}">
                <a16:creationId xmlns:a16="http://schemas.microsoft.com/office/drawing/2014/main" id="{0D443CB4-F30A-5035-C66F-332E8606CF4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70202526"/>
              </p:ext>
            </p:extLst>
          </p:nvPr>
        </p:nvGraphicFramePr>
        <p:xfrm>
          <a:off x="4505326" y="1619250"/>
          <a:ext cx="7226232" cy="6221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940340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0ED62-D0EF-72C5-F207-FCF33EAF8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B68A839F-EF5B-5D75-7DA2-3D1C87F450E3}"/>
              </a:ext>
            </a:extLst>
          </p:cNvPr>
          <p:cNvSpPr txBox="1"/>
          <p:nvPr/>
        </p:nvSpPr>
        <p:spPr>
          <a:xfrm>
            <a:off x="6214310" y="6979538"/>
            <a:ext cx="62143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Contact us: asknavina.com</a:t>
            </a:r>
            <a:r>
              <a:rPr lang="en-US" b="1" dirty="0">
                <a:solidFill>
                  <a:schemeClr val="bg1"/>
                </a:solidFill>
              </a:rPr>
              <a:t> |</a:t>
            </a:r>
            <a:r>
              <a:rPr lang="en-US" sz="1800" b="1" i="0" u="none" strike="noStrike" kern="1200" dirty="0">
                <a:solidFill>
                  <a:schemeClr val="bg1"/>
                </a:solidFill>
                <a:effectLst/>
              </a:rPr>
              <a:t> team@asknavina</a:t>
            </a:r>
            <a:r>
              <a:rPr lang="en-US" sz="1800" b="1" dirty="0">
                <a:solidFill>
                  <a:schemeClr val="bg1"/>
                </a:solidFill>
              </a:rPr>
              <a:t>.com</a:t>
            </a:r>
            <a:endParaRPr lang="en-US" sz="1800" b="1" i="0" u="none" strike="noStrike" dirty="0">
              <a:solidFill>
                <a:schemeClr val="bg1"/>
              </a:solidFill>
              <a:effectLst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E590991-29D0-7B2B-A0FA-9987574B8EC6}"/>
              </a:ext>
            </a:extLst>
          </p:cNvPr>
          <p:cNvSpPr txBox="1"/>
          <p:nvPr/>
        </p:nvSpPr>
        <p:spPr>
          <a:xfrm>
            <a:off x="8026065" y="374904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</a:rPr>
              <a:t>Thank you!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3565127-8081-D122-DF98-6AD02578BD1F}"/>
              </a:ext>
            </a:extLst>
          </p:cNvPr>
          <p:cNvSpPr txBox="1"/>
          <p:nvPr/>
        </p:nvSpPr>
        <p:spPr>
          <a:xfrm>
            <a:off x="8547256" y="5929776"/>
            <a:ext cx="1548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</a:rPr>
              <a:t>app.asknavina.com</a:t>
            </a:r>
            <a:endParaRPr lang="el-GR" sz="1200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FFA590-798A-8E85-49B8-83503FB935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380" y="-57150"/>
            <a:ext cx="12276895" cy="69837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53FE3D8-ABBF-C573-295B-63B0001857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9949" y="4348617"/>
            <a:ext cx="1471929" cy="1471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09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23518</TotalTime>
  <Words>806</Words>
  <Application>Microsoft Office PowerPoint</Application>
  <PresentationFormat>Widescreen</PresentationFormat>
  <Paragraphs>165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-apple-system</vt:lpstr>
      <vt:lpstr>Aptos</vt:lpstr>
      <vt:lpstr>Aptos (Body)</vt:lpstr>
      <vt:lpstr>Aptos Display</vt:lpstr>
      <vt:lpstr>Arial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Business Model</vt:lpstr>
      <vt:lpstr>PowerPoint Presentation</vt:lpstr>
      <vt:lpstr>PowerPoint Presentation</vt:lpstr>
      <vt:lpstr>Competition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Antonis Legakis</dc:creator>
  <cp:lastModifiedBy>Antonis Legakis</cp:lastModifiedBy>
  <cp:revision>216</cp:revision>
  <cp:lastPrinted>2026-01-21T17:58:27Z</cp:lastPrinted>
  <dcterms:created xsi:type="dcterms:W3CDTF">2024-10-26T10:35:34Z</dcterms:created>
  <dcterms:modified xsi:type="dcterms:W3CDTF">2026-09-15T16:43:55Z</dcterms:modified>
</cp:coreProperties>
</file>