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14"/>
  </p:notesMasterIdLst>
  <p:sldIdLst>
    <p:sldId id="256" r:id="rId6"/>
    <p:sldId id="257" r:id="rId7"/>
    <p:sldId id="258" r:id="rId8"/>
    <p:sldId id="259" r:id="rId9"/>
    <p:sldId id="260" r:id="rId10"/>
    <p:sldId id="261" r:id="rId11"/>
    <p:sldId id="262" r:id="rId12"/>
    <p:sldId id="263" r:id="rId13"/>
  </p:sldIdLst>
  <p:sldSz cx="18288000" cy="10287000"/>
  <p:notesSz cx="6858000" cy="9144000"/>
  <p:embeddedFontLst>
    <p:embeddedFont>
      <p:font typeface="Georgia Bold" charset="1" panose="02040802050405020203"/>
      <p:regular r:id="rId17"/>
    </p:embeddedFont>
    <p:embeddedFont>
      <p:font typeface="Trebuchet MS" charset="1" panose="020B0603020202020204"/>
      <p:regular r:id="rId18"/>
    </p:embeddedFont>
    <p:embeddedFont>
      <p:font typeface="Trebuchet MS Italics" charset="1" panose="020B0603020202090204"/>
      <p:regular r:id="rId19"/>
    </p:embeddedFont>
    <p:embeddedFont>
      <p:font typeface="Trebuchet MS Bold" charset="1" panose="020B0703020202020204"/>
      <p:regular r:id="rId20"/>
    </p:embeddedFont>
    <p:embeddedFont>
      <p:font typeface="Trebuchet MS Bold Italics" charset="1" panose="020B0703020202090204"/>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notesMasters/notesMaster1.xml" Type="http://schemas.openxmlformats.org/officeDocument/2006/relationships/notesMaster"/><Relationship Id="rId15" Target="theme/theme2.xml" Type="http://schemas.openxmlformats.org/officeDocument/2006/relationships/theme"/><Relationship Id="rId16" Target="notesSlides/notesSlide1.xml" Type="http://schemas.openxmlformats.org/officeDocument/2006/relationships/notesSlide"/><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jpeg" Type="http://schemas.openxmlformats.org/officeDocument/2006/relationships/image"/><Relationship Id="rId4" Target="../media/image2.jpeg" Type="http://schemas.openxmlformats.org/officeDocument/2006/relationships/image"/><Relationship Id="rId5" Target="../media/image3.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jpeg" Type="http://schemas.openxmlformats.org/officeDocument/2006/relationships/image"/><Relationship Id="rId3" Target="../media/image4.png" Type="http://schemas.openxmlformats.org/officeDocument/2006/relationships/image"/><Relationship Id="rId4" Target="../media/image5.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png" Type="http://schemas.openxmlformats.org/officeDocument/2006/relationships/image"/><Relationship Id="rId3" Target="../media/image2.jpeg" Type="http://schemas.openxmlformats.org/officeDocument/2006/relationships/image"/><Relationship Id="rId4" Target="../media/image3.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jpeg" Type="http://schemas.openxmlformats.org/officeDocument/2006/relationships/image"/><Relationship Id="rId3" Target="../media/image5.png" Type="http://schemas.openxmlformats.org/officeDocument/2006/relationships/image"/><Relationship Id="rId4" Target="../media/image7.png" Type="http://schemas.openxmlformats.org/officeDocument/2006/relationships/image"/><Relationship Id="rId5" Target="../media/image8.png" Type="http://schemas.openxmlformats.org/officeDocument/2006/relationships/image"/><Relationship Id="rId6" Target="../media/image9.png" Type="http://schemas.openxmlformats.org/officeDocument/2006/relationships/image"/><Relationship Id="rId7" Target="../media/image10.png" Type="http://schemas.openxmlformats.org/officeDocument/2006/relationships/image"/><Relationship Id="rId8" Target="../media/image11.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jpeg" Type="http://schemas.openxmlformats.org/officeDocument/2006/relationships/image"/><Relationship Id="rId3" Target="../media/image12.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jpeg" Type="http://schemas.openxmlformats.org/officeDocument/2006/relationships/image"/><Relationship Id="rId3" Target="../media/image2.jpeg" Type="http://schemas.openxmlformats.org/officeDocument/2006/relationships/image"/><Relationship Id="rId4" Target="../media/image14.png" Type="http://schemas.openxmlformats.org/officeDocument/2006/relationships/image"/><Relationship Id="rId5" Target="../media/image11.png" Type="http://schemas.openxmlformats.org/officeDocument/2006/relationships/image"/><Relationship Id="rId6" Target="../media/image15.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6.jpeg" Type="http://schemas.openxmlformats.org/officeDocument/2006/relationships/image"/><Relationship Id="rId3" Target="../media/image2.jpeg" Type="http://schemas.openxmlformats.org/officeDocument/2006/relationships/image"/><Relationship Id="rId4" Target="../media/image17.png" Type="http://schemas.openxmlformats.org/officeDocument/2006/relationships/image"/><Relationship Id="rId5" Target="../media/image3.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0D3B36"/>
        </a:solidFill>
      </p:bgPr>
    </p:bg>
    <p:spTree>
      <p:nvGrpSpPr>
        <p:cNvPr id="1" name=""/>
        <p:cNvGrpSpPr/>
        <p:nvPr/>
      </p:nvGrpSpPr>
      <p:grpSpPr>
        <a:xfrm>
          <a:off x="0" y="0"/>
          <a:ext cx="0" cy="0"/>
          <a:chOff x="0" y="0"/>
          <a:chExt cx="0" cy="0"/>
        </a:xfrm>
      </p:grpSpPr>
      <p:grpSp>
        <p:nvGrpSpPr>
          <p:cNvPr name="Group 2" id="2"/>
          <p:cNvGrpSpPr/>
          <p:nvPr/>
        </p:nvGrpSpPr>
        <p:grpSpPr>
          <a:xfrm rot="0">
            <a:off x="0" y="0"/>
            <a:ext cx="18283428" cy="10287000"/>
            <a:chOff x="0" y="0"/>
            <a:chExt cx="24377904" cy="13716000"/>
          </a:xfrm>
        </p:grpSpPr>
        <p:sp>
          <p:nvSpPr>
            <p:cNvPr name="Freeform 3" id="3"/>
            <p:cNvSpPr/>
            <p:nvPr/>
          </p:nvSpPr>
          <p:spPr>
            <a:xfrm flipH="false" flipV="false" rot="0">
              <a:off x="0" y="0"/>
              <a:ext cx="24377904" cy="13716000"/>
            </a:xfrm>
            <a:custGeom>
              <a:avLst/>
              <a:gdLst/>
              <a:ahLst/>
              <a:cxnLst/>
              <a:rect r="r" b="b" t="t" l="l"/>
              <a:pathLst>
                <a:path h="13716000" w="24377904">
                  <a:moveTo>
                    <a:pt x="0" y="0"/>
                  </a:moveTo>
                  <a:lnTo>
                    <a:pt x="24377904" y="0"/>
                  </a:lnTo>
                  <a:lnTo>
                    <a:pt x="24377904" y="13716000"/>
                  </a:lnTo>
                  <a:lnTo>
                    <a:pt x="0" y="13716000"/>
                  </a:lnTo>
                  <a:close/>
                </a:path>
              </a:pathLst>
            </a:custGeom>
            <a:blipFill>
              <a:blip r:embed="rId3">
                <a:alphaModFix amt="72000"/>
              </a:blip>
              <a:stretch>
                <a:fillRect l="0" t="-9262" r="0" b="-9262"/>
              </a:stretch>
            </a:blipFill>
          </p:spPr>
        </p:sp>
      </p:grpSp>
      <p:grpSp>
        <p:nvGrpSpPr>
          <p:cNvPr name="Group 4" id="4"/>
          <p:cNvGrpSpPr/>
          <p:nvPr/>
        </p:nvGrpSpPr>
        <p:grpSpPr>
          <a:xfrm rot="0">
            <a:off x="891540" y="2766289"/>
            <a:ext cx="15087600" cy="2537460"/>
            <a:chOff x="0" y="0"/>
            <a:chExt cx="20116800" cy="3383280"/>
          </a:xfrm>
        </p:grpSpPr>
        <p:grpSp>
          <p:nvGrpSpPr>
            <p:cNvPr name="Group 5" id="5"/>
            <p:cNvGrpSpPr/>
            <p:nvPr/>
          </p:nvGrpSpPr>
          <p:grpSpPr>
            <a:xfrm rot="0">
              <a:off x="0" y="0"/>
              <a:ext cx="20116800" cy="2377440"/>
              <a:chOff x="0" y="0"/>
              <a:chExt cx="20116800" cy="2377440"/>
            </a:xfrm>
          </p:grpSpPr>
          <p:sp>
            <p:nvSpPr>
              <p:cNvPr name="Freeform 6" id="6"/>
              <p:cNvSpPr/>
              <p:nvPr/>
            </p:nvSpPr>
            <p:spPr>
              <a:xfrm flipH="false" flipV="false" rot="0">
                <a:off x="0" y="0"/>
                <a:ext cx="20116800" cy="2377440"/>
              </a:xfrm>
              <a:custGeom>
                <a:avLst/>
                <a:gdLst/>
                <a:ahLst/>
                <a:cxnLst/>
                <a:rect r="r" b="b" t="t" l="l"/>
                <a:pathLst>
                  <a:path h="2377440" w="20116800">
                    <a:moveTo>
                      <a:pt x="0" y="0"/>
                    </a:moveTo>
                    <a:lnTo>
                      <a:pt x="20116800" y="0"/>
                    </a:lnTo>
                    <a:lnTo>
                      <a:pt x="20116800" y="2377440"/>
                    </a:lnTo>
                    <a:lnTo>
                      <a:pt x="0" y="2377440"/>
                    </a:lnTo>
                    <a:close/>
                  </a:path>
                </a:pathLst>
              </a:custGeom>
              <a:blipFill>
                <a:blip r:embed="rId4">
                  <a:alphaModFix amt="0"/>
                </a:blip>
                <a:stretch>
                  <a:fillRect l="0" t="-114873" r="0" b="-114873"/>
                </a:stretch>
              </a:blipFill>
            </p:spPr>
          </p:sp>
          <p:sp>
            <p:nvSpPr>
              <p:cNvPr name="TextBox 7" id="7"/>
              <p:cNvSpPr txBox="true"/>
              <p:nvPr/>
            </p:nvSpPr>
            <p:spPr>
              <a:xfrm>
                <a:off x="0" y="0"/>
                <a:ext cx="20116800" cy="2377440"/>
              </a:xfrm>
              <a:prstGeom prst="rect">
                <a:avLst/>
              </a:prstGeom>
            </p:spPr>
            <p:txBody>
              <a:bodyPr anchor="ctr" rtlCol="false" tIns="0" lIns="0" bIns="0" rIns="0"/>
              <a:lstStyle/>
              <a:p>
                <a:pPr algn="l">
                  <a:lnSpc>
                    <a:spcPts val="8280"/>
                  </a:lnSpc>
                </a:pPr>
                <a:r>
                  <a:rPr lang="en-US" b="true" sz="6900">
                    <a:solidFill>
                      <a:srgbClr val="FFFFFF"/>
                    </a:solidFill>
                    <a:latin typeface="Georgia Bold"/>
                    <a:ea typeface="Georgia Bold"/>
                    <a:cs typeface="Georgia Bold"/>
                    <a:sym typeface="Georgia Bold"/>
                  </a:rPr>
                  <a:t>Green Trails Lithuania</a:t>
                </a:r>
              </a:p>
            </p:txBody>
          </p:sp>
        </p:grpSp>
        <p:grpSp>
          <p:nvGrpSpPr>
            <p:cNvPr name="Group 8" id="8"/>
            <p:cNvGrpSpPr/>
            <p:nvPr/>
          </p:nvGrpSpPr>
          <p:grpSpPr>
            <a:xfrm rot="0">
              <a:off x="91440" y="2286000"/>
              <a:ext cx="18288000" cy="1097280"/>
              <a:chOff x="0" y="0"/>
              <a:chExt cx="18288000" cy="1097280"/>
            </a:xfrm>
          </p:grpSpPr>
          <p:sp>
            <p:nvSpPr>
              <p:cNvPr name="Freeform 9" id="9"/>
              <p:cNvSpPr/>
              <p:nvPr/>
            </p:nvSpPr>
            <p:spPr>
              <a:xfrm flipH="false" flipV="false" rot="0">
                <a:off x="0" y="0"/>
                <a:ext cx="18288000" cy="1097280"/>
              </a:xfrm>
              <a:custGeom>
                <a:avLst/>
                <a:gdLst/>
                <a:ahLst/>
                <a:cxnLst/>
                <a:rect r="r" b="b" t="t" l="l"/>
                <a:pathLst>
                  <a:path h="1097280" w="18288000">
                    <a:moveTo>
                      <a:pt x="0" y="0"/>
                    </a:moveTo>
                    <a:lnTo>
                      <a:pt x="18288000" y="0"/>
                    </a:lnTo>
                    <a:lnTo>
                      <a:pt x="18288000" y="1097280"/>
                    </a:lnTo>
                    <a:lnTo>
                      <a:pt x="0" y="1097280"/>
                    </a:lnTo>
                    <a:close/>
                  </a:path>
                </a:pathLst>
              </a:custGeom>
              <a:blipFill>
                <a:blip r:embed="rId4">
                  <a:alphaModFix amt="0"/>
                </a:blip>
                <a:stretch>
                  <a:fillRect l="0" t="-274750" r="0" b="-274750"/>
                </a:stretch>
              </a:blipFill>
            </p:spPr>
          </p:sp>
          <p:sp>
            <p:nvSpPr>
              <p:cNvPr name="TextBox 10" id="10"/>
              <p:cNvSpPr txBox="true"/>
              <p:nvPr/>
            </p:nvSpPr>
            <p:spPr>
              <a:xfrm>
                <a:off x="0" y="-9525"/>
                <a:ext cx="18288000" cy="1106805"/>
              </a:xfrm>
              <a:prstGeom prst="rect">
                <a:avLst/>
              </a:prstGeom>
            </p:spPr>
            <p:txBody>
              <a:bodyPr anchor="ctr" rtlCol="false" tIns="0" lIns="0" bIns="0" rIns="0"/>
              <a:lstStyle/>
              <a:p>
                <a:pPr algn="l">
                  <a:lnSpc>
                    <a:spcPts val="3600"/>
                  </a:lnSpc>
                </a:pPr>
                <a:r>
                  <a:rPr lang="en-US" sz="3000">
                    <a:solidFill>
                      <a:srgbClr val="FFFFFF"/>
                    </a:solidFill>
                    <a:latin typeface="Trebuchet MS"/>
                    <a:ea typeface="Trebuchet MS"/>
                    <a:cs typeface="Trebuchet MS"/>
                    <a:sym typeface="Trebuchet MS"/>
                  </a:rPr>
                  <a:t>Satellite Earth Observation for trails, territories, and tourism that lasts</a:t>
                </a:r>
              </a:p>
            </p:txBody>
          </p:sp>
        </p:grpSp>
      </p:grpSp>
      <p:grpSp>
        <p:nvGrpSpPr>
          <p:cNvPr name="Group 11" id="11"/>
          <p:cNvGrpSpPr/>
          <p:nvPr/>
        </p:nvGrpSpPr>
        <p:grpSpPr>
          <a:xfrm rot="0">
            <a:off x="891540" y="8971016"/>
            <a:ext cx="10972800" cy="548640"/>
            <a:chOff x="0" y="0"/>
            <a:chExt cx="14630400" cy="731520"/>
          </a:xfrm>
        </p:grpSpPr>
        <p:sp>
          <p:nvSpPr>
            <p:cNvPr name="Freeform 12" id="12"/>
            <p:cNvSpPr/>
            <p:nvPr/>
          </p:nvSpPr>
          <p:spPr>
            <a:xfrm flipH="false" flipV="false" rot="0">
              <a:off x="0" y="0"/>
              <a:ext cx="14630400" cy="731520"/>
            </a:xfrm>
            <a:custGeom>
              <a:avLst/>
              <a:gdLst/>
              <a:ahLst/>
              <a:cxnLst/>
              <a:rect r="r" b="b" t="t" l="l"/>
              <a:pathLst>
                <a:path h="731520" w="14630400">
                  <a:moveTo>
                    <a:pt x="0" y="0"/>
                  </a:moveTo>
                  <a:lnTo>
                    <a:pt x="14630400" y="0"/>
                  </a:lnTo>
                  <a:lnTo>
                    <a:pt x="14630400" y="731520"/>
                  </a:lnTo>
                  <a:lnTo>
                    <a:pt x="0" y="731520"/>
                  </a:lnTo>
                  <a:close/>
                </a:path>
              </a:pathLst>
            </a:custGeom>
            <a:blipFill>
              <a:blip r:embed="rId4">
                <a:alphaModFix amt="0"/>
              </a:blip>
              <a:stretch>
                <a:fillRect l="0" t="-339700" r="0" b="-339700"/>
              </a:stretch>
            </a:blipFill>
          </p:spPr>
        </p:sp>
        <p:sp>
          <p:nvSpPr>
            <p:cNvPr name="TextBox 13" id="13"/>
            <p:cNvSpPr txBox="true"/>
            <p:nvPr/>
          </p:nvSpPr>
          <p:spPr>
            <a:xfrm>
              <a:off x="0" y="-19050"/>
              <a:ext cx="14630400" cy="750570"/>
            </a:xfrm>
            <a:prstGeom prst="rect">
              <a:avLst/>
            </a:prstGeom>
          </p:spPr>
          <p:txBody>
            <a:bodyPr anchor="ctr" rtlCol="false" tIns="0" lIns="0" bIns="0" rIns="0"/>
            <a:lstStyle/>
            <a:p>
              <a:pPr algn="l">
                <a:lnSpc>
                  <a:spcPts val="2520"/>
                </a:lnSpc>
              </a:pPr>
              <a:r>
                <a:rPr lang="en-US" sz="2100">
                  <a:solidFill>
                    <a:srgbClr val="FFFFFF"/>
                  </a:solidFill>
                  <a:latin typeface="Trebuchet MS"/>
                  <a:ea typeface="Trebuchet MS"/>
                  <a:cs typeface="Trebuchet MS"/>
                  <a:sym typeface="Trebuchet MS"/>
                </a:rPr>
                <a:t>Discover Lithuania Challenge — UN Tourism × F6S</a:t>
              </a:r>
            </a:p>
          </p:txBody>
        </p:sp>
      </p:grpSp>
      <p:grpSp>
        <p:nvGrpSpPr>
          <p:cNvPr name="Group 14" id="14"/>
          <p:cNvGrpSpPr/>
          <p:nvPr/>
        </p:nvGrpSpPr>
        <p:grpSpPr>
          <a:xfrm rot="0">
            <a:off x="14623485" y="7940840"/>
            <a:ext cx="2400843" cy="2050723"/>
            <a:chOff x="0" y="0"/>
            <a:chExt cx="3201124" cy="2734297"/>
          </a:xfrm>
        </p:grpSpPr>
        <p:sp>
          <p:nvSpPr>
            <p:cNvPr name="Freeform 15" id="15"/>
            <p:cNvSpPr/>
            <p:nvPr/>
          </p:nvSpPr>
          <p:spPr>
            <a:xfrm flipH="false" flipV="false" rot="0">
              <a:off x="0" y="0"/>
              <a:ext cx="3201162" cy="2734310"/>
            </a:xfrm>
            <a:custGeom>
              <a:avLst/>
              <a:gdLst/>
              <a:ahLst/>
              <a:cxnLst/>
              <a:rect r="r" b="b" t="t" l="l"/>
              <a:pathLst>
                <a:path h="2734310" w="3201162">
                  <a:moveTo>
                    <a:pt x="0" y="0"/>
                  </a:moveTo>
                  <a:lnTo>
                    <a:pt x="3201162" y="0"/>
                  </a:lnTo>
                  <a:lnTo>
                    <a:pt x="3201162" y="2734310"/>
                  </a:lnTo>
                  <a:lnTo>
                    <a:pt x="0" y="2734310"/>
                  </a:lnTo>
                  <a:lnTo>
                    <a:pt x="0" y="0"/>
                  </a:lnTo>
                  <a:close/>
                </a:path>
              </a:pathLst>
            </a:custGeom>
            <a:blipFill>
              <a:blip r:embed="rId5"/>
              <a:stretch>
                <a:fillRect l="0" t="0" r="1" b="0"/>
              </a:stretch>
            </a:blipFill>
          </p:spPr>
        </p:sp>
      </p:gr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E8F0EE"/>
        </a:solidFill>
      </p:bgPr>
    </p:bg>
    <p:spTree>
      <p:nvGrpSpPr>
        <p:cNvPr id="1" name=""/>
        <p:cNvGrpSpPr/>
        <p:nvPr/>
      </p:nvGrpSpPr>
      <p:grpSpPr>
        <a:xfrm>
          <a:off x="0" y="0"/>
          <a:ext cx="0" cy="0"/>
          <a:chOff x="0" y="0"/>
          <a:chExt cx="0" cy="0"/>
        </a:xfrm>
      </p:grpSpPr>
      <p:grpSp>
        <p:nvGrpSpPr>
          <p:cNvPr name="Group 2" id="2"/>
          <p:cNvGrpSpPr/>
          <p:nvPr/>
        </p:nvGrpSpPr>
        <p:grpSpPr>
          <a:xfrm rot="0">
            <a:off x="822960" y="932688"/>
            <a:ext cx="16596360" cy="850392"/>
            <a:chOff x="0" y="0"/>
            <a:chExt cx="22128480" cy="1133856"/>
          </a:xfrm>
        </p:grpSpPr>
        <p:sp>
          <p:nvSpPr>
            <p:cNvPr name="Freeform 3" id="3"/>
            <p:cNvSpPr/>
            <p:nvPr/>
          </p:nvSpPr>
          <p:spPr>
            <a:xfrm flipH="false" flipV="false" rot="0">
              <a:off x="0" y="0"/>
              <a:ext cx="22128480" cy="1133856"/>
            </a:xfrm>
            <a:custGeom>
              <a:avLst/>
              <a:gdLst/>
              <a:ahLst/>
              <a:cxnLst/>
              <a:rect r="r" b="b" t="t" l="l"/>
              <a:pathLst>
                <a:path h="1133856" w="22128480">
                  <a:moveTo>
                    <a:pt x="0" y="0"/>
                  </a:moveTo>
                  <a:lnTo>
                    <a:pt x="22128480" y="0"/>
                  </a:lnTo>
                  <a:lnTo>
                    <a:pt x="22128480" y="1133856"/>
                  </a:lnTo>
                  <a:lnTo>
                    <a:pt x="0" y="1133856"/>
                  </a:lnTo>
                  <a:close/>
                </a:path>
              </a:pathLst>
            </a:custGeom>
            <a:blipFill>
              <a:blip r:embed="rId2">
                <a:alphaModFix amt="0"/>
              </a:blip>
              <a:stretch>
                <a:fillRect l="0" t="-330272" r="0" b="-330272"/>
              </a:stretch>
            </a:blipFill>
          </p:spPr>
        </p:sp>
        <p:sp>
          <p:nvSpPr>
            <p:cNvPr name="TextBox 4" id="4"/>
            <p:cNvSpPr txBox="true"/>
            <p:nvPr/>
          </p:nvSpPr>
          <p:spPr>
            <a:xfrm>
              <a:off x="0" y="-9525"/>
              <a:ext cx="22128480" cy="1143381"/>
            </a:xfrm>
            <a:prstGeom prst="rect">
              <a:avLst/>
            </a:prstGeom>
          </p:spPr>
          <p:txBody>
            <a:bodyPr anchor="ctr" rtlCol="false" tIns="0" lIns="0" bIns="0" rIns="0"/>
            <a:lstStyle/>
            <a:p>
              <a:pPr algn="l">
                <a:lnSpc>
                  <a:spcPts val="4680"/>
                </a:lnSpc>
              </a:pPr>
              <a:r>
                <a:rPr lang="en-US" sz="3900" b="true">
                  <a:solidFill>
                    <a:srgbClr val="0D3B36"/>
                  </a:solidFill>
                  <a:latin typeface="Georgia Bold"/>
                  <a:ea typeface="Georgia Bold"/>
                  <a:cs typeface="Georgia Bold"/>
                  <a:sym typeface="Georgia Bold"/>
                </a:rPr>
                <a:t>Lithuania’s Green Trails and Tourism</a:t>
              </a:r>
              <a:r>
                <a:rPr lang="en-US" sz="3900" b="true">
                  <a:solidFill>
                    <a:srgbClr val="0D3B36"/>
                  </a:solidFill>
                  <a:latin typeface="Georgia Bold"/>
                  <a:ea typeface="Georgia Bold"/>
                  <a:cs typeface="Georgia Bold"/>
                  <a:sym typeface="Georgia Bold"/>
                </a:rPr>
                <a:t> </a:t>
              </a:r>
            </a:p>
          </p:txBody>
        </p:sp>
      </p:grpSp>
      <p:grpSp>
        <p:nvGrpSpPr>
          <p:cNvPr name="Group 5" id="5"/>
          <p:cNvGrpSpPr/>
          <p:nvPr/>
        </p:nvGrpSpPr>
        <p:grpSpPr>
          <a:xfrm rot="0">
            <a:off x="822960" y="1755648"/>
            <a:ext cx="16596360" cy="438912"/>
            <a:chOff x="0" y="0"/>
            <a:chExt cx="22128480" cy="585216"/>
          </a:xfrm>
        </p:grpSpPr>
        <p:sp>
          <p:nvSpPr>
            <p:cNvPr name="Freeform 6" id="6"/>
            <p:cNvSpPr/>
            <p:nvPr/>
          </p:nvSpPr>
          <p:spPr>
            <a:xfrm flipH="false" flipV="false" rot="0">
              <a:off x="0" y="0"/>
              <a:ext cx="22128480" cy="585216"/>
            </a:xfrm>
            <a:custGeom>
              <a:avLst/>
              <a:gdLst/>
              <a:ahLst/>
              <a:cxnLst/>
              <a:rect r="r" b="b" t="t" l="l"/>
              <a:pathLst>
                <a:path h="585216" w="22128480">
                  <a:moveTo>
                    <a:pt x="0" y="0"/>
                  </a:moveTo>
                  <a:lnTo>
                    <a:pt x="22128480" y="0"/>
                  </a:lnTo>
                  <a:lnTo>
                    <a:pt x="22128480" y="585216"/>
                  </a:lnTo>
                  <a:lnTo>
                    <a:pt x="0" y="585216"/>
                  </a:lnTo>
                  <a:close/>
                </a:path>
              </a:pathLst>
            </a:custGeom>
            <a:blipFill>
              <a:blip r:embed="rId2">
                <a:alphaModFix amt="0"/>
              </a:blip>
              <a:stretch>
                <a:fillRect l="0" t="-686777" r="0" b="-686777"/>
              </a:stretch>
            </a:blipFill>
          </p:spPr>
        </p:sp>
        <p:sp>
          <p:nvSpPr>
            <p:cNvPr name="TextBox 7" id="7"/>
            <p:cNvSpPr txBox="true"/>
            <p:nvPr/>
          </p:nvSpPr>
          <p:spPr>
            <a:xfrm>
              <a:off x="0" y="-9525"/>
              <a:ext cx="22128480" cy="594741"/>
            </a:xfrm>
            <a:prstGeom prst="rect">
              <a:avLst/>
            </a:prstGeom>
          </p:spPr>
          <p:txBody>
            <a:bodyPr anchor="ctr" rtlCol="false" tIns="0" lIns="0" bIns="0" rIns="0"/>
            <a:lstStyle/>
            <a:p>
              <a:pPr algn="l">
                <a:lnSpc>
                  <a:spcPts val="2250"/>
                </a:lnSpc>
              </a:pPr>
              <a:r>
                <a:rPr lang="en-US" sz="1875" i="true">
                  <a:solidFill>
                    <a:srgbClr val="5A5A5A"/>
                  </a:solidFill>
                  <a:latin typeface="Trebuchet MS Italics"/>
                  <a:ea typeface="Trebuchet MS Italics"/>
                  <a:cs typeface="Trebuchet MS Italics"/>
                  <a:sym typeface="Trebuchet MS Italics"/>
                </a:rPr>
                <a:t>UNESCO heritage, deep forests, historic towns   ·   Underrepresented rural regions   ·   Seasonal fluctuation</a:t>
              </a:r>
            </a:p>
          </p:txBody>
        </p:sp>
      </p:grpSp>
      <p:grpSp>
        <p:nvGrpSpPr>
          <p:cNvPr name="Group 8" id="8"/>
          <p:cNvGrpSpPr/>
          <p:nvPr/>
        </p:nvGrpSpPr>
        <p:grpSpPr>
          <a:xfrm rot="0">
            <a:off x="689991" y="3794149"/>
            <a:ext cx="8152638" cy="4015330"/>
            <a:chOff x="0" y="0"/>
            <a:chExt cx="10870184" cy="5353774"/>
          </a:xfrm>
        </p:grpSpPr>
        <p:sp>
          <p:nvSpPr>
            <p:cNvPr name="Freeform 9" id="9"/>
            <p:cNvSpPr/>
            <p:nvPr/>
          </p:nvSpPr>
          <p:spPr>
            <a:xfrm flipH="false" flipV="false" rot="0">
              <a:off x="0" y="0"/>
              <a:ext cx="10870185" cy="5353812"/>
            </a:xfrm>
            <a:custGeom>
              <a:avLst/>
              <a:gdLst/>
              <a:ahLst/>
              <a:cxnLst/>
              <a:rect r="r" b="b" t="t" l="l"/>
              <a:pathLst>
                <a:path h="5353812" w="10870185">
                  <a:moveTo>
                    <a:pt x="0" y="55118"/>
                  </a:moveTo>
                  <a:cubicBezTo>
                    <a:pt x="0" y="24638"/>
                    <a:pt x="24638" y="0"/>
                    <a:pt x="55118" y="0"/>
                  </a:cubicBezTo>
                  <a:lnTo>
                    <a:pt x="10815066" y="0"/>
                  </a:lnTo>
                  <a:cubicBezTo>
                    <a:pt x="10845547" y="0"/>
                    <a:pt x="10870185" y="24638"/>
                    <a:pt x="10870185" y="55118"/>
                  </a:cubicBezTo>
                  <a:lnTo>
                    <a:pt x="10870185" y="5298694"/>
                  </a:lnTo>
                  <a:cubicBezTo>
                    <a:pt x="10870185" y="5329174"/>
                    <a:pt x="10845547" y="5353812"/>
                    <a:pt x="10815066" y="5353812"/>
                  </a:cubicBezTo>
                  <a:lnTo>
                    <a:pt x="55118" y="5353812"/>
                  </a:lnTo>
                  <a:cubicBezTo>
                    <a:pt x="24638" y="5353812"/>
                    <a:pt x="0" y="5329174"/>
                    <a:pt x="0" y="5298694"/>
                  </a:cubicBezTo>
                  <a:close/>
                </a:path>
              </a:pathLst>
            </a:custGeom>
            <a:solidFill>
              <a:srgbClr val="FFFFFF"/>
            </a:solidFill>
            <a:ln w="19050" cap="sq">
              <a:solidFill>
                <a:srgbClr val="E5E2DA"/>
              </a:solidFill>
              <a:prstDash val="solid"/>
              <a:miter/>
            </a:ln>
          </p:spPr>
        </p:sp>
      </p:grpSp>
      <p:grpSp>
        <p:nvGrpSpPr>
          <p:cNvPr name="Group 10" id="10"/>
          <p:cNvGrpSpPr/>
          <p:nvPr/>
        </p:nvGrpSpPr>
        <p:grpSpPr>
          <a:xfrm rot="0">
            <a:off x="754380" y="3858538"/>
            <a:ext cx="8023860" cy="3886552"/>
            <a:chOff x="0" y="0"/>
            <a:chExt cx="10698480" cy="5182070"/>
          </a:xfrm>
        </p:grpSpPr>
        <p:sp>
          <p:nvSpPr>
            <p:cNvPr name="Freeform 11" id="11" descr="lithuania_dash/inbound_crop.png"/>
            <p:cNvSpPr/>
            <p:nvPr/>
          </p:nvSpPr>
          <p:spPr>
            <a:xfrm flipH="false" flipV="false" rot="0">
              <a:off x="0" y="0"/>
              <a:ext cx="10698480" cy="5182108"/>
            </a:xfrm>
            <a:custGeom>
              <a:avLst/>
              <a:gdLst/>
              <a:ahLst/>
              <a:cxnLst/>
              <a:rect r="r" b="b" t="t" l="l"/>
              <a:pathLst>
                <a:path h="5182108" w="10698480">
                  <a:moveTo>
                    <a:pt x="0" y="0"/>
                  </a:moveTo>
                  <a:lnTo>
                    <a:pt x="10698480" y="0"/>
                  </a:lnTo>
                  <a:lnTo>
                    <a:pt x="10698480" y="5182108"/>
                  </a:lnTo>
                  <a:lnTo>
                    <a:pt x="0" y="5182108"/>
                  </a:lnTo>
                  <a:lnTo>
                    <a:pt x="0" y="0"/>
                  </a:lnTo>
                  <a:close/>
                </a:path>
              </a:pathLst>
            </a:custGeom>
            <a:blipFill>
              <a:blip r:embed="rId3"/>
              <a:stretch>
                <a:fillRect l="0" t="0" r="0" b="0"/>
              </a:stretch>
            </a:blipFill>
          </p:spPr>
        </p:sp>
      </p:grpSp>
      <p:grpSp>
        <p:nvGrpSpPr>
          <p:cNvPr name="Group 12" id="12"/>
          <p:cNvGrpSpPr/>
          <p:nvPr/>
        </p:nvGrpSpPr>
        <p:grpSpPr>
          <a:xfrm rot="0">
            <a:off x="754380" y="7909683"/>
            <a:ext cx="8023860" cy="480060"/>
            <a:chOff x="0" y="0"/>
            <a:chExt cx="10698480" cy="640080"/>
          </a:xfrm>
        </p:grpSpPr>
        <p:sp>
          <p:nvSpPr>
            <p:cNvPr name="Freeform 13" id="13"/>
            <p:cNvSpPr/>
            <p:nvPr/>
          </p:nvSpPr>
          <p:spPr>
            <a:xfrm flipH="false" flipV="false" rot="0">
              <a:off x="0" y="0"/>
              <a:ext cx="10698480" cy="640080"/>
            </a:xfrm>
            <a:custGeom>
              <a:avLst/>
              <a:gdLst/>
              <a:ahLst/>
              <a:cxnLst/>
              <a:rect r="r" b="b" t="t" l="l"/>
              <a:pathLst>
                <a:path h="640080" w="10698480">
                  <a:moveTo>
                    <a:pt x="0" y="0"/>
                  </a:moveTo>
                  <a:lnTo>
                    <a:pt x="10698480" y="0"/>
                  </a:lnTo>
                  <a:lnTo>
                    <a:pt x="10698480" y="640080"/>
                  </a:lnTo>
                  <a:lnTo>
                    <a:pt x="0" y="640080"/>
                  </a:lnTo>
                  <a:close/>
                </a:path>
              </a:pathLst>
            </a:custGeom>
            <a:blipFill>
              <a:blip r:embed="rId2">
                <a:alphaModFix amt="0"/>
              </a:blip>
              <a:stretch>
                <a:fillRect l="0" t="-275678" r="0" b="-275678"/>
              </a:stretch>
            </a:blipFill>
          </p:spPr>
        </p:sp>
        <p:sp>
          <p:nvSpPr>
            <p:cNvPr name="TextBox 14" id="14"/>
            <p:cNvSpPr txBox="true"/>
            <p:nvPr/>
          </p:nvSpPr>
          <p:spPr>
            <a:xfrm>
              <a:off x="0" y="-9525"/>
              <a:ext cx="10698480" cy="649605"/>
            </a:xfrm>
            <a:prstGeom prst="rect">
              <a:avLst/>
            </a:prstGeom>
          </p:spPr>
          <p:txBody>
            <a:bodyPr anchor="ctr" rtlCol="false" tIns="0" lIns="0" bIns="0" rIns="0"/>
            <a:lstStyle/>
            <a:p>
              <a:pPr algn="l">
                <a:lnSpc>
                  <a:spcPts val="2340"/>
                </a:lnSpc>
              </a:pPr>
              <a:r>
                <a:rPr lang="en-US" sz="1950" b="true">
                  <a:solidFill>
                    <a:srgbClr val="0D3B36"/>
                  </a:solidFill>
                  <a:latin typeface="Trebuchet MS Bold"/>
                  <a:ea typeface="Trebuchet MS Bold"/>
                  <a:cs typeface="Trebuchet MS Bold"/>
                  <a:sym typeface="Trebuchet MS Bold"/>
                </a:rPr>
                <a:t>What Lithuania already tracks</a:t>
              </a:r>
            </a:p>
          </p:txBody>
        </p:sp>
      </p:grpSp>
      <p:grpSp>
        <p:nvGrpSpPr>
          <p:cNvPr name="Group 15" id="15"/>
          <p:cNvGrpSpPr/>
          <p:nvPr/>
        </p:nvGrpSpPr>
        <p:grpSpPr>
          <a:xfrm rot="0">
            <a:off x="754380" y="8348595"/>
            <a:ext cx="8023860" cy="411480"/>
            <a:chOff x="0" y="0"/>
            <a:chExt cx="10698480" cy="548640"/>
          </a:xfrm>
        </p:grpSpPr>
        <p:sp>
          <p:nvSpPr>
            <p:cNvPr name="Freeform 16" id="16"/>
            <p:cNvSpPr/>
            <p:nvPr/>
          </p:nvSpPr>
          <p:spPr>
            <a:xfrm flipH="false" flipV="false" rot="0">
              <a:off x="0" y="0"/>
              <a:ext cx="10698480" cy="548640"/>
            </a:xfrm>
            <a:custGeom>
              <a:avLst/>
              <a:gdLst/>
              <a:ahLst/>
              <a:cxnLst/>
              <a:rect r="r" b="b" t="t" l="l"/>
              <a:pathLst>
                <a:path h="548640" w="10698480">
                  <a:moveTo>
                    <a:pt x="0" y="0"/>
                  </a:moveTo>
                  <a:lnTo>
                    <a:pt x="10698480" y="0"/>
                  </a:lnTo>
                  <a:lnTo>
                    <a:pt x="10698480" y="548640"/>
                  </a:lnTo>
                  <a:lnTo>
                    <a:pt x="0" y="548640"/>
                  </a:lnTo>
                  <a:close/>
                </a:path>
              </a:pathLst>
            </a:custGeom>
            <a:blipFill>
              <a:blip r:embed="rId2">
                <a:alphaModFix amt="0"/>
              </a:blip>
              <a:stretch>
                <a:fillRect l="0" t="-329958" r="0" b="-329958"/>
              </a:stretch>
            </a:blipFill>
          </p:spPr>
        </p:sp>
        <p:sp>
          <p:nvSpPr>
            <p:cNvPr name="TextBox 17" id="17"/>
            <p:cNvSpPr txBox="true"/>
            <p:nvPr/>
          </p:nvSpPr>
          <p:spPr>
            <a:xfrm>
              <a:off x="0" y="-9525"/>
              <a:ext cx="10698480" cy="558165"/>
            </a:xfrm>
            <a:prstGeom prst="rect">
              <a:avLst/>
            </a:prstGeom>
          </p:spPr>
          <p:txBody>
            <a:bodyPr anchor="ctr" rtlCol="false" tIns="0" lIns="0" bIns="0" rIns="0"/>
            <a:lstStyle/>
            <a:p>
              <a:pPr algn="l">
                <a:lnSpc>
                  <a:spcPts val="1980"/>
                </a:lnSpc>
              </a:pPr>
              <a:r>
                <a:rPr lang="en-US" sz="1650" i="true">
                  <a:solidFill>
                    <a:srgbClr val="5A5A5A"/>
                  </a:solidFill>
                  <a:latin typeface="Trebuchet MS Italics"/>
                  <a:ea typeface="Trebuchet MS Italics"/>
                  <a:cs typeface="Trebuchet MS Italics"/>
                  <a:sym typeface="Trebuchet MS Italics"/>
                </a:rPr>
                <a:t>Lithuania Travel's own dashboard — arrivals, spend, origin.</a:t>
              </a:r>
            </a:p>
          </p:txBody>
        </p:sp>
      </p:grpSp>
      <p:grpSp>
        <p:nvGrpSpPr>
          <p:cNvPr name="Group 18" id="18"/>
          <p:cNvGrpSpPr/>
          <p:nvPr/>
        </p:nvGrpSpPr>
        <p:grpSpPr>
          <a:xfrm rot="0">
            <a:off x="8778240" y="5321759"/>
            <a:ext cx="685800" cy="960120"/>
            <a:chOff x="0" y="0"/>
            <a:chExt cx="914400" cy="1280160"/>
          </a:xfrm>
        </p:grpSpPr>
        <p:sp>
          <p:nvSpPr>
            <p:cNvPr name="Freeform 19" id="19"/>
            <p:cNvSpPr/>
            <p:nvPr/>
          </p:nvSpPr>
          <p:spPr>
            <a:xfrm flipH="false" flipV="false" rot="0">
              <a:off x="0" y="0"/>
              <a:ext cx="914400" cy="1280160"/>
            </a:xfrm>
            <a:custGeom>
              <a:avLst/>
              <a:gdLst/>
              <a:ahLst/>
              <a:cxnLst/>
              <a:rect r="r" b="b" t="t" l="l"/>
              <a:pathLst>
                <a:path h="1280160" w="914400">
                  <a:moveTo>
                    <a:pt x="0" y="0"/>
                  </a:moveTo>
                  <a:lnTo>
                    <a:pt x="914400" y="0"/>
                  </a:lnTo>
                  <a:lnTo>
                    <a:pt x="914400" y="1280160"/>
                  </a:lnTo>
                  <a:lnTo>
                    <a:pt x="0" y="1280160"/>
                  </a:lnTo>
                  <a:close/>
                </a:path>
              </a:pathLst>
            </a:custGeom>
            <a:blipFill>
              <a:blip r:embed="rId2">
                <a:alphaModFix amt="0"/>
              </a:blip>
              <a:stretch>
                <a:fillRect l="-129624" t="0" r="-129624" b="0"/>
              </a:stretch>
            </a:blipFill>
          </p:spPr>
        </p:sp>
        <p:sp>
          <p:nvSpPr>
            <p:cNvPr name="TextBox 20" id="20"/>
            <p:cNvSpPr txBox="true"/>
            <p:nvPr/>
          </p:nvSpPr>
          <p:spPr>
            <a:xfrm>
              <a:off x="0" y="-9525"/>
              <a:ext cx="914400" cy="1289685"/>
            </a:xfrm>
            <a:prstGeom prst="rect">
              <a:avLst/>
            </a:prstGeom>
          </p:spPr>
          <p:txBody>
            <a:bodyPr anchor="ctr" rtlCol="false" tIns="0" lIns="0" bIns="0" rIns="0"/>
            <a:lstStyle/>
            <a:p>
              <a:pPr algn="ctr">
                <a:lnSpc>
                  <a:spcPts val="6480"/>
                </a:lnSpc>
              </a:pPr>
              <a:r>
                <a:rPr lang="en-US" sz="5400" b="true">
                  <a:solidFill>
                    <a:srgbClr val="4C7A3E"/>
                  </a:solidFill>
                  <a:latin typeface="Georgia Bold"/>
                  <a:ea typeface="Georgia Bold"/>
                  <a:cs typeface="Georgia Bold"/>
                  <a:sym typeface="Georgia Bold"/>
                </a:rPr>
                <a:t>+</a:t>
              </a:r>
            </a:p>
          </p:txBody>
        </p:sp>
      </p:grpSp>
      <p:grpSp>
        <p:nvGrpSpPr>
          <p:cNvPr name="Group 21" id="21"/>
          <p:cNvGrpSpPr/>
          <p:nvPr/>
        </p:nvGrpSpPr>
        <p:grpSpPr>
          <a:xfrm rot="0">
            <a:off x="9399651" y="3794149"/>
            <a:ext cx="8152638" cy="3910908"/>
            <a:chOff x="0" y="0"/>
            <a:chExt cx="10870184" cy="5214544"/>
          </a:xfrm>
        </p:grpSpPr>
        <p:sp>
          <p:nvSpPr>
            <p:cNvPr name="Freeform 22" id="22"/>
            <p:cNvSpPr/>
            <p:nvPr/>
          </p:nvSpPr>
          <p:spPr>
            <a:xfrm flipH="false" flipV="false" rot="0">
              <a:off x="0" y="0"/>
              <a:ext cx="10870185" cy="5214493"/>
            </a:xfrm>
            <a:custGeom>
              <a:avLst/>
              <a:gdLst/>
              <a:ahLst/>
              <a:cxnLst/>
              <a:rect r="r" b="b" t="t" l="l"/>
              <a:pathLst>
                <a:path h="5214493" w="10870185">
                  <a:moveTo>
                    <a:pt x="0" y="55118"/>
                  </a:moveTo>
                  <a:cubicBezTo>
                    <a:pt x="0" y="24638"/>
                    <a:pt x="24638" y="0"/>
                    <a:pt x="55118" y="0"/>
                  </a:cubicBezTo>
                  <a:lnTo>
                    <a:pt x="10815066" y="0"/>
                  </a:lnTo>
                  <a:cubicBezTo>
                    <a:pt x="10845547" y="0"/>
                    <a:pt x="10870185" y="24638"/>
                    <a:pt x="10870185" y="55118"/>
                  </a:cubicBezTo>
                  <a:lnTo>
                    <a:pt x="10870185" y="5159375"/>
                  </a:lnTo>
                  <a:cubicBezTo>
                    <a:pt x="10870185" y="5189855"/>
                    <a:pt x="10845547" y="5214493"/>
                    <a:pt x="10815066" y="5214493"/>
                  </a:cubicBezTo>
                  <a:lnTo>
                    <a:pt x="55118" y="5214493"/>
                  </a:lnTo>
                  <a:cubicBezTo>
                    <a:pt x="24638" y="5214493"/>
                    <a:pt x="0" y="5189855"/>
                    <a:pt x="0" y="5159375"/>
                  </a:cubicBezTo>
                  <a:close/>
                </a:path>
              </a:pathLst>
            </a:custGeom>
            <a:solidFill>
              <a:srgbClr val="FFFFFF"/>
            </a:solidFill>
            <a:ln w="19050" cap="sq">
              <a:solidFill>
                <a:srgbClr val="E5E2DA"/>
              </a:solidFill>
              <a:prstDash val="solid"/>
              <a:miter/>
            </a:ln>
          </p:spPr>
        </p:sp>
      </p:grpSp>
      <p:grpSp>
        <p:nvGrpSpPr>
          <p:cNvPr name="Group 23" id="23"/>
          <p:cNvGrpSpPr/>
          <p:nvPr/>
        </p:nvGrpSpPr>
        <p:grpSpPr>
          <a:xfrm rot="0">
            <a:off x="9464040" y="3858538"/>
            <a:ext cx="8023860" cy="3782130"/>
            <a:chOff x="0" y="0"/>
            <a:chExt cx="10698480" cy="5042840"/>
          </a:xfrm>
        </p:grpSpPr>
        <p:sp>
          <p:nvSpPr>
            <p:cNvPr name="Freeform 24" id="24" descr="vermarket/ecct_overview.png"/>
            <p:cNvSpPr/>
            <p:nvPr/>
          </p:nvSpPr>
          <p:spPr>
            <a:xfrm flipH="false" flipV="false" rot="0">
              <a:off x="0" y="0"/>
              <a:ext cx="10698480" cy="5042789"/>
            </a:xfrm>
            <a:custGeom>
              <a:avLst/>
              <a:gdLst/>
              <a:ahLst/>
              <a:cxnLst/>
              <a:rect r="r" b="b" t="t" l="l"/>
              <a:pathLst>
                <a:path h="5042789" w="10698480">
                  <a:moveTo>
                    <a:pt x="0" y="0"/>
                  </a:moveTo>
                  <a:lnTo>
                    <a:pt x="10698480" y="0"/>
                  </a:lnTo>
                  <a:lnTo>
                    <a:pt x="10698480" y="5042789"/>
                  </a:lnTo>
                  <a:lnTo>
                    <a:pt x="0" y="5042789"/>
                  </a:lnTo>
                  <a:lnTo>
                    <a:pt x="0" y="0"/>
                  </a:lnTo>
                  <a:close/>
                </a:path>
              </a:pathLst>
            </a:custGeom>
            <a:blipFill>
              <a:blip r:embed="rId4"/>
              <a:stretch>
                <a:fillRect l="0" t="0" r="0" b="-1"/>
              </a:stretch>
            </a:blipFill>
          </p:spPr>
        </p:sp>
      </p:grpSp>
      <p:grpSp>
        <p:nvGrpSpPr>
          <p:cNvPr name="Group 25" id="25"/>
          <p:cNvGrpSpPr/>
          <p:nvPr/>
        </p:nvGrpSpPr>
        <p:grpSpPr>
          <a:xfrm rot="0">
            <a:off x="9464040" y="7805260"/>
            <a:ext cx="8023860" cy="480060"/>
            <a:chOff x="0" y="0"/>
            <a:chExt cx="10698480" cy="640080"/>
          </a:xfrm>
        </p:grpSpPr>
        <p:sp>
          <p:nvSpPr>
            <p:cNvPr name="Freeform 26" id="26"/>
            <p:cNvSpPr/>
            <p:nvPr/>
          </p:nvSpPr>
          <p:spPr>
            <a:xfrm flipH="false" flipV="false" rot="0">
              <a:off x="0" y="0"/>
              <a:ext cx="10698480" cy="640080"/>
            </a:xfrm>
            <a:custGeom>
              <a:avLst/>
              <a:gdLst/>
              <a:ahLst/>
              <a:cxnLst/>
              <a:rect r="r" b="b" t="t" l="l"/>
              <a:pathLst>
                <a:path h="640080" w="10698480">
                  <a:moveTo>
                    <a:pt x="0" y="0"/>
                  </a:moveTo>
                  <a:lnTo>
                    <a:pt x="10698480" y="0"/>
                  </a:lnTo>
                  <a:lnTo>
                    <a:pt x="10698480" y="640080"/>
                  </a:lnTo>
                  <a:lnTo>
                    <a:pt x="0" y="640080"/>
                  </a:lnTo>
                  <a:close/>
                </a:path>
              </a:pathLst>
            </a:custGeom>
            <a:blipFill>
              <a:blip r:embed="rId2">
                <a:alphaModFix amt="0"/>
              </a:blip>
              <a:stretch>
                <a:fillRect l="0" t="-275678" r="0" b="-275678"/>
              </a:stretch>
            </a:blipFill>
          </p:spPr>
        </p:sp>
        <p:sp>
          <p:nvSpPr>
            <p:cNvPr name="TextBox 27" id="27"/>
            <p:cNvSpPr txBox="true"/>
            <p:nvPr/>
          </p:nvSpPr>
          <p:spPr>
            <a:xfrm>
              <a:off x="0" y="-9525"/>
              <a:ext cx="10698480" cy="649605"/>
            </a:xfrm>
            <a:prstGeom prst="rect">
              <a:avLst/>
            </a:prstGeom>
          </p:spPr>
          <p:txBody>
            <a:bodyPr anchor="ctr" rtlCol="false" tIns="0" lIns="0" bIns="0" rIns="0"/>
            <a:lstStyle/>
            <a:p>
              <a:pPr algn="l">
                <a:lnSpc>
                  <a:spcPts val="2340"/>
                </a:lnSpc>
              </a:pPr>
              <a:r>
                <a:rPr lang="en-US" sz="1950" b="true">
                  <a:solidFill>
                    <a:srgbClr val="0D3B36"/>
                  </a:solidFill>
                  <a:latin typeface="Trebuchet MS Bold"/>
                  <a:ea typeface="Trebuchet MS Bold"/>
                  <a:cs typeface="Trebuchet MS Bold"/>
                  <a:sym typeface="Trebuchet MS Bold"/>
                </a:rPr>
                <a:t>The layer we add</a:t>
              </a:r>
            </a:p>
          </p:txBody>
        </p:sp>
      </p:grpSp>
      <p:grpSp>
        <p:nvGrpSpPr>
          <p:cNvPr name="Group 28" id="28"/>
          <p:cNvGrpSpPr/>
          <p:nvPr/>
        </p:nvGrpSpPr>
        <p:grpSpPr>
          <a:xfrm rot="0">
            <a:off x="9464040" y="8244172"/>
            <a:ext cx="8023860" cy="411480"/>
            <a:chOff x="0" y="0"/>
            <a:chExt cx="10698480" cy="548640"/>
          </a:xfrm>
        </p:grpSpPr>
        <p:sp>
          <p:nvSpPr>
            <p:cNvPr name="Freeform 29" id="29"/>
            <p:cNvSpPr/>
            <p:nvPr/>
          </p:nvSpPr>
          <p:spPr>
            <a:xfrm flipH="false" flipV="false" rot="0">
              <a:off x="0" y="0"/>
              <a:ext cx="10698480" cy="548640"/>
            </a:xfrm>
            <a:custGeom>
              <a:avLst/>
              <a:gdLst/>
              <a:ahLst/>
              <a:cxnLst/>
              <a:rect r="r" b="b" t="t" l="l"/>
              <a:pathLst>
                <a:path h="548640" w="10698480">
                  <a:moveTo>
                    <a:pt x="0" y="0"/>
                  </a:moveTo>
                  <a:lnTo>
                    <a:pt x="10698480" y="0"/>
                  </a:lnTo>
                  <a:lnTo>
                    <a:pt x="10698480" y="548640"/>
                  </a:lnTo>
                  <a:lnTo>
                    <a:pt x="0" y="548640"/>
                  </a:lnTo>
                  <a:close/>
                </a:path>
              </a:pathLst>
            </a:custGeom>
            <a:blipFill>
              <a:blip r:embed="rId2">
                <a:alphaModFix amt="0"/>
              </a:blip>
              <a:stretch>
                <a:fillRect l="0" t="-329958" r="0" b="-329958"/>
              </a:stretch>
            </a:blipFill>
          </p:spPr>
        </p:sp>
        <p:sp>
          <p:nvSpPr>
            <p:cNvPr name="TextBox 30" id="30"/>
            <p:cNvSpPr txBox="true"/>
            <p:nvPr/>
          </p:nvSpPr>
          <p:spPr>
            <a:xfrm>
              <a:off x="0" y="-9525"/>
              <a:ext cx="10698480" cy="558165"/>
            </a:xfrm>
            <a:prstGeom prst="rect">
              <a:avLst/>
            </a:prstGeom>
          </p:spPr>
          <p:txBody>
            <a:bodyPr anchor="ctr" rtlCol="false" tIns="0" lIns="0" bIns="0" rIns="0"/>
            <a:lstStyle/>
            <a:p>
              <a:pPr algn="l">
                <a:lnSpc>
                  <a:spcPts val="1980"/>
                </a:lnSpc>
              </a:pPr>
              <a:r>
                <a:rPr lang="en-US" sz="1650" i="true">
                  <a:solidFill>
                    <a:srgbClr val="5A5A5A"/>
                  </a:solidFill>
                  <a:latin typeface="Trebuchet MS Italics"/>
                  <a:ea typeface="Trebuchet MS Italics"/>
                  <a:cs typeface="Trebuchet MS Italics"/>
                  <a:sym typeface="Trebuchet MS Italics"/>
                </a:rPr>
                <a:t>Same regions, same seasons — whether the land can take it.</a:t>
              </a:r>
            </a:p>
          </p:txBody>
        </p:sp>
      </p:grpSp>
      <p:grpSp>
        <p:nvGrpSpPr>
          <p:cNvPr name="Group 31" id="31"/>
          <p:cNvGrpSpPr/>
          <p:nvPr/>
        </p:nvGrpSpPr>
        <p:grpSpPr>
          <a:xfrm rot="0">
            <a:off x="754380" y="9048111"/>
            <a:ext cx="16596360" cy="685800"/>
            <a:chOff x="0" y="0"/>
            <a:chExt cx="22128480" cy="914400"/>
          </a:xfrm>
        </p:grpSpPr>
        <p:sp>
          <p:nvSpPr>
            <p:cNvPr name="Freeform 32" id="32"/>
            <p:cNvSpPr/>
            <p:nvPr/>
          </p:nvSpPr>
          <p:spPr>
            <a:xfrm flipH="false" flipV="false" rot="0">
              <a:off x="0" y="0"/>
              <a:ext cx="22128480" cy="914400"/>
            </a:xfrm>
            <a:custGeom>
              <a:avLst/>
              <a:gdLst/>
              <a:ahLst/>
              <a:cxnLst/>
              <a:rect r="r" b="b" t="t" l="l"/>
              <a:pathLst>
                <a:path h="914400" w="22128480">
                  <a:moveTo>
                    <a:pt x="0" y="0"/>
                  </a:moveTo>
                  <a:lnTo>
                    <a:pt x="22128480" y="0"/>
                  </a:lnTo>
                  <a:lnTo>
                    <a:pt x="22128480" y="914400"/>
                  </a:lnTo>
                  <a:lnTo>
                    <a:pt x="0" y="914400"/>
                  </a:lnTo>
                  <a:close/>
                </a:path>
              </a:pathLst>
            </a:custGeom>
            <a:blipFill>
              <a:blip r:embed="rId2">
                <a:alphaModFix amt="0"/>
              </a:blip>
              <a:stretch>
                <a:fillRect l="0" t="-421537" r="0" b="-421537"/>
              </a:stretch>
            </a:blipFill>
          </p:spPr>
        </p:sp>
        <p:sp>
          <p:nvSpPr>
            <p:cNvPr name="TextBox 33" id="33"/>
            <p:cNvSpPr txBox="true"/>
            <p:nvPr/>
          </p:nvSpPr>
          <p:spPr>
            <a:xfrm>
              <a:off x="0" y="-19050"/>
              <a:ext cx="22128480" cy="933450"/>
            </a:xfrm>
            <a:prstGeom prst="rect">
              <a:avLst/>
            </a:prstGeom>
          </p:spPr>
          <p:txBody>
            <a:bodyPr anchor="ctr" rtlCol="false" tIns="0" lIns="0" bIns="0" rIns="0"/>
            <a:lstStyle/>
            <a:p>
              <a:pPr algn="l">
                <a:lnSpc>
                  <a:spcPts val="2700"/>
                </a:lnSpc>
              </a:pPr>
              <a:r>
                <a:rPr lang="en-US" sz="2250" b="true">
                  <a:solidFill>
                    <a:srgbClr val="0D3B36"/>
                  </a:solidFill>
                  <a:latin typeface="Trebuchet MS Bold"/>
                  <a:ea typeface="Trebuchet MS Bold"/>
                  <a:cs typeface="Trebuchet MS Bold"/>
                  <a:sym typeface="Trebuchet MS Bold"/>
                </a:rPr>
                <a:t>Tourism trends </a:t>
              </a:r>
              <a:r>
                <a:rPr lang="en-US" sz="2250" b="true">
                  <a:solidFill>
                    <a:srgbClr val="0D3B36"/>
                  </a:solidFill>
                  <a:latin typeface="Trebuchet MS Bold"/>
                  <a:ea typeface="Trebuchet MS Bold"/>
                  <a:cs typeface="Trebuchet MS Bold"/>
                  <a:sym typeface="Trebuchet MS Bold"/>
                </a:rPr>
                <a:t>tracked here, but limits can be overlooked for too long. We put them on the same map.</a:t>
              </a:r>
            </a:p>
          </p:txBody>
        </p:sp>
      </p:grpSp>
      <p:grpSp>
        <p:nvGrpSpPr>
          <p:cNvPr name="Group 34" id="34"/>
          <p:cNvGrpSpPr/>
          <p:nvPr/>
        </p:nvGrpSpPr>
        <p:grpSpPr>
          <a:xfrm rot="0">
            <a:off x="744855" y="2841649"/>
            <a:ext cx="16596360" cy="685800"/>
            <a:chOff x="0" y="0"/>
            <a:chExt cx="22128480" cy="914400"/>
          </a:xfrm>
        </p:grpSpPr>
        <p:sp>
          <p:nvSpPr>
            <p:cNvPr name="Freeform 35" id="35"/>
            <p:cNvSpPr/>
            <p:nvPr/>
          </p:nvSpPr>
          <p:spPr>
            <a:xfrm flipH="false" flipV="false" rot="0">
              <a:off x="0" y="0"/>
              <a:ext cx="22128480" cy="914400"/>
            </a:xfrm>
            <a:custGeom>
              <a:avLst/>
              <a:gdLst/>
              <a:ahLst/>
              <a:cxnLst/>
              <a:rect r="r" b="b" t="t" l="l"/>
              <a:pathLst>
                <a:path h="914400" w="22128480">
                  <a:moveTo>
                    <a:pt x="0" y="0"/>
                  </a:moveTo>
                  <a:lnTo>
                    <a:pt x="22128480" y="0"/>
                  </a:lnTo>
                  <a:lnTo>
                    <a:pt x="22128480" y="914400"/>
                  </a:lnTo>
                  <a:lnTo>
                    <a:pt x="0" y="914400"/>
                  </a:lnTo>
                  <a:close/>
                </a:path>
              </a:pathLst>
            </a:custGeom>
            <a:blipFill>
              <a:blip r:embed="rId2">
                <a:alphaModFix amt="0"/>
              </a:blip>
              <a:stretch>
                <a:fillRect l="0" t="-421537" r="0" b="-421537"/>
              </a:stretch>
            </a:blipFill>
          </p:spPr>
        </p:sp>
        <p:sp>
          <p:nvSpPr>
            <p:cNvPr name="TextBox 36" id="36"/>
            <p:cNvSpPr txBox="true"/>
            <p:nvPr/>
          </p:nvSpPr>
          <p:spPr>
            <a:xfrm>
              <a:off x="0" y="-19050"/>
              <a:ext cx="22128480" cy="933450"/>
            </a:xfrm>
            <a:prstGeom prst="rect">
              <a:avLst/>
            </a:prstGeom>
          </p:spPr>
          <p:txBody>
            <a:bodyPr anchor="ctr" rtlCol="false" tIns="0" lIns="0" bIns="0" rIns="0"/>
            <a:lstStyle/>
            <a:p>
              <a:pPr algn="l">
                <a:lnSpc>
                  <a:spcPts val="2700"/>
                </a:lnSpc>
              </a:pPr>
              <a:r>
                <a:rPr lang="en-US" sz="2250" b="true">
                  <a:solidFill>
                    <a:srgbClr val="0D3B36"/>
                  </a:solidFill>
                  <a:latin typeface="Trebuchet MS Bold"/>
                  <a:ea typeface="Trebuchet MS Bold"/>
                  <a:cs typeface="Trebuchet MS Bold"/>
                  <a:sym typeface="Trebuchet MS Bold"/>
                </a:rPr>
                <a:t>Growth, but at what cost?</a:t>
              </a:r>
            </a:p>
          </p:txBody>
        </p:sp>
      </p:gr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17524E">
                <a:alpha val="100000"/>
              </a:srgbClr>
            </a:gs>
            <a:gs pos="100000">
              <a:srgbClr val="0A1014">
                <a:alpha val="100000"/>
              </a:srgbClr>
            </a:gs>
          </a:gsLst>
          <a:lin ang="2700000"/>
        </a:gra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10247586"/>
            <a:chOff x="0" y="0"/>
            <a:chExt cx="24384000" cy="13663447"/>
          </a:xfrm>
        </p:grpSpPr>
        <p:sp>
          <p:nvSpPr>
            <p:cNvPr name="Freeform 3" id="3" descr="Une image contenant eau, aérien, carte, Photographie aérienne  Description générée automatiquement"/>
            <p:cNvSpPr/>
            <p:nvPr/>
          </p:nvSpPr>
          <p:spPr>
            <a:xfrm flipH="false" flipV="false" rot="0">
              <a:off x="0" y="0"/>
              <a:ext cx="24384000" cy="13663422"/>
            </a:xfrm>
            <a:custGeom>
              <a:avLst/>
              <a:gdLst/>
              <a:ahLst/>
              <a:cxnLst/>
              <a:rect r="r" b="b" t="t" l="l"/>
              <a:pathLst>
                <a:path h="13663422" w="24384000">
                  <a:moveTo>
                    <a:pt x="0" y="0"/>
                  </a:moveTo>
                  <a:lnTo>
                    <a:pt x="24384000" y="0"/>
                  </a:lnTo>
                  <a:lnTo>
                    <a:pt x="24384000" y="13663422"/>
                  </a:lnTo>
                  <a:lnTo>
                    <a:pt x="0" y="13663422"/>
                  </a:lnTo>
                  <a:lnTo>
                    <a:pt x="0" y="0"/>
                  </a:lnTo>
                  <a:close/>
                </a:path>
              </a:pathLst>
            </a:custGeom>
            <a:blipFill>
              <a:blip r:embed="rId2">
                <a:alphaModFix amt="19999"/>
              </a:blip>
              <a:stretch>
                <a:fillRect l="0" t="0" r="0" b="-10"/>
              </a:stretch>
            </a:blipFill>
          </p:spPr>
        </p:sp>
      </p:grpSp>
      <p:grpSp>
        <p:nvGrpSpPr>
          <p:cNvPr name="Group 4" id="4"/>
          <p:cNvGrpSpPr/>
          <p:nvPr/>
        </p:nvGrpSpPr>
        <p:grpSpPr>
          <a:xfrm rot="0">
            <a:off x="822960" y="617220"/>
            <a:ext cx="10972800" cy="480060"/>
            <a:chOff x="0" y="0"/>
            <a:chExt cx="14630400" cy="640080"/>
          </a:xfrm>
        </p:grpSpPr>
        <p:sp>
          <p:nvSpPr>
            <p:cNvPr name="Freeform 5" id="5"/>
            <p:cNvSpPr/>
            <p:nvPr/>
          </p:nvSpPr>
          <p:spPr>
            <a:xfrm flipH="false" flipV="false" rot="0">
              <a:off x="0" y="0"/>
              <a:ext cx="14630400" cy="640080"/>
            </a:xfrm>
            <a:custGeom>
              <a:avLst/>
              <a:gdLst/>
              <a:ahLst/>
              <a:cxnLst/>
              <a:rect r="r" b="b" t="t" l="l"/>
              <a:pathLst>
                <a:path h="640080" w="14630400">
                  <a:moveTo>
                    <a:pt x="0" y="0"/>
                  </a:moveTo>
                  <a:lnTo>
                    <a:pt x="14630400" y="0"/>
                  </a:lnTo>
                  <a:lnTo>
                    <a:pt x="14630400" y="640080"/>
                  </a:lnTo>
                  <a:lnTo>
                    <a:pt x="0" y="640080"/>
                  </a:lnTo>
                  <a:close/>
                </a:path>
              </a:pathLst>
            </a:custGeom>
            <a:blipFill>
              <a:blip r:embed="rId3">
                <a:alphaModFix amt="0"/>
              </a:blip>
              <a:stretch>
                <a:fillRect l="0" t="-395372" r="0" b="-395372"/>
              </a:stretch>
            </a:blipFill>
          </p:spPr>
        </p:sp>
        <p:sp>
          <p:nvSpPr>
            <p:cNvPr name="TextBox 6" id="6"/>
            <p:cNvSpPr txBox="true"/>
            <p:nvPr/>
          </p:nvSpPr>
          <p:spPr>
            <a:xfrm>
              <a:off x="0" y="-9525"/>
              <a:ext cx="14630400" cy="649605"/>
            </a:xfrm>
            <a:prstGeom prst="rect">
              <a:avLst/>
            </a:prstGeom>
          </p:spPr>
          <p:txBody>
            <a:bodyPr anchor="ctr" rtlCol="false" tIns="0" lIns="0" bIns="0" rIns="0"/>
            <a:lstStyle/>
            <a:p>
              <a:pPr algn="l">
                <a:lnSpc>
                  <a:spcPts val="2459"/>
                </a:lnSpc>
              </a:pPr>
              <a:r>
                <a:rPr lang="en-US" b="true" sz="2049" spc="315">
                  <a:solidFill>
                    <a:srgbClr val="D7E6E2"/>
                  </a:solidFill>
                  <a:latin typeface="Trebuchet MS Bold"/>
                  <a:ea typeface="Trebuchet MS Bold"/>
                  <a:cs typeface="Trebuchet MS Bold"/>
                  <a:sym typeface="Trebuchet MS Bold"/>
                </a:rPr>
                <a:t>WHO WE ARE</a:t>
              </a:r>
            </a:p>
          </p:txBody>
        </p:sp>
      </p:grpSp>
      <p:grpSp>
        <p:nvGrpSpPr>
          <p:cNvPr name="Group 7" id="7"/>
          <p:cNvGrpSpPr/>
          <p:nvPr/>
        </p:nvGrpSpPr>
        <p:grpSpPr>
          <a:xfrm rot="0">
            <a:off x="822960" y="1165860"/>
            <a:ext cx="10972800" cy="1234440"/>
            <a:chOff x="0" y="0"/>
            <a:chExt cx="14630400" cy="1645920"/>
          </a:xfrm>
        </p:grpSpPr>
        <p:sp>
          <p:nvSpPr>
            <p:cNvPr name="Freeform 8" id="8"/>
            <p:cNvSpPr/>
            <p:nvPr/>
          </p:nvSpPr>
          <p:spPr>
            <a:xfrm flipH="false" flipV="false" rot="0">
              <a:off x="0" y="0"/>
              <a:ext cx="14630400" cy="1645920"/>
            </a:xfrm>
            <a:custGeom>
              <a:avLst/>
              <a:gdLst/>
              <a:ahLst/>
              <a:cxnLst/>
              <a:rect r="r" b="b" t="t" l="l"/>
              <a:pathLst>
                <a:path h="1645920" w="14630400">
                  <a:moveTo>
                    <a:pt x="0" y="0"/>
                  </a:moveTo>
                  <a:lnTo>
                    <a:pt x="14630400" y="0"/>
                  </a:lnTo>
                  <a:lnTo>
                    <a:pt x="14630400" y="1645920"/>
                  </a:lnTo>
                  <a:lnTo>
                    <a:pt x="0" y="1645920"/>
                  </a:lnTo>
                  <a:close/>
                </a:path>
              </a:pathLst>
            </a:custGeom>
            <a:blipFill>
              <a:blip r:embed="rId3">
                <a:alphaModFix amt="0"/>
              </a:blip>
              <a:stretch>
                <a:fillRect l="0" t="-123200" r="0" b="-123200"/>
              </a:stretch>
            </a:blipFill>
          </p:spPr>
        </p:sp>
        <p:sp>
          <p:nvSpPr>
            <p:cNvPr name="TextBox 9" id="9"/>
            <p:cNvSpPr txBox="true"/>
            <p:nvPr/>
          </p:nvSpPr>
          <p:spPr>
            <a:xfrm>
              <a:off x="0" y="-19050"/>
              <a:ext cx="14630400" cy="1664970"/>
            </a:xfrm>
            <a:prstGeom prst="rect">
              <a:avLst/>
            </a:prstGeom>
          </p:spPr>
          <p:txBody>
            <a:bodyPr anchor="ctr" rtlCol="false" tIns="0" lIns="0" bIns="0" rIns="0"/>
            <a:lstStyle/>
            <a:p>
              <a:pPr algn="l">
                <a:lnSpc>
                  <a:spcPts val="5400"/>
                </a:lnSpc>
              </a:pPr>
              <a:r>
                <a:rPr lang="en-US" b="true" sz="4500">
                  <a:solidFill>
                    <a:srgbClr val="D7E6E2"/>
                  </a:solidFill>
                  <a:latin typeface="Georgia Bold"/>
                  <a:ea typeface="Georgia Bold"/>
                  <a:cs typeface="Georgia Bold"/>
                  <a:sym typeface="Georgia Bold"/>
                </a:rPr>
                <a:t>Murmuration</a:t>
              </a:r>
            </a:p>
          </p:txBody>
        </p:sp>
      </p:grpSp>
      <p:grpSp>
        <p:nvGrpSpPr>
          <p:cNvPr name="Group 10" id="10"/>
          <p:cNvGrpSpPr/>
          <p:nvPr/>
        </p:nvGrpSpPr>
        <p:grpSpPr>
          <a:xfrm rot="0">
            <a:off x="822960" y="2125980"/>
            <a:ext cx="13716000" cy="685800"/>
            <a:chOff x="0" y="0"/>
            <a:chExt cx="18288000" cy="914400"/>
          </a:xfrm>
        </p:grpSpPr>
        <p:sp>
          <p:nvSpPr>
            <p:cNvPr name="Freeform 11" id="11"/>
            <p:cNvSpPr/>
            <p:nvPr/>
          </p:nvSpPr>
          <p:spPr>
            <a:xfrm flipH="false" flipV="false" rot="0">
              <a:off x="0" y="0"/>
              <a:ext cx="18288000" cy="914400"/>
            </a:xfrm>
            <a:custGeom>
              <a:avLst/>
              <a:gdLst/>
              <a:ahLst/>
              <a:cxnLst/>
              <a:rect r="r" b="b" t="t" l="l"/>
              <a:pathLst>
                <a:path h="914400" w="18288000">
                  <a:moveTo>
                    <a:pt x="0" y="0"/>
                  </a:moveTo>
                  <a:lnTo>
                    <a:pt x="18288000" y="0"/>
                  </a:lnTo>
                  <a:lnTo>
                    <a:pt x="18288000" y="914400"/>
                  </a:lnTo>
                  <a:lnTo>
                    <a:pt x="0" y="914400"/>
                  </a:lnTo>
                  <a:close/>
                </a:path>
              </a:pathLst>
            </a:custGeom>
            <a:blipFill>
              <a:blip r:embed="rId3">
                <a:alphaModFix amt="0"/>
              </a:blip>
              <a:stretch>
                <a:fillRect l="0" t="-339700" r="0" b="-339700"/>
              </a:stretch>
            </a:blipFill>
          </p:spPr>
        </p:sp>
        <p:sp>
          <p:nvSpPr>
            <p:cNvPr name="TextBox 12" id="12"/>
            <p:cNvSpPr txBox="true"/>
            <p:nvPr/>
          </p:nvSpPr>
          <p:spPr>
            <a:xfrm>
              <a:off x="0" y="-9525"/>
              <a:ext cx="18288000" cy="923925"/>
            </a:xfrm>
            <a:prstGeom prst="rect">
              <a:avLst/>
            </a:prstGeom>
          </p:spPr>
          <p:txBody>
            <a:bodyPr anchor="ctr" rtlCol="false" tIns="0" lIns="0" bIns="0" rIns="0"/>
            <a:lstStyle/>
            <a:p>
              <a:pPr algn="l">
                <a:lnSpc>
                  <a:spcPts val="2879"/>
                </a:lnSpc>
              </a:pPr>
              <a:r>
                <a:rPr lang="en-US" sz="2400">
                  <a:solidFill>
                    <a:srgbClr val="FFFFFF"/>
                  </a:solidFill>
                  <a:latin typeface="Trebuchet MS"/>
                  <a:ea typeface="Trebuchet MS"/>
                  <a:cs typeface="Trebuchet MS"/>
                  <a:sym typeface="Trebuchet MS"/>
                </a:rPr>
                <a:t>An Earth Observation company turning satellite data into decision-making tools</a:t>
              </a:r>
            </a:p>
          </p:txBody>
        </p:sp>
      </p:grpSp>
      <p:grpSp>
        <p:nvGrpSpPr>
          <p:cNvPr name="Group 13" id="13"/>
          <p:cNvGrpSpPr/>
          <p:nvPr/>
        </p:nvGrpSpPr>
        <p:grpSpPr>
          <a:xfrm rot="0">
            <a:off x="822960" y="3291840"/>
            <a:ext cx="3909060" cy="2194560"/>
            <a:chOff x="0" y="0"/>
            <a:chExt cx="5212080" cy="2926080"/>
          </a:xfrm>
        </p:grpSpPr>
        <p:sp>
          <p:nvSpPr>
            <p:cNvPr name="Freeform 14" id="14"/>
            <p:cNvSpPr/>
            <p:nvPr/>
          </p:nvSpPr>
          <p:spPr>
            <a:xfrm flipH="false" flipV="false" rot="0">
              <a:off x="0" y="0"/>
              <a:ext cx="5212080" cy="2926080"/>
            </a:xfrm>
            <a:custGeom>
              <a:avLst/>
              <a:gdLst/>
              <a:ahLst/>
              <a:cxnLst/>
              <a:rect r="r" b="b" t="t" l="l"/>
              <a:pathLst>
                <a:path h="2926080" w="5212080">
                  <a:moveTo>
                    <a:pt x="0" y="182880"/>
                  </a:moveTo>
                  <a:cubicBezTo>
                    <a:pt x="0" y="81915"/>
                    <a:pt x="81915" y="0"/>
                    <a:pt x="182880" y="0"/>
                  </a:cubicBezTo>
                  <a:lnTo>
                    <a:pt x="5029200" y="0"/>
                  </a:lnTo>
                  <a:cubicBezTo>
                    <a:pt x="5130165" y="0"/>
                    <a:pt x="5212080" y="81915"/>
                    <a:pt x="5212080" y="182880"/>
                  </a:cubicBezTo>
                  <a:lnTo>
                    <a:pt x="5212080" y="2743200"/>
                  </a:lnTo>
                  <a:cubicBezTo>
                    <a:pt x="5212080" y="2844165"/>
                    <a:pt x="5130165" y="2926080"/>
                    <a:pt x="5029200" y="2926080"/>
                  </a:cubicBezTo>
                  <a:lnTo>
                    <a:pt x="182880" y="2926080"/>
                  </a:lnTo>
                  <a:cubicBezTo>
                    <a:pt x="81915" y="2926080"/>
                    <a:pt x="0" y="2844165"/>
                    <a:pt x="0" y="2743200"/>
                  </a:cubicBezTo>
                  <a:close/>
                </a:path>
              </a:pathLst>
            </a:custGeom>
            <a:solidFill>
              <a:srgbClr val="0D3B36"/>
            </a:solidFill>
          </p:spPr>
        </p:sp>
      </p:grpSp>
      <p:grpSp>
        <p:nvGrpSpPr>
          <p:cNvPr name="Group 15" id="15"/>
          <p:cNvGrpSpPr/>
          <p:nvPr/>
        </p:nvGrpSpPr>
        <p:grpSpPr>
          <a:xfrm rot="0">
            <a:off x="822960" y="3497580"/>
            <a:ext cx="3909060" cy="960120"/>
            <a:chOff x="0" y="0"/>
            <a:chExt cx="5212080" cy="1280160"/>
          </a:xfrm>
        </p:grpSpPr>
        <p:sp>
          <p:nvSpPr>
            <p:cNvPr name="Freeform 16" id="16"/>
            <p:cNvSpPr/>
            <p:nvPr/>
          </p:nvSpPr>
          <p:spPr>
            <a:xfrm flipH="false" flipV="false" rot="0">
              <a:off x="0" y="0"/>
              <a:ext cx="5212080" cy="1280160"/>
            </a:xfrm>
            <a:custGeom>
              <a:avLst/>
              <a:gdLst/>
              <a:ahLst/>
              <a:cxnLst/>
              <a:rect r="r" b="b" t="t" l="l"/>
              <a:pathLst>
                <a:path h="1280160" w="5212080">
                  <a:moveTo>
                    <a:pt x="0" y="0"/>
                  </a:moveTo>
                  <a:lnTo>
                    <a:pt x="5212080" y="0"/>
                  </a:lnTo>
                  <a:lnTo>
                    <a:pt x="5212080" y="1280160"/>
                  </a:lnTo>
                  <a:lnTo>
                    <a:pt x="0" y="1280160"/>
                  </a:lnTo>
                  <a:close/>
                </a:path>
              </a:pathLst>
            </a:custGeom>
            <a:blipFill>
              <a:blip r:embed="rId3">
                <a:alphaModFix amt="0"/>
              </a:blip>
              <a:stretch>
                <a:fillRect l="0" t="-29331" r="0" b="-29331"/>
              </a:stretch>
            </a:blipFill>
          </p:spPr>
        </p:sp>
        <p:sp>
          <p:nvSpPr>
            <p:cNvPr name="TextBox 17" id="17"/>
            <p:cNvSpPr txBox="true"/>
            <p:nvPr/>
          </p:nvSpPr>
          <p:spPr>
            <a:xfrm>
              <a:off x="0" y="0"/>
              <a:ext cx="5212080" cy="1280160"/>
            </a:xfrm>
            <a:prstGeom prst="rect">
              <a:avLst/>
            </a:prstGeom>
          </p:spPr>
          <p:txBody>
            <a:bodyPr anchor="ctr" rtlCol="false" tIns="0" lIns="0" bIns="0" rIns="0"/>
            <a:lstStyle/>
            <a:p>
              <a:pPr algn="ctr">
                <a:lnSpc>
                  <a:spcPts val="5759"/>
                </a:lnSpc>
              </a:pPr>
              <a:r>
                <a:rPr lang="en-US" sz="4800" b="true">
                  <a:solidFill>
                    <a:srgbClr val="FFFFFF"/>
                  </a:solidFill>
                  <a:latin typeface="Georgia Bold"/>
                  <a:ea typeface="Georgia Bold"/>
                  <a:cs typeface="Georgia Bold"/>
                  <a:sym typeface="Georgia Bold"/>
                </a:rPr>
                <a:t>2019</a:t>
              </a:r>
            </a:p>
          </p:txBody>
        </p:sp>
      </p:grpSp>
      <p:grpSp>
        <p:nvGrpSpPr>
          <p:cNvPr name="Group 18" id="18"/>
          <p:cNvGrpSpPr/>
          <p:nvPr/>
        </p:nvGrpSpPr>
        <p:grpSpPr>
          <a:xfrm rot="0">
            <a:off x="1028700" y="4457700"/>
            <a:ext cx="3497580" cy="891540"/>
            <a:chOff x="0" y="0"/>
            <a:chExt cx="4663440" cy="1188720"/>
          </a:xfrm>
        </p:grpSpPr>
        <p:sp>
          <p:nvSpPr>
            <p:cNvPr name="Freeform 19" id="19"/>
            <p:cNvSpPr/>
            <p:nvPr/>
          </p:nvSpPr>
          <p:spPr>
            <a:xfrm flipH="false" flipV="false" rot="0">
              <a:off x="0" y="0"/>
              <a:ext cx="4663440" cy="1188720"/>
            </a:xfrm>
            <a:custGeom>
              <a:avLst/>
              <a:gdLst/>
              <a:ahLst/>
              <a:cxnLst/>
              <a:rect r="r" b="b" t="t" l="l"/>
              <a:pathLst>
                <a:path h="1188720" w="4663440">
                  <a:moveTo>
                    <a:pt x="0" y="0"/>
                  </a:moveTo>
                  <a:lnTo>
                    <a:pt x="4663440" y="0"/>
                  </a:lnTo>
                  <a:lnTo>
                    <a:pt x="4663440" y="1188720"/>
                  </a:lnTo>
                  <a:lnTo>
                    <a:pt x="0" y="1188720"/>
                  </a:lnTo>
                  <a:close/>
                </a:path>
              </a:pathLst>
            </a:custGeom>
            <a:blipFill>
              <a:blip r:embed="rId3">
                <a:alphaModFix amt="0"/>
              </a:blip>
              <a:stretch>
                <a:fillRect l="0" t="-26441" r="0" b="-26441"/>
              </a:stretch>
            </a:blipFill>
          </p:spPr>
        </p:sp>
        <p:sp>
          <p:nvSpPr>
            <p:cNvPr name="TextBox 20" id="20"/>
            <p:cNvSpPr txBox="true"/>
            <p:nvPr/>
          </p:nvSpPr>
          <p:spPr>
            <a:xfrm>
              <a:off x="0" y="-9525"/>
              <a:ext cx="4663440" cy="1198245"/>
            </a:xfrm>
            <a:prstGeom prst="rect">
              <a:avLst/>
            </a:prstGeom>
          </p:spPr>
          <p:txBody>
            <a:bodyPr anchor="ctr" rtlCol="false" tIns="0" lIns="0" bIns="0" rIns="0"/>
            <a:lstStyle/>
            <a:p>
              <a:pPr algn="ctr">
                <a:lnSpc>
                  <a:spcPts val="2070"/>
                </a:lnSpc>
              </a:pPr>
              <a:r>
                <a:rPr lang="en-US" sz="1725">
                  <a:solidFill>
                    <a:srgbClr val="D7E6E2"/>
                  </a:solidFill>
                  <a:latin typeface="Trebuchet MS"/>
                  <a:ea typeface="Trebuchet MS"/>
                  <a:cs typeface="Trebuchet MS"/>
                  <a:sym typeface="Trebuchet MS"/>
                </a:rPr>
                <a:t>Founded</a:t>
              </a:r>
            </a:p>
          </p:txBody>
        </p:sp>
      </p:grpSp>
      <p:grpSp>
        <p:nvGrpSpPr>
          <p:cNvPr name="Group 21" id="21"/>
          <p:cNvGrpSpPr/>
          <p:nvPr/>
        </p:nvGrpSpPr>
        <p:grpSpPr>
          <a:xfrm rot="0">
            <a:off x="5006340" y="3291840"/>
            <a:ext cx="3909060" cy="2194560"/>
            <a:chOff x="0" y="0"/>
            <a:chExt cx="5212080" cy="2926080"/>
          </a:xfrm>
        </p:grpSpPr>
        <p:sp>
          <p:nvSpPr>
            <p:cNvPr name="Freeform 22" id="22"/>
            <p:cNvSpPr/>
            <p:nvPr/>
          </p:nvSpPr>
          <p:spPr>
            <a:xfrm flipH="false" flipV="false" rot="0">
              <a:off x="0" y="0"/>
              <a:ext cx="5212080" cy="2926080"/>
            </a:xfrm>
            <a:custGeom>
              <a:avLst/>
              <a:gdLst/>
              <a:ahLst/>
              <a:cxnLst/>
              <a:rect r="r" b="b" t="t" l="l"/>
              <a:pathLst>
                <a:path h="2926080" w="5212080">
                  <a:moveTo>
                    <a:pt x="0" y="182880"/>
                  </a:moveTo>
                  <a:cubicBezTo>
                    <a:pt x="0" y="81915"/>
                    <a:pt x="81915" y="0"/>
                    <a:pt x="182880" y="0"/>
                  </a:cubicBezTo>
                  <a:lnTo>
                    <a:pt x="5029200" y="0"/>
                  </a:lnTo>
                  <a:cubicBezTo>
                    <a:pt x="5130165" y="0"/>
                    <a:pt x="5212080" y="81915"/>
                    <a:pt x="5212080" y="182880"/>
                  </a:cubicBezTo>
                  <a:lnTo>
                    <a:pt x="5212080" y="2743200"/>
                  </a:lnTo>
                  <a:cubicBezTo>
                    <a:pt x="5212080" y="2844165"/>
                    <a:pt x="5130165" y="2926080"/>
                    <a:pt x="5029200" y="2926080"/>
                  </a:cubicBezTo>
                  <a:lnTo>
                    <a:pt x="182880" y="2926080"/>
                  </a:lnTo>
                  <a:cubicBezTo>
                    <a:pt x="81915" y="2926080"/>
                    <a:pt x="0" y="2844165"/>
                    <a:pt x="0" y="2743200"/>
                  </a:cubicBezTo>
                  <a:close/>
                </a:path>
              </a:pathLst>
            </a:custGeom>
            <a:solidFill>
              <a:srgbClr val="0D3B36"/>
            </a:solidFill>
          </p:spPr>
        </p:sp>
      </p:grpSp>
      <p:grpSp>
        <p:nvGrpSpPr>
          <p:cNvPr name="Group 23" id="23"/>
          <p:cNvGrpSpPr/>
          <p:nvPr/>
        </p:nvGrpSpPr>
        <p:grpSpPr>
          <a:xfrm rot="0">
            <a:off x="5006340" y="3497580"/>
            <a:ext cx="3909060" cy="960120"/>
            <a:chOff x="0" y="0"/>
            <a:chExt cx="5212080" cy="1280160"/>
          </a:xfrm>
        </p:grpSpPr>
        <p:sp>
          <p:nvSpPr>
            <p:cNvPr name="Freeform 24" id="24"/>
            <p:cNvSpPr/>
            <p:nvPr/>
          </p:nvSpPr>
          <p:spPr>
            <a:xfrm flipH="false" flipV="false" rot="0">
              <a:off x="0" y="0"/>
              <a:ext cx="5212080" cy="1280160"/>
            </a:xfrm>
            <a:custGeom>
              <a:avLst/>
              <a:gdLst/>
              <a:ahLst/>
              <a:cxnLst/>
              <a:rect r="r" b="b" t="t" l="l"/>
              <a:pathLst>
                <a:path h="1280160" w="5212080">
                  <a:moveTo>
                    <a:pt x="0" y="0"/>
                  </a:moveTo>
                  <a:lnTo>
                    <a:pt x="5212080" y="0"/>
                  </a:lnTo>
                  <a:lnTo>
                    <a:pt x="5212080" y="1280160"/>
                  </a:lnTo>
                  <a:lnTo>
                    <a:pt x="0" y="1280160"/>
                  </a:lnTo>
                  <a:close/>
                </a:path>
              </a:pathLst>
            </a:custGeom>
            <a:blipFill>
              <a:blip r:embed="rId3">
                <a:alphaModFix amt="0"/>
              </a:blip>
              <a:stretch>
                <a:fillRect l="0" t="-29331" r="0" b="-29331"/>
              </a:stretch>
            </a:blipFill>
          </p:spPr>
        </p:sp>
        <p:sp>
          <p:nvSpPr>
            <p:cNvPr name="TextBox 25" id="25"/>
            <p:cNvSpPr txBox="true"/>
            <p:nvPr/>
          </p:nvSpPr>
          <p:spPr>
            <a:xfrm>
              <a:off x="0" y="0"/>
              <a:ext cx="5212080" cy="1280160"/>
            </a:xfrm>
            <a:prstGeom prst="rect">
              <a:avLst/>
            </a:prstGeom>
          </p:spPr>
          <p:txBody>
            <a:bodyPr anchor="ctr" rtlCol="false" tIns="0" lIns="0" bIns="0" rIns="0"/>
            <a:lstStyle/>
            <a:p>
              <a:pPr algn="ctr">
                <a:lnSpc>
                  <a:spcPts val="5759"/>
                </a:lnSpc>
              </a:pPr>
              <a:r>
                <a:rPr lang="en-US" sz="4800" b="true">
                  <a:solidFill>
                    <a:srgbClr val="FFFFFF"/>
                  </a:solidFill>
                  <a:latin typeface="Georgia Bold"/>
                  <a:ea typeface="Georgia Bold"/>
                  <a:cs typeface="Georgia Bold"/>
                  <a:sym typeface="Georgia Bold"/>
                </a:rPr>
                <a:t>24</a:t>
              </a:r>
            </a:p>
          </p:txBody>
        </p:sp>
      </p:grpSp>
      <p:grpSp>
        <p:nvGrpSpPr>
          <p:cNvPr name="Group 26" id="26"/>
          <p:cNvGrpSpPr/>
          <p:nvPr/>
        </p:nvGrpSpPr>
        <p:grpSpPr>
          <a:xfrm rot="0">
            <a:off x="5212080" y="4457700"/>
            <a:ext cx="3497580" cy="891540"/>
            <a:chOff x="0" y="0"/>
            <a:chExt cx="4663440" cy="1188720"/>
          </a:xfrm>
        </p:grpSpPr>
        <p:sp>
          <p:nvSpPr>
            <p:cNvPr name="Freeform 27" id="27"/>
            <p:cNvSpPr/>
            <p:nvPr/>
          </p:nvSpPr>
          <p:spPr>
            <a:xfrm flipH="false" flipV="false" rot="0">
              <a:off x="0" y="0"/>
              <a:ext cx="4663440" cy="1188720"/>
            </a:xfrm>
            <a:custGeom>
              <a:avLst/>
              <a:gdLst/>
              <a:ahLst/>
              <a:cxnLst/>
              <a:rect r="r" b="b" t="t" l="l"/>
              <a:pathLst>
                <a:path h="1188720" w="4663440">
                  <a:moveTo>
                    <a:pt x="0" y="0"/>
                  </a:moveTo>
                  <a:lnTo>
                    <a:pt x="4663440" y="0"/>
                  </a:lnTo>
                  <a:lnTo>
                    <a:pt x="4663440" y="1188720"/>
                  </a:lnTo>
                  <a:lnTo>
                    <a:pt x="0" y="1188720"/>
                  </a:lnTo>
                  <a:close/>
                </a:path>
              </a:pathLst>
            </a:custGeom>
            <a:blipFill>
              <a:blip r:embed="rId3">
                <a:alphaModFix amt="0"/>
              </a:blip>
              <a:stretch>
                <a:fillRect l="0" t="-26441" r="0" b="-26441"/>
              </a:stretch>
            </a:blipFill>
          </p:spPr>
        </p:sp>
        <p:sp>
          <p:nvSpPr>
            <p:cNvPr name="TextBox 28" id="28"/>
            <p:cNvSpPr txBox="true"/>
            <p:nvPr/>
          </p:nvSpPr>
          <p:spPr>
            <a:xfrm>
              <a:off x="0" y="-9525"/>
              <a:ext cx="4663440" cy="1198245"/>
            </a:xfrm>
            <a:prstGeom prst="rect">
              <a:avLst/>
            </a:prstGeom>
          </p:spPr>
          <p:txBody>
            <a:bodyPr anchor="ctr" rtlCol="false" tIns="0" lIns="0" bIns="0" rIns="0"/>
            <a:lstStyle/>
            <a:p>
              <a:pPr algn="ctr">
                <a:lnSpc>
                  <a:spcPts val="2070"/>
                </a:lnSpc>
              </a:pPr>
              <a:r>
                <a:rPr lang="en-US" sz="1725">
                  <a:solidFill>
                    <a:srgbClr val="D7E6E2"/>
                  </a:solidFill>
                  <a:latin typeface="Trebuchet MS"/>
                  <a:ea typeface="Trebuchet MS"/>
                  <a:cs typeface="Trebuchet MS"/>
                  <a:sym typeface="Trebuchet MS"/>
                </a:rPr>
                <a:t>Employees</a:t>
              </a:r>
            </a:p>
          </p:txBody>
        </p:sp>
      </p:grpSp>
      <p:grpSp>
        <p:nvGrpSpPr>
          <p:cNvPr name="Group 29" id="29"/>
          <p:cNvGrpSpPr/>
          <p:nvPr/>
        </p:nvGrpSpPr>
        <p:grpSpPr>
          <a:xfrm rot="0">
            <a:off x="9189720" y="3291840"/>
            <a:ext cx="3909060" cy="2194560"/>
            <a:chOff x="0" y="0"/>
            <a:chExt cx="5212080" cy="2926080"/>
          </a:xfrm>
        </p:grpSpPr>
        <p:sp>
          <p:nvSpPr>
            <p:cNvPr name="Freeform 30" id="30"/>
            <p:cNvSpPr/>
            <p:nvPr/>
          </p:nvSpPr>
          <p:spPr>
            <a:xfrm flipH="false" flipV="false" rot="0">
              <a:off x="0" y="0"/>
              <a:ext cx="5212080" cy="2926080"/>
            </a:xfrm>
            <a:custGeom>
              <a:avLst/>
              <a:gdLst/>
              <a:ahLst/>
              <a:cxnLst/>
              <a:rect r="r" b="b" t="t" l="l"/>
              <a:pathLst>
                <a:path h="2926080" w="5212080">
                  <a:moveTo>
                    <a:pt x="0" y="182880"/>
                  </a:moveTo>
                  <a:cubicBezTo>
                    <a:pt x="0" y="81915"/>
                    <a:pt x="81915" y="0"/>
                    <a:pt x="182880" y="0"/>
                  </a:cubicBezTo>
                  <a:lnTo>
                    <a:pt x="5029200" y="0"/>
                  </a:lnTo>
                  <a:cubicBezTo>
                    <a:pt x="5130165" y="0"/>
                    <a:pt x="5212080" y="81915"/>
                    <a:pt x="5212080" y="182880"/>
                  </a:cubicBezTo>
                  <a:lnTo>
                    <a:pt x="5212080" y="2743200"/>
                  </a:lnTo>
                  <a:cubicBezTo>
                    <a:pt x="5212080" y="2844165"/>
                    <a:pt x="5130165" y="2926080"/>
                    <a:pt x="5029200" y="2926080"/>
                  </a:cubicBezTo>
                  <a:lnTo>
                    <a:pt x="182880" y="2926080"/>
                  </a:lnTo>
                  <a:cubicBezTo>
                    <a:pt x="81915" y="2926080"/>
                    <a:pt x="0" y="2844165"/>
                    <a:pt x="0" y="2743200"/>
                  </a:cubicBezTo>
                  <a:close/>
                </a:path>
              </a:pathLst>
            </a:custGeom>
            <a:solidFill>
              <a:srgbClr val="0D3B36"/>
            </a:solidFill>
          </p:spPr>
        </p:sp>
      </p:grpSp>
      <p:grpSp>
        <p:nvGrpSpPr>
          <p:cNvPr name="Group 31" id="31"/>
          <p:cNvGrpSpPr/>
          <p:nvPr/>
        </p:nvGrpSpPr>
        <p:grpSpPr>
          <a:xfrm rot="0">
            <a:off x="9189720" y="3497580"/>
            <a:ext cx="3909060" cy="960120"/>
            <a:chOff x="0" y="0"/>
            <a:chExt cx="5212080" cy="1280160"/>
          </a:xfrm>
        </p:grpSpPr>
        <p:sp>
          <p:nvSpPr>
            <p:cNvPr name="Freeform 32" id="32"/>
            <p:cNvSpPr/>
            <p:nvPr/>
          </p:nvSpPr>
          <p:spPr>
            <a:xfrm flipH="false" flipV="false" rot="0">
              <a:off x="0" y="0"/>
              <a:ext cx="5212080" cy="1280160"/>
            </a:xfrm>
            <a:custGeom>
              <a:avLst/>
              <a:gdLst/>
              <a:ahLst/>
              <a:cxnLst/>
              <a:rect r="r" b="b" t="t" l="l"/>
              <a:pathLst>
                <a:path h="1280160" w="5212080">
                  <a:moveTo>
                    <a:pt x="0" y="0"/>
                  </a:moveTo>
                  <a:lnTo>
                    <a:pt x="5212080" y="0"/>
                  </a:lnTo>
                  <a:lnTo>
                    <a:pt x="5212080" y="1280160"/>
                  </a:lnTo>
                  <a:lnTo>
                    <a:pt x="0" y="1280160"/>
                  </a:lnTo>
                  <a:close/>
                </a:path>
              </a:pathLst>
            </a:custGeom>
            <a:blipFill>
              <a:blip r:embed="rId3">
                <a:alphaModFix amt="0"/>
              </a:blip>
              <a:stretch>
                <a:fillRect l="0" t="-29331" r="0" b="-29331"/>
              </a:stretch>
            </a:blipFill>
          </p:spPr>
        </p:sp>
        <p:sp>
          <p:nvSpPr>
            <p:cNvPr name="TextBox 33" id="33"/>
            <p:cNvSpPr txBox="true"/>
            <p:nvPr/>
          </p:nvSpPr>
          <p:spPr>
            <a:xfrm>
              <a:off x="0" y="0"/>
              <a:ext cx="5212080" cy="1280160"/>
            </a:xfrm>
            <a:prstGeom prst="rect">
              <a:avLst/>
            </a:prstGeom>
          </p:spPr>
          <p:txBody>
            <a:bodyPr anchor="ctr" rtlCol="false" tIns="0" lIns="0" bIns="0" rIns="0"/>
            <a:lstStyle/>
            <a:p>
              <a:pPr algn="ctr">
                <a:lnSpc>
                  <a:spcPts val="5759"/>
                </a:lnSpc>
              </a:pPr>
              <a:r>
                <a:rPr lang="en-US" sz="4800" b="true">
                  <a:solidFill>
                    <a:srgbClr val="FFFFFF"/>
                  </a:solidFill>
                  <a:latin typeface="Georgia Bold"/>
                  <a:ea typeface="Georgia Bold"/>
                  <a:cs typeface="Georgia Bold"/>
                  <a:sym typeface="Georgia Bold"/>
                </a:rPr>
                <a:t>3</a:t>
              </a:r>
            </a:p>
          </p:txBody>
        </p:sp>
      </p:grpSp>
      <p:grpSp>
        <p:nvGrpSpPr>
          <p:cNvPr name="Group 34" id="34"/>
          <p:cNvGrpSpPr/>
          <p:nvPr/>
        </p:nvGrpSpPr>
        <p:grpSpPr>
          <a:xfrm rot="0">
            <a:off x="9395460" y="4457700"/>
            <a:ext cx="3497580" cy="891540"/>
            <a:chOff x="0" y="0"/>
            <a:chExt cx="4663440" cy="1188720"/>
          </a:xfrm>
        </p:grpSpPr>
        <p:sp>
          <p:nvSpPr>
            <p:cNvPr name="Freeform 35" id="35"/>
            <p:cNvSpPr/>
            <p:nvPr/>
          </p:nvSpPr>
          <p:spPr>
            <a:xfrm flipH="false" flipV="false" rot="0">
              <a:off x="0" y="0"/>
              <a:ext cx="4663440" cy="1188720"/>
            </a:xfrm>
            <a:custGeom>
              <a:avLst/>
              <a:gdLst/>
              <a:ahLst/>
              <a:cxnLst/>
              <a:rect r="r" b="b" t="t" l="l"/>
              <a:pathLst>
                <a:path h="1188720" w="4663440">
                  <a:moveTo>
                    <a:pt x="0" y="0"/>
                  </a:moveTo>
                  <a:lnTo>
                    <a:pt x="4663440" y="0"/>
                  </a:lnTo>
                  <a:lnTo>
                    <a:pt x="4663440" y="1188720"/>
                  </a:lnTo>
                  <a:lnTo>
                    <a:pt x="0" y="1188720"/>
                  </a:lnTo>
                  <a:close/>
                </a:path>
              </a:pathLst>
            </a:custGeom>
            <a:blipFill>
              <a:blip r:embed="rId3">
                <a:alphaModFix amt="0"/>
              </a:blip>
              <a:stretch>
                <a:fillRect l="0" t="-26441" r="0" b="-26441"/>
              </a:stretch>
            </a:blipFill>
          </p:spPr>
        </p:sp>
        <p:sp>
          <p:nvSpPr>
            <p:cNvPr name="TextBox 36" id="36"/>
            <p:cNvSpPr txBox="true"/>
            <p:nvPr/>
          </p:nvSpPr>
          <p:spPr>
            <a:xfrm>
              <a:off x="0" y="-9525"/>
              <a:ext cx="4663440" cy="1198245"/>
            </a:xfrm>
            <a:prstGeom prst="rect">
              <a:avLst/>
            </a:prstGeom>
          </p:spPr>
          <p:txBody>
            <a:bodyPr anchor="ctr" rtlCol="false" tIns="0" lIns="0" bIns="0" rIns="0"/>
            <a:lstStyle/>
            <a:p>
              <a:pPr algn="ctr">
                <a:lnSpc>
                  <a:spcPts val="2070"/>
                </a:lnSpc>
              </a:pPr>
              <a:r>
                <a:rPr lang="en-US" sz="1725">
                  <a:solidFill>
                    <a:srgbClr val="D7E6E2"/>
                  </a:solidFill>
                  <a:latin typeface="Trebuchet MS"/>
                  <a:ea typeface="Trebuchet MS"/>
                  <a:cs typeface="Trebuchet MS"/>
                  <a:sym typeface="Trebuchet MS"/>
                </a:rPr>
                <a:t>Cities: Toulouse, Barcelona, Malta</a:t>
              </a:r>
            </a:p>
          </p:txBody>
        </p:sp>
      </p:grpSp>
      <p:grpSp>
        <p:nvGrpSpPr>
          <p:cNvPr name="Group 37" id="37"/>
          <p:cNvGrpSpPr/>
          <p:nvPr/>
        </p:nvGrpSpPr>
        <p:grpSpPr>
          <a:xfrm rot="0">
            <a:off x="13373100" y="3291840"/>
            <a:ext cx="3909060" cy="2194560"/>
            <a:chOff x="0" y="0"/>
            <a:chExt cx="5212080" cy="2926080"/>
          </a:xfrm>
        </p:grpSpPr>
        <p:sp>
          <p:nvSpPr>
            <p:cNvPr name="Freeform 38" id="38"/>
            <p:cNvSpPr/>
            <p:nvPr/>
          </p:nvSpPr>
          <p:spPr>
            <a:xfrm flipH="false" flipV="false" rot="0">
              <a:off x="0" y="0"/>
              <a:ext cx="5212080" cy="2926080"/>
            </a:xfrm>
            <a:custGeom>
              <a:avLst/>
              <a:gdLst/>
              <a:ahLst/>
              <a:cxnLst/>
              <a:rect r="r" b="b" t="t" l="l"/>
              <a:pathLst>
                <a:path h="2926080" w="5212080">
                  <a:moveTo>
                    <a:pt x="0" y="182880"/>
                  </a:moveTo>
                  <a:cubicBezTo>
                    <a:pt x="0" y="81915"/>
                    <a:pt x="81915" y="0"/>
                    <a:pt x="182880" y="0"/>
                  </a:cubicBezTo>
                  <a:lnTo>
                    <a:pt x="5029200" y="0"/>
                  </a:lnTo>
                  <a:cubicBezTo>
                    <a:pt x="5130165" y="0"/>
                    <a:pt x="5212080" y="81915"/>
                    <a:pt x="5212080" y="182880"/>
                  </a:cubicBezTo>
                  <a:lnTo>
                    <a:pt x="5212080" y="2743200"/>
                  </a:lnTo>
                  <a:cubicBezTo>
                    <a:pt x="5212080" y="2844165"/>
                    <a:pt x="5130165" y="2926080"/>
                    <a:pt x="5029200" y="2926080"/>
                  </a:cubicBezTo>
                  <a:lnTo>
                    <a:pt x="182880" y="2926080"/>
                  </a:lnTo>
                  <a:cubicBezTo>
                    <a:pt x="81915" y="2926080"/>
                    <a:pt x="0" y="2844165"/>
                    <a:pt x="0" y="2743200"/>
                  </a:cubicBezTo>
                  <a:close/>
                </a:path>
              </a:pathLst>
            </a:custGeom>
            <a:solidFill>
              <a:srgbClr val="0D3B36"/>
            </a:solidFill>
          </p:spPr>
        </p:sp>
      </p:grpSp>
      <p:grpSp>
        <p:nvGrpSpPr>
          <p:cNvPr name="Group 39" id="39"/>
          <p:cNvGrpSpPr/>
          <p:nvPr/>
        </p:nvGrpSpPr>
        <p:grpSpPr>
          <a:xfrm rot="0">
            <a:off x="13373100" y="3497580"/>
            <a:ext cx="3909060" cy="960120"/>
            <a:chOff x="0" y="0"/>
            <a:chExt cx="5212080" cy="1280160"/>
          </a:xfrm>
        </p:grpSpPr>
        <p:sp>
          <p:nvSpPr>
            <p:cNvPr name="Freeform 40" id="40"/>
            <p:cNvSpPr/>
            <p:nvPr/>
          </p:nvSpPr>
          <p:spPr>
            <a:xfrm flipH="false" flipV="false" rot="0">
              <a:off x="0" y="0"/>
              <a:ext cx="5212080" cy="1280160"/>
            </a:xfrm>
            <a:custGeom>
              <a:avLst/>
              <a:gdLst/>
              <a:ahLst/>
              <a:cxnLst/>
              <a:rect r="r" b="b" t="t" l="l"/>
              <a:pathLst>
                <a:path h="1280160" w="5212080">
                  <a:moveTo>
                    <a:pt x="0" y="0"/>
                  </a:moveTo>
                  <a:lnTo>
                    <a:pt x="5212080" y="0"/>
                  </a:lnTo>
                  <a:lnTo>
                    <a:pt x="5212080" y="1280160"/>
                  </a:lnTo>
                  <a:lnTo>
                    <a:pt x="0" y="1280160"/>
                  </a:lnTo>
                  <a:close/>
                </a:path>
              </a:pathLst>
            </a:custGeom>
            <a:blipFill>
              <a:blip r:embed="rId3">
                <a:alphaModFix amt="0"/>
              </a:blip>
              <a:stretch>
                <a:fillRect l="0" t="-29331" r="0" b="-29331"/>
              </a:stretch>
            </a:blipFill>
          </p:spPr>
        </p:sp>
        <p:sp>
          <p:nvSpPr>
            <p:cNvPr name="TextBox 41" id="41"/>
            <p:cNvSpPr txBox="true"/>
            <p:nvPr/>
          </p:nvSpPr>
          <p:spPr>
            <a:xfrm>
              <a:off x="0" y="0"/>
              <a:ext cx="5212080" cy="1280160"/>
            </a:xfrm>
            <a:prstGeom prst="rect">
              <a:avLst/>
            </a:prstGeom>
          </p:spPr>
          <p:txBody>
            <a:bodyPr anchor="ctr" rtlCol="false" tIns="0" lIns="0" bIns="0" rIns="0"/>
            <a:lstStyle/>
            <a:p>
              <a:pPr algn="ctr">
                <a:lnSpc>
                  <a:spcPts val="5759"/>
                </a:lnSpc>
              </a:pPr>
              <a:r>
                <a:rPr lang="en-US" sz="4800" b="true">
                  <a:solidFill>
                    <a:srgbClr val="FFFFFF"/>
                  </a:solidFill>
                  <a:latin typeface="Georgia Bold"/>
                  <a:ea typeface="Georgia Bold"/>
                  <a:cs typeface="Georgia Bold"/>
                  <a:sym typeface="Georgia Bold"/>
                </a:rPr>
                <a:t>100+</a:t>
              </a:r>
            </a:p>
          </p:txBody>
        </p:sp>
      </p:grpSp>
      <p:grpSp>
        <p:nvGrpSpPr>
          <p:cNvPr name="Group 42" id="42"/>
          <p:cNvGrpSpPr/>
          <p:nvPr/>
        </p:nvGrpSpPr>
        <p:grpSpPr>
          <a:xfrm rot="0">
            <a:off x="13578840" y="4457700"/>
            <a:ext cx="3497580" cy="891540"/>
            <a:chOff x="0" y="0"/>
            <a:chExt cx="4663440" cy="1188720"/>
          </a:xfrm>
        </p:grpSpPr>
        <p:sp>
          <p:nvSpPr>
            <p:cNvPr name="Freeform 43" id="43"/>
            <p:cNvSpPr/>
            <p:nvPr/>
          </p:nvSpPr>
          <p:spPr>
            <a:xfrm flipH="false" flipV="false" rot="0">
              <a:off x="0" y="0"/>
              <a:ext cx="4663440" cy="1188720"/>
            </a:xfrm>
            <a:custGeom>
              <a:avLst/>
              <a:gdLst/>
              <a:ahLst/>
              <a:cxnLst/>
              <a:rect r="r" b="b" t="t" l="l"/>
              <a:pathLst>
                <a:path h="1188720" w="4663440">
                  <a:moveTo>
                    <a:pt x="0" y="0"/>
                  </a:moveTo>
                  <a:lnTo>
                    <a:pt x="4663440" y="0"/>
                  </a:lnTo>
                  <a:lnTo>
                    <a:pt x="4663440" y="1188720"/>
                  </a:lnTo>
                  <a:lnTo>
                    <a:pt x="0" y="1188720"/>
                  </a:lnTo>
                  <a:close/>
                </a:path>
              </a:pathLst>
            </a:custGeom>
            <a:blipFill>
              <a:blip r:embed="rId3">
                <a:alphaModFix amt="0"/>
              </a:blip>
              <a:stretch>
                <a:fillRect l="0" t="-26441" r="0" b="-26441"/>
              </a:stretch>
            </a:blipFill>
          </p:spPr>
        </p:sp>
        <p:sp>
          <p:nvSpPr>
            <p:cNvPr name="TextBox 44" id="44"/>
            <p:cNvSpPr txBox="true"/>
            <p:nvPr/>
          </p:nvSpPr>
          <p:spPr>
            <a:xfrm>
              <a:off x="0" y="-9525"/>
              <a:ext cx="4663440" cy="1198245"/>
            </a:xfrm>
            <a:prstGeom prst="rect">
              <a:avLst/>
            </a:prstGeom>
          </p:spPr>
          <p:txBody>
            <a:bodyPr anchor="ctr" rtlCol="false" tIns="0" lIns="0" bIns="0" rIns="0"/>
            <a:lstStyle/>
            <a:p>
              <a:pPr algn="ctr">
                <a:lnSpc>
                  <a:spcPts val="2070"/>
                </a:lnSpc>
              </a:pPr>
              <a:r>
                <a:rPr lang="en-US" sz="1725">
                  <a:solidFill>
                    <a:srgbClr val="D7E6E2"/>
                  </a:solidFill>
                  <a:latin typeface="Trebuchet MS"/>
                  <a:ea typeface="Trebuchet MS"/>
                  <a:cs typeface="Trebuchet MS"/>
                  <a:sym typeface="Trebuchet MS"/>
                </a:rPr>
                <a:t>completed projects</a:t>
              </a:r>
            </a:p>
          </p:txBody>
        </p:sp>
      </p:grpSp>
      <p:grpSp>
        <p:nvGrpSpPr>
          <p:cNvPr name="Group 45" id="45"/>
          <p:cNvGrpSpPr/>
          <p:nvPr/>
        </p:nvGrpSpPr>
        <p:grpSpPr>
          <a:xfrm rot="0">
            <a:off x="822960" y="6073140"/>
            <a:ext cx="16184880" cy="1371600"/>
            <a:chOff x="0" y="0"/>
            <a:chExt cx="21579840" cy="1828800"/>
          </a:xfrm>
        </p:grpSpPr>
        <p:sp>
          <p:nvSpPr>
            <p:cNvPr name="Freeform 46" id="46"/>
            <p:cNvSpPr/>
            <p:nvPr/>
          </p:nvSpPr>
          <p:spPr>
            <a:xfrm flipH="false" flipV="false" rot="0">
              <a:off x="0" y="0"/>
              <a:ext cx="21579839" cy="1828800"/>
            </a:xfrm>
            <a:custGeom>
              <a:avLst/>
              <a:gdLst/>
              <a:ahLst/>
              <a:cxnLst/>
              <a:rect r="r" b="b" t="t" l="l"/>
              <a:pathLst>
                <a:path h="1828800" w="21579839">
                  <a:moveTo>
                    <a:pt x="0" y="0"/>
                  </a:moveTo>
                  <a:lnTo>
                    <a:pt x="21579839" y="0"/>
                  </a:lnTo>
                  <a:lnTo>
                    <a:pt x="21579839" y="1828800"/>
                  </a:lnTo>
                  <a:lnTo>
                    <a:pt x="0" y="1828800"/>
                  </a:lnTo>
                  <a:close/>
                </a:path>
              </a:pathLst>
            </a:custGeom>
            <a:blipFill>
              <a:blip r:embed="rId3">
                <a:alphaModFix amt="0"/>
              </a:blip>
              <a:stretch>
                <a:fillRect l="0" t="-179923" r="0" b="-179923"/>
              </a:stretch>
            </a:blipFill>
          </p:spPr>
        </p:sp>
        <p:sp>
          <p:nvSpPr>
            <p:cNvPr name="TextBox 47" id="47"/>
            <p:cNvSpPr txBox="true"/>
            <p:nvPr/>
          </p:nvSpPr>
          <p:spPr>
            <a:xfrm>
              <a:off x="0" y="-19050"/>
              <a:ext cx="21579840" cy="1847850"/>
            </a:xfrm>
            <a:prstGeom prst="rect">
              <a:avLst/>
            </a:prstGeom>
          </p:spPr>
          <p:txBody>
            <a:bodyPr anchor="ctr" rtlCol="false" tIns="0" lIns="0" bIns="0" rIns="0"/>
            <a:lstStyle/>
            <a:p>
              <a:pPr algn="l">
                <a:lnSpc>
                  <a:spcPts val="2700"/>
                </a:lnSpc>
              </a:pPr>
              <a:r>
                <a:rPr lang="en-US" sz="2250">
                  <a:solidFill>
                    <a:srgbClr val="D7E6E2"/>
                  </a:solidFill>
                  <a:latin typeface="Trebuchet MS"/>
                  <a:ea typeface="Trebuchet MS"/>
                  <a:cs typeface="Trebuchet MS"/>
                  <a:sym typeface="Trebuchet MS"/>
                </a:rPr>
                <a:t>We build environmental monitoring tools for tourism destinations, territorial planning bodies, and land managers — turning Earth Observation data (Copernicus, Sentinel-2, ERA5-Land) into indicators that are precise enough to act on, and simple enough for non-technical teams to use.</a:t>
              </a:r>
            </a:p>
          </p:txBody>
        </p:sp>
      </p:grpSp>
      <p:grpSp>
        <p:nvGrpSpPr>
          <p:cNvPr name="Group 48" id="48"/>
          <p:cNvGrpSpPr/>
          <p:nvPr/>
        </p:nvGrpSpPr>
        <p:grpSpPr>
          <a:xfrm rot="0">
            <a:off x="17213580" y="9669780"/>
            <a:ext cx="822960" cy="411480"/>
            <a:chOff x="0" y="0"/>
            <a:chExt cx="1097280" cy="548640"/>
          </a:xfrm>
        </p:grpSpPr>
        <p:sp>
          <p:nvSpPr>
            <p:cNvPr name="Freeform 49" id="49"/>
            <p:cNvSpPr/>
            <p:nvPr/>
          </p:nvSpPr>
          <p:spPr>
            <a:xfrm flipH="false" flipV="false" rot="0">
              <a:off x="0" y="0"/>
              <a:ext cx="1097280" cy="548640"/>
            </a:xfrm>
            <a:custGeom>
              <a:avLst/>
              <a:gdLst/>
              <a:ahLst/>
              <a:cxnLst/>
              <a:rect r="r" b="b" t="t" l="l"/>
              <a:pathLst>
                <a:path h="548640" w="1097280">
                  <a:moveTo>
                    <a:pt x="0" y="0"/>
                  </a:moveTo>
                  <a:lnTo>
                    <a:pt x="1097280" y="0"/>
                  </a:lnTo>
                  <a:lnTo>
                    <a:pt x="1097280" y="548640"/>
                  </a:lnTo>
                  <a:lnTo>
                    <a:pt x="0" y="548640"/>
                  </a:lnTo>
                  <a:close/>
                </a:path>
              </a:pathLst>
            </a:custGeom>
            <a:blipFill>
              <a:blip r:embed="rId3">
                <a:alphaModFix amt="0"/>
              </a:blip>
              <a:stretch>
                <a:fillRect l="-14151" t="0" r="-14151" b="0"/>
              </a:stretch>
            </a:blipFill>
          </p:spPr>
        </p:sp>
        <p:sp>
          <p:nvSpPr>
            <p:cNvPr name="TextBox 50" id="50"/>
            <p:cNvSpPr txBox="true"/>
            <p:nvPr/>
          </p:nvSpPr>
          <p:spPr>
            <a:xfrm>
              <a:off x="0" y="-9525"/>
              <a:ext cx="1097280" cy="558165"/>
            </a:xfrm>
            <a:prstGeom prst="rect">
              <a:avLst/>
            </a:prstGeom>
          </p:spPr>
          <p:txBody>
            <a:bodyPr anchor="ctr" rtlCol="false" tIns="0" lIns="0" bIns="0" rIns="0"/>
            <a:lstStyle/>
            <a:p>
              <a:pPr algn="r">
                <a:lnSpc>
                  <a:spcPts val="1980"/>
                </a:lnSpc>
              </a:pPr>
              <a:r>
                <a:rPr lang="en-US" sz="1650">
                  <a:solidFill>
                    <a:srgbClr val="8C8C8C"/>
                  </a:solidFill>
                  <a:latin typeface="Trebuchet MS"/>
                  <a:ea typeface="Trebuchet MS"/>
                  <a:cs typeface="Trebuchet MS"/>
                  <a:sym typeface="Trebuchet MS"/>
                </a:rPr>
                <a:t>03</a:t>
              </a:r>
            </a:p>
          </p:txBody>
        </p:sp>
      </p:grpSp>
      <p:grpSp>
        <p:nvGrpSpPr>
          <p:cNvPr name="Group 51" id="51"/>
          <p:cNvGrpSpPr/>
          <p:nvPr/>
        </p:nvGrpSpPr>
        <p:grpSpPr>
          <a:xfrm rot="0">
            <a:off x="822960" y="7698217"/>
            <a:ext cx="16184880" cy="1371600"/>
            <a:chOff x="0" y="0"/>
            <a:chExt cx="21579840" cy="1828800"/>
          </a:xfrm>
        </p:grpSpPr>
        <p:sp>
          <p:nvSpPr>
            <p:cNvPr name="Freeform 52" id="52"/>
            <p:cNvSpPr/>
            <p:nvPr/>
          </p:nvSpPr>
          <p:spPr>
            <a:xfrm flipH="false" flipV="false" rot="0">
              <a:off x="0" y="0"/>
              <a:ext cx="21579839" cy="1828800"/>
            </a:xfrm>
            <a:custGeom>
              <a:avLst/>
              <a:gdLst/>
              <a:ahLst/>
              <a:cxnLst/>
              <a:rect r="r" b="b" t="t" l="l"/>
              <a:pathLst>
                <a:path h="1828800" w="21579839">
                  <a:moveTo>
                    <a:pt x="0" y="0"/>
                  </a:moveTo>
                  <a:lnTo>
                    <a:pt x="21579839" y="0"/>
                  </a:lnTo>
                  <a:lnTo>
                    <a:pt x="21579839" y="1828800"/>
                  </a:lnTo>
                  <a:lnTo>
                    <a:pt x="0" y="1828800"/>
                  </a:lnTo>
                  <a:close/>
                </a:path>
              </a:pathLst>
            </a:custGeom>
            <a:blipFill>
              <a:blip r:embed="rId3">
                <a:alphaModFix amt="0"/>
              </a:blip>
              <a:stretch>
                <a:fillRect l="0" t="-179923" r="0" b="-179923"/>
              </a:stretch>
            </a:blipFill>
          </p:spPr>
        </p:sp>
        <p:sp>
          <p:nvSpPr>
            <p:cNvPr name="TextBox 53" id="53"/>
            <p:cNvSpPr txBox="true"/>
            <p:nvPr/>
          </p:nvSpPr>
          <p:spPr>
            <a:xfrm>
              <a:off x="0" y="-19050"/>
              <a:ext cx="21579840" cy="1847850"/>
            </a:xfrm>
            <a:prstGeom prst="rect">
              <a:avLst/>
            </a:prstGeom>
          </p:spPr>
          <p:txBody>
            <a:bodyPr anchor="ctr" rtlCol="false" tIns="0" lIns="0" bIns="0" rIns="0"/>
            <a:lstStyle/>
            <a:p>
              <a:pPr algn="l">
                <a:lnSpc>
                  <a:spcPts val="2700"/>
                </a:lnSpc>
              </a:pPr>
              <a:r>
                <a:rPr lang="en-US" sz="2250">
                  <a:solidFill>
                    <a:srgbClr val="D7E6E2"/>
                  </a:solidFill>
                  <a:latin typeface="Trebuchet MS"/>
                  <a:ea typeface="Trebuchet MS"/>
                  <a:cs typeface="Trebuchet MS"/>
                  <a:sym typeface="Trebuchet MS"/>
                </a:rPr>
                <a:t>Our indicators and tools give you the evidence to support your sustainability claims ahead of new EU rules, and align with GSTC standards, the GDS-Index, and Green Destinations certification</a:t>
              </a:r>
            </a:p>
          </p:txBody>
        </p:sp>
      </p:grpSp>
      <p:grpSp>
        <p:nvGrpSpPr>
          <p:cNvPr name="Group 54" id="54"/>
          <p:cNvGrpSpPr/>
          <p:nvPr/>
        </p:nvGrpSpPr>
        <p:grpSpPr>
          <a:xfrm rot="0">
            <a:off x="15327630" y="140499"/>
            <a:ext cx="2400843" cy="2050723"/>
            <a:chOff x="0" y="0"/>
            <a:chExt cx="3201124" cy="2734297"/>
          </a:xfrm>
        </p:grpSpPr>
        <p:sp>
          <p:nvSpPr>
            <p:cNvPr name="Freeform 55" id="55"/>
            <p:cNvSpPr/>
            <p:nvPr/>
          </p:nvSpPr>
          <p:spPr>
            <a:xfrm flipH="false" flipV="false" rot="0">
              <a:off x="0" y="0"/>
              <a:ext cx="3201162" cy="2734310"/>
            </a:xfrm>
            <a:custGeom>
              <a:avLst/>
              <a:gdLst/>
              <a:ahLst/>
              <a:cxnLst/>
              <a:rect r="r" b="b" t="t" l="l"/>
              <a:pathLst>
                <a:path h="2734310" w="3201162">
                  <a:moveTo>
                    <a:pt x="0" y="0"/>
                  </a:moveTo>
                  <a:lnTo>
                    <a:pt x="3201162" y="0"/>
                  </a:lnTo>
                  <a:lnTo>
                    <a:pt x="3201162" y="2734310"/>
                  </a:lnTo>
                  <a:lnTo>
                    <a:pt x="0" y="2734310"/>
                  </a:lnTo>
                  <a:lnTo>
                    <a:pt x="0" y="0"/>
                  </a:lnTo>
                  <a:close/>
                </a:path>
              </a:pathLst>
            </a:custGeom>
            <a:blipFill>
              <a:blip r:embed="rId4"/>
              <a:stretch>
                <a:fillRect l="0" t="0" r="1" b="0"/>
              </a:stretch>
            </a:blipFill>
          </p:spPr>
        </p:sp>
      </p:gr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822960" y="576072"/>
            <a:ext cx="11658600" cy="438912"/>
            <a:chOff x="0" y="0"/>
            <a:chExt cx="15544800" cy="585216"/>
          </a:xfrm>
        </p:grpSpPr>
        <p:sp>
          <p:nvSpPr>
            <p:cNvPr name="Freeform 3" id="3"/>
            <p:cNvSpPr/>
            <p:nvPr/>
          </p:nvSpPr>
          <p:spPr>
            <a:xfrm flipH="false" flipV="false" rot="0">
              <a:off x="0" y="0"/>
              <a:ext cx="15544800" cy="585216"/>
            </a:xfrm>
            <a:custGeom>
              <a:avLst/>
              <a:gdLst/>
              <a:ahLst/>
              <a:cxnLst/>
              <a:rect r="r" b="b" t="t" l="l"/>
              <a:pathLst>
                <a:path h="585216" w="15544800">
                  <a:moveTo>
                    <a:pt x="0" y="0"/>
                  </a:moveTo>
                  <a:lnTo>
                    <a:pt x="15544800" y="0"/>
                  </a:lnTo>
                  <a:lnTo>
                    <a:pt x="15544800" y="585216"/>
                  </a:lnTo>
                  <a:lnTo>
                    <a:pt x="0" y="585216"/>
                  </a:lnTo>
                  <a:close/>
                </a:path>
              </a:pathLst>
            </a:custGeom>
            <a:blipFill>
              <a:blip r:embed="rId2">
                <a:alphaModFix amt="0"/>
              </a:blip>
              <a:stretch>
                <a:fillRect l="0" t="-467571" r="0" b="-467571"/>
              </a:stretch>
            </a:blipFill>
          </p:spPr>
        </p:sp>
        <p:sp>
          <p:nvSpPr>
            <p:cNvPr name="TextBox 4" id="4"/>
            <p:cNvSpPr txBox="true"/>
            <p:nvPr/>
          </p:nvSpPr>
          <p:spPr>
            <a:xfrm>
              <a:off x="0" y="-9525"/>
              <a:ext cx="15544800" cy="594741"/>
            </a:xfrm>
            <a:prstGeom prst="rect">
              <a:avLst/>
            </a:prstGeom>
          </p:spPr>
          <p:txBody>
            <a:bodyPr anchor="ctr" rtlCol="false" tIns="0" lIns="0" bIns="0" rIns="0"/>
            <a:lstStyle/>
            <a:p>
              <a:pPr algn="l">
                <a:lnSpc>
                  <a:spcPts val="2340"/>
                </a:lnSpc>
              </a:pPr>
              <a:r>
                <a:rPr lang="en-US" b="true" sz="1950" spc="299">
                  <a:solidFill>
                    <a:srgbClr val="4C7A3E"/>
                  </a:solidFill>
                  <a:latin typeface="Trebuchet MS Bold"/>
                  <a:ea typeface="Trebuchet MS Bold"/>
                  <a:cs typeface="Trebuchet MS Bold"/>
                  <a:sym typeface="Trebuchet MS Bold"/>
                </a:rPr>
                <a:t>GROWING RURAL TOURISM, DELIBERATELY</a:t>
              </a:r>
            </a:p>
          </p:txBody>
        </p:sp>
      </p:grpSp>
      <p:grpSp>
        <p:nvGrpSpPr>
          <p:cNvPr name="Group 5" id="5"/>
          <p:cNvGrpSpPr/>
          <p:nvPr/>
        </p:nvGrpSpPr>
        <p:grpSpPr>
          <a:xfrm rot="0">
            <a:off x="822960" y="1014984"/>
            <a:ext cx="16184880" cy="822960"/>
            <a:chOff x="0" y="0"/>
            <a:chExt cx="21579840" cy="1097280"/>
          </a:xfrm>
        </p:grpSpPr>
        <p:sp>
          <p:nvSpPr>
            <p:cNvPr name="Freeform 6" id="6"/>
            <p:cNvSpPr/>
            <p:nvPr/>
          </p:nvSpPr>
          <p:spPr>
            <a:xfrm flipH="false" flipV="false" rot="0">
              <a:off x="0" y="0"/>
              <a:ext cx="21579839" cy="1097280"/>
            </a:xfrm>
            <a:custGeom>
              <a:avLst/>
              <a:gdLst/>
              <a:ahLst/>
              <a:cxnLst/>
              <a:rect r="r" b="b" t="t" l="l"/>
              <a:pathLst>
                <a:path h="1097280" w="21579839">
                  <a:moveTo>
                    <a:pt x="0" y="0"/>
                  </a:moveTo>
                  <a:lnTo>
                    <a:pt x="21579839" y="0"/>
                  </a:lnTo>
                  <a:lnTo>
                    <a:pt x="21579839" y="1097280"/>
                  </a:lnTo>
                  <a:lnTo>
                    <a:pt x="0" y="1097280"/>
                  </a:lnTo>
                  <a:close/>
                </a:path>
              </a:pathLst>
            </a:custGeom>
            <a:blipFill>
              <a:blip r:embed="rId2">
                <a:alphaModFix amt="0"/>
              </a:blip>
              <a:stretch>
                <a:fillRect l="0" t="-333205" r="0" b="-333205"/>
              </a:stretch>
            </a:blipFill>
          </p:spPr>
        </p:sp>
        <p:sp>
          <p:nvSpPr>
            <p:cNvPr name="TextBox 7" id="7"/>
            <p:cNvSpPr txBox="true"/>
            <p:nvPr/>
          </p:nvSpPr>
          <p:spPr>
            <a:xfrm>
              <a:off x="0" y="-9525"/>
              <a:ext cx="21579840" cy="1106805"/>
            </a:xfrm>
            <a:prstGeom prst="rect">
              <a:avLst/>
            </a:prstGeom>
          </p:spPr>
          <p:txBody>
            <a:bodyPr anchor="ctr" rtlCol="false" tIns="0" lIns="0" bIns="0" rIns="0"/>
            <a:lstStyle/>
            <a:p>
              <a:pPr algn="l">
                <a:lnSpc>
                  <a:spcPts val="4680"/>
                </a:lnSpc>
              </a:pPr>
              <a:r>
                <a:rPr lang="en-US" sz="3900" b="true">
                  <a:solidFill>
                    <a:srgbClr val="0D3B36"/>
                  </a:solidFill>
                  <a:latin typeface="Georgia Bold"/>
                  <a:ea typeface="Georgia Bold"/>
                  <a:cs typeface="Georgia Bold"/>
                  <a:sym typeface="Georgia Bold"/>
                </a:rPr>
                <a:t>ECCT Dashboard - Five indicators and their thresholds</a:t>
              </a:r>
            </a:p>
          </p:txBody>
        </p:sp>
      </p:grpSp>
      <p:grpSp>
        <p:nvGrpSpPr>
          <p:cNvPr name="Group 8" id="8"/>
          <p:cNvGrpSpPr/>
          <p:nvPr/>
        </p:nvGrpSpPr>
        <p:grpSpPr>
          <a:xfrm rot="0">
            <a:off x="758571" y="1924431"/>
            <a:ext cx="8907018" cy="4266495"/>
            <a:chOff x="0" y="0"/>
            <a:chExt cx="11876024" cy="5688660"/>
          </a:xfrm>
        </p:grpSpPr>
        <p:sp>
          <p:nvSpPr>
            <p:cNvPr name="Freeform 9" id="9"/>
            <p:cNvSpPr/>
            <p:nvPr/>
          </p:nvSpPr>
          <p:spPr>
            <a:xfrm flipH="false" flipV="false" rot="0">
              <a:off x="0" y="0"/>
              <a:ext cx="11876025" cy="5688711"/>
            </a:xfrm>
            <a:custGeom>
              <a:avLst/>
              <a:gdLst/>
              <a:ahLst/>
              <a:cxnLst/>
              <a:rect r="r" b="b" t="t" l="l"/>
              <a:pathLst>
                <a:path h="5688711" w="11876025">
                  <a:moveTo>
                    <a:pt x="0" y="55118"/>
                  </a:moveTo>
                  <a:cubicBezTo>
                    <a:pt x="0" y="24638"/>
                    <a:pt x="24638" y="0"/>
                    <a:pt x="55118" y="0"/>
                  </a:cubicBezTo>
                  <a:lnTo>
                    <a:pt x="11820906" y="0"/>
                  </a:lnTo>
                  <a:cubicBezTo>
                    <a:pt x="11851387" y="0"/>
                    <a:pt x="11876025" y="24638"/>
                    <a:pt x="11876025" y="55118"/>
                  </a:cubicBezTo>
                  <a:lnTo>
                    <a:pt x="11876025" y="5633593"/>
                  </a:lnTo>
                  <a:cubicBezTo>
                    <a:pt x="11876025" y="5664073"/>
                    <a:pt x="11851387" y="5688711"/>
                    <a:pt x="11820906" y="5688711"/>
                  </a:cubicBezTo>
                  <a:lnTo>
                    <a:pt x="55118" y="5688711"/>
                  </a:lnTo>
                  <a:cubicBezTo>
                    <a:pt x="24638" y="5688711"/>
                    <a:pt x="0" y="5664073"/>
                    <a:pt x="0" y="5633593"/>
                  </a:cubicBezTo>
                  <a:close/>
                </a:path>
              </a:pathLst>
            </a:custGeom>
            <a:solidFill>
              <a:srgbClr val="FFFFFF"/>
            </a:solidFill>
            <a:ln w="19050" cap="sq">
              <a:solidFill>
                <a:srgbClr val="E5E2DA"/>
              </a:solidFill>
              <a:prstDash val="solid"/>
              <a:miter/>
            </a:ln>
          </p:spPr>
        </p:sp>
      </p:grpSp>
      <p:grpSp>
        <p:nvGrpSpPr>
          <p:cNvPr name="Group 10" id="10"/>
          <p:cNvGrpSpPr/>
          <p:nvPr/>
        </p:nvGrpSpPr>
        <p:grpSpPr>
          <a:xfrm rot="0">
            <a:off x="822960" y="1988820"/>
            <a:ext cx="8778240" cy="4137717"/>
            <a:chOff x="0" y="0"/>
            <a:chExt cx="11704320" cy="5516956"/>
          </a:xfrm>
        </p:grpSpPr>
        <p:sp>
          <p:nvSpPr>
            <p:cNvPr name="Freeform 11" id="11" descr="vermarket/ecct_overview.png"/>
            <p:cNvSpPr/>
            <p:nvPr/>
          </p:nvSpPr>
          <p:spPr>
            <a:xfrm flipH="false" flipV="false" rot="0">
              <a:off x="0" y="0"/>
              <a:ext cx="11704320" cy="5517007"/>
            </a:xfrm>
            <a:custGeom>
              <a:avLst/>
              <a:gdLst/>
              <a:ahLst/>
              <a:cxnLst/>
              <a:rect r="r" b="b" t="t" l="l"/>
              <a:pathLst>
                <a:path h="5517007" w="11704320">
                  <a:moveTo>
                    <a:pt x="0" y="0"/>
                  </a:moveTo>
                  <a:lnTo>
                    <a:pt x="11704320" y="0"/>
                  </a:lnTo>
                  <a:lnTo>
                    <a:pt x="11704320" y="5517007"/>
                  </a:lnTo>
                  <a:lnTo>
                    <a:pt x="0" y="5517007"/>
                  </a:lnTo>
                  <a:lnTo>
                    <a:pt x="0" y="0"/>
                  </a:lnTo>
                  <a:close/>
                </a:path>
              </a:pathLst>
            </a:custGeom>
            <a:blipFill>
              <a:blip r:embed="rId3"/>
              <a:stretch>
                <a:fillRect l="0" t="0" r="0" b="0"/>
              </a:stretch>
            </a:blipFill>
          </p:spPr>
        </p:sp>
      </p:grpSp>
      <p:grpSp>
        <p:nvGrpSpPr>
          <p:cNvPr name="Group 12" id="12"/>
          <p:cNvGrpSpPr/>
          <p:nvPr/>
        </p:nvGrpSpPr>
        <p:grpSpPr>
          <a:xfrm rot="0">
            <a:off x="822960" y="6263697"/>
            <a:ext cx="8778240" cy="384048"/>
            <a:chOff x="0" y="0"/>
            <a:chExt cx="11704320" cy="512064"/>
          </a:xfrm>
        </p:grpSpPr>
        <p:sp>
          <p:nvSpPr>
            <p:cNvPr name="Freeform 13" id="13"/>
            <p:cNvSpPr/>
            <p:nvPr/>
          </p:nvSpPr>
          <p:spPr>
            <a:xfrm flipH="false" flipV="false" rot="0">
              <a:off x="0" y="0"/>
              <a:ext cx="11704320" cy="512064"/>
            </a:xfrm>
            <a:custGeom>
              <a:avLst/>
              <a:gdLst/>
              <a:ahLst/>
              <a:cxnLst/>
              <a:rect r="r" b="b" t="t" l="l"/>
              <a:pathLst>
                <a:path h="512064" w="11704320">
                  <a:moveTo>
                    <a:pt x="0" y="0"/>
                  </a:moveTo>
                  <a:lnTo>
                    <a:pt x="11704320" y="0"/>
                  </a:lnTo>
                  <a:lnTo>
                    <a:pt x="11704320" y="512064"/>
                  </a:lnTo>
                  <a:lnTo>
                    <a:pt x="0" y="512064"/>
                  </a:lnTo>
                  <a:close/>
                </a:path>
              </a:pathLst>
            </a:custGeom>
            <a:blipFill>
              <a:blip r:embed="rId2">
                <a:alphaModFix amt="0"/>
              </a:blip>
              <a:stretch>
                <a:fillRect l="0" t="-395372" r="0" b="-395372"/>
              </a:stretch>
            </a:blipFill>
          </p:spPr>
        </p:sp>
        <p:sp>
          <p:nvSpPr>
            <p:cNvPr name="TextBox 14" id="14"/>
            <p:cNvSpPr txBox="true"/>
            <p:nvPr/>
          </p:nvSpPr>
          <p:spPr>
            <a:xfrm>
              <a:off x="0" y="-9525"/>
              <a:ext cx="11704320" cy="521589"/>
            </a:xfrm>
            <a:prstGeom prst="rect">
              <a:avLst/>
            </a:prstGeom>
          </p:spPr>
          <p:txBody>
            <a:bodyPr anchor="ctr" rtlCol="false" tIns="0" lIns="0" bIns="0" rIns="0"/>
            <a:lstStyle/>
            <a:p>
              <a:pPr algn="l">
                <a:lnSpc>
                  <a:spcPts val="1980"/>
                </a:lnSpc>
              </a:pPr>
              <a:r>
                <a:rPr lang="en-US" sz="1650" i="true">
                  <a:solidFill>
                    <a:srgbClr val="5A5A5A"/>
                  </a:solidFill>
                  <a:latin typeface="Trebuchet MS Italics"/>
                  <a:ea typeface="Trebuchet MS Italics"/>
                  <a:cs typeface="Trebuchet MS Italics"/>
                  <a:sym typeface="Trebuchet MS Italics"/>
                </a:rPr>
                <a:t>Regional overview — resilience level per region. (Demo territory — VERMARKET.)</a:t>
              </a:r>
            </a:p>
          </p:txBody>
        </p:sp>
      </p:grpSp>
      <p:grpSp>
        <p:nvGrpSpPr>
          <p:cNvPr name="Group 15" id="15"/>
          <p:cNvGrpSpPr/>
          <p:nvPr/>
        </p:nvGrpSpPr>
        <p:grpSpPr>
          <a:xfrm rot="0">
            <a:off x="772287" y="6651936"/>
            <a:ext cx="4387596" cy="2121713"/>
            <a:chOff x="0" y="0"/>
            <a:chExt cx="5850128" cy="2828950"/>
          </a:xfrm>
        </p:grpSpPr>
        <p:sp>
          <p:nvSpPr>
            <p:cNvPr name="Freeform 16" id="16"/>
            <p:cNvSpPr/>
            <p:nvPr/>
          </p:nvSpPr>
          <p:spPr>
            <a:xfrm flipH="false" flipV="false" rot="0">
              <a:off x="0" y="0"/>
              <a:ext cx="5850128" cy="2828925"/>
            </a:xfrm>
            <a:custGeom>
              <a:avLst/>
              <a:gdLst/>
              <a:ahLst/>
              <a:cxnLst/>
              <a:rect r="r" b="b" t="t" l="l"/>
              <a:pathLst>
                <a:path h="2828925" w="5850128">
                  <a:moveTo>
                    <a:pt x="0" y="46101"/>
                  </a:moveTo>
                  <a:cubicBezTo>
                    <a:pt x="0" y="20701"/>
                    <a:pt x="20701" y="0"/>
                    <a:pt x="46101" y="0"/>
                  </a:cubicBezTo>
                  <a:lnTo>
                    <a:pt x="5804027" y="0"/>
                  </a:lnTo>
                  <a:cubicBezTo>
                    <a:pt x="5829554" y="0"/>
                    <a:pt x="5850128" y="20701"/>
                    <a:pt x="5850128" y="46101"/>
                  </a:cubicBezTo>
                  <a:lnTo>
                    <a:pt x="5850128" y="2782824"/>
                  </a:lnTo>
                  <a:cubicBezTo>
                    <a:pt x="5850128" y="2808351"/>
                    <a:pt x="5829427" y="2828925"/>
                    <a:pt x="5804027" y="2828925"/>
                  </a:cubicBezTo>
                  <a:lnTo>
                    <a:pt x="46101" y="2828925"/>
                  </a:lnTo>
                  <a:cubicBezTo>
                    <a:pt x="20574" y="2828925"/>
                    <a:pt x="0" y="2808224"/>
                    <a:pt x="0" y="2782824"/>
                  </a:cubicBezTo>
                  <a:close/>
                </a:path>
              </a:pathLst>
            </a:custGeom>
            <a:solidFill>
              <a:srgbClr val="FFFFFF"/>
            </a:solidFill>
            <a:ln w="19050" cap="sq">
              <a:solidFill>
                <a:srgbClr val="E5E2DA"/>
              </a:solidFill>
              <a:prstDash val="solid"/>
              <a:miter/>
            </a:ln>
          </p:spPr>
        </p:sp>
      </p:grpSp>
      <p:grpSp>
        <p:nvGrpSpPr>
          <p:cNvPr name="Group 17" id="17"/>
          <p:cNvGrpSpPr/>
          <p:nvPr/>
        </p:nvGrpSpPr>
        <p:grpSpPr>
          <a:xfrm rot="0">
            <a:off x="822960" y="6702609"/>
            <a:ext cx="4286250" cy="2020367"/>
            <a:chOff x="0" y="0"/>
            <a:chExt cx="5715000" cy="2693822"/>
          </a:xfrm>
        </p:grpSpPr>
        <p:sp>
          <p:nvSpPr>
            <p:cNvPr name="Freeform 18" id="18" descr="vermarket/ecct_radar_full.png"/>
            <p:cNvSpPr/>
            <p:nvPr/>
          </p:nvSpPr>
          <p:spPr>
            <a:xfrm flipH="false" flipV="false" rot="0">
              <a:off x="0" y="0"/>
              <a:ext cx="5715000" cy="2693797"/>
            </a:xfrm>
            <a:custGeom>
              <a:avLst/>
              <a:gdLst/>
              <a:ahLst/>
              <a:cxnLst/>
              <a:rect r="r" b="b" t="t" l="l"/>
              <a:pathLst>
                <a:path h="2693797" w="5715000">
                  <a:moveTo>
                    <a:pt x="0" y="0"/>
                  </a:moveTo>
                  <a:lnTo>
                    <a:pt x="5715000" y="0"/>
                  </a:lnTo>
                  <a:lnTo>
                    <a:pt x="5715000" y="2693797"/>
                  </a:lnTo>
                  <a:lnTo>
                    <a:pt x="0" y="2693797"/>
                  </a:lnTo>
                  <a:lnTo>
                    <a:pt x="0" y="0"/>
                  </a:lnTo>
                  <a:close/>
                </a:path>
              </a:pathLst>
            </a:custGeom>
            <a:blipFill>
              <a:blip r:embed="rId4"/>
              <a:stretch>
                <a:fillRect l="-68" t="0" r="-68" b="0"/>
              </a:stretch>
            </a:blipFill>
          </p:spPr>
        </p:sp>
      </p:grpSp>
      <p:grpSp>
        <p:nvGrpSpPr>
          <p:cNvPr name="Group 19" id="19"/>
          <p:cNvGrpSpPr/>
          <p:nvPr/>
        </p:nvGrpSpPr>
        <p:grpSpPr>
          <a:xfrm rot="0">
            <a:off x="822960" y="8805281"/>
            <a:ext cx="4286250" cy="342900"/>
            <a:chOff x="0" y="0"/>
            <a:chExt cx="5715000" cy="457200"/>
          </a:xfrm>
        </p:grpSpPr>
        <p:sp>
          <p:nvSpPr>
            <p:cNvPr name="Freeform 20" id="20"/>
            <p:cNvSpPr/>
            <p:nvPr/>
          </p:nvSpPr>
          <p:spPr>
            <a:xfrm flipH="false" flipV="false" rot="0">
              <a:off x="0" y="0"/>
              <a:ext cx="5715000" cy="457200"/>
            </a:xfrm>
            <a:custGeom>
              <a:avLst/>
              <a:gdLst/>
              <a:ahLst/>
              <a:cxnLst/>
              <a:rect r="r" b="b" t="t" l="l"/>
              <a:pathLst>
                <a:path h="457200" w="5715000">
                  <a:moveTo>
                    <a:pt x="0" y="0"/>
                  </a:moveTo>
                  <a:lnTo>
                    <a:pt x="5715000" y="0"/>
                  </a:lnTo>
                  <a:lnTo>
                    <a:pt x="5715000" y="457200"/>
                  </a:lnTo>
                  <a:lnTo>
                    <a:pt x="0" y="457200"/>
                  </a:lnTo>
                  <a:close/>
                </a:path>
              </a:pathLst>
            </a:custGeom>
            <a:blipFill>
              <a:blip r:embed="rId2">
                <a:alphaModFix amt="0"/>
              </a:blip>
              <a:stretch>
                <a:fillRect l="0" t="-193562" r="0" b="-193562"/>
              </a:stretch>
            </a:blipFill>
          </p:spPr>
        </p:sp>
        <p:sp>
          <p:nvSpPr>
            <p:cNvPr name="TextBox 21" id="21"/>
            <p:cNvSpPr txBox="true"/>
            <p:nvPr/>
          </p:nvSpPr>
          <p:spPr>
            <a:xfrm>
              <a:off x="0" y="-9525"/>
              <a:ext cx="5715000" cy="466725"/>
            </a:xfrm>
            <a:prstGeom prst="rect">
              <a:avLst/>
            </a:prstGeom>
          </p:spPr>
          <p:txBody>
            <a:bodyPr anchor="ctr" rtlCol="false" tIns="0" lIns="0" bIns="0" rIns="0"/>
            <a:lstStyle/>
            <a:p>
              <a:pPr algn="l">
                <a:lnSpc>
                  <a:spcPts val="1800"/>
                </a:lnSpc>
              </a:pPr>
              <a:r>
                <a:rPr lang="en-US" sz="1500" i="true">
                  <a:solidFill>
                    <a:srgbClr val="5A5A5A"/>
                  </a:solidFill>
                  <a:latin typeface="Trebuchet MS Italics"/>
                  <a:ea typeface="Trebuchet MS Italics"/>
                  <a:cs typeface="Trebuchet MS Italics"/>
                  <a:sym typeface="Trebuchet MS Italics"/>
                </a:rPr>
                <a:t>Safety margin, by indicator</a:t>
              </a:r>
            </a:p>
          </p:txBody>
        </p:sp>
      </p:grpSp>
      <p:grpSp>
        <p:nvGrpSpPr>
          <p:cNvPr name="Group 22" id="22"/>
          <p:cNvGrpSpPr/>
          <p:nvPr/>
        </p:nvGrpSpPr>
        <p:grpSpPr>
          <a:xfrm rot="0">
            <a:off x="5264277" y="6651936"/>
            <a:ext cx="4387596" cy="2121713"/>
            <a:chOff x="0" y="0"/>
            <a:chExt cx="5850128" cy="2828950"/>
          </a:xfrm>
        </p:grpSpPr>
        <p:sp>
          <p:nvSpPr>
            <p:cNvPr name="Freeform 23" id="23"/>
            <p:cNvSpPr/>
            <p:nvPr/>
          </p:nvSpPr>
          <p:spPr>
            <a:xfrm flipH="false" flipV="false" rot="0">
              <a:off x="0" y="0"/>
              <a:ext cx="5850128" cy="2828925"/>
            </a:xfrm>
            <a:custGeom>
              <a:avLst/>
              <a:gdLst/>
              <a:ahLst/>
              <a:cxnLst/>
              <a:rect r="r" b="b" t="t" l="l"/>
              <a:pathLst>
                <a:path h="2828925" w="5850128">
                  <a:moveTo>
                    <a:pt x="0" y="46101"/>
                  </a:moveTo>
                  <a:cubicBezTo>
                    <a:pt x="0" y="20701"/>
                    <a:pt x="20701" y="0"/>
                    <a:pt x="46101" y="0"/>
                  </a:cubicBezTo>
                  <a:lnTo>
                    <a:pt x="5804027" y="0"/>
                  </a:lnTo>
                  <a:cubicBezTo>
                    <a:pt x="5829554" y="0"/>
                    <a:pt x="5850128" y="20701"/>
                    <a:pt x="5850128" y="46101"/>
                  </a:cubicBezTo>
                  <a:lnTo>
                    <a:pt x="5850128" y="2782824"/>
                  </a:lnTo>
                  <a:cubicBezTo>
                    <a:pt x="5850128" y="2808351"/>
                    <a:pt x="5829427" y="2828925"/>
                    <a:pt x="5804027" y="2828925"/>
                  </a:cubicBezTo>
                  <a:lnTo>
                    <a:pt x="46101" y="2828925"/>
                  </a:lnTo>
                  <a:cubicBezTo>
                    <a:pt x="20574" y="2828925"/>
                    <a:pt x="0" y="2808224"/>
                    <a:pt x="0" y="2782824"/>
                  </a:cubicBezTo>
                  <a:close/>
                </a:path>
              </a:pathLst>
            </a:custGeom>
            <a:solidFill>
              <a:srgbClr val="FFFFFF"/>
            </a:solidFill>
            <a:ln w="19050" cap="sq">
              <a:solidFill>
                <a:srgbClr val="E5E2DA"/>
              </a:solidFill>
              <a:prstDash val="solid"/>
              <a:miter/>
            </a:ln>
          </p:spPr>
        </p:sp>
      </p:grpSp>
      <p:grpSp>
        <p:nvGrpSpPr>
          <p:cNvPr name="Group 24" id="24"/>
          <p:cNvGrpSpPr/>
          <p:nvPr/>
        </p:nvGrpSpPr>
        <p:grpSpPr>
          <a:xfrm rot="0">
            <a:off x="5314950" y="6702609"/>
            <a:ext cx="4286250" cy="2020367"/>
            <a:chOff x="0" y="0"/>
            <a:chExt cx="5715000" cy="2693822"/>
          </a:xfrm>
        </p:grpSpPr>
        <p:sp>
          <p:nvSpPr>
            <p:cNvPr name="Freeform 25" id="25" descr="vermarket/ecct_biodiversity.png"/>
            <p:cNvSpPr/>
            <p:nvPr/>
          </p:nvSpPr>
          <p:spPr>
            <a:xfrm flipH="false" flipV="false" rot="0">
              <a:off x="0" y="0"/>
              <a:ext cx="5715000" cy="2693797"/>
            </a:xfrm>
            <a:custGeom>
              <a:avLst/>
              <a:gdLst/>
              <a:ahLst/>
              <a:cxnLst/>
              <a:rect r="r" b="b" t="t" l="l"/>
              <a:pathLst>
                <a:path h="2693797" w="5715000">
                  <a:moveTo>
                    <a:pt x="0" y="0"/>
                  </a:moveTo>
                  <a:lnTo>
                    <a:pt x="5715000" y="0"/>
                  </a:lnTo>
                  <a:lnTo>
                    <a:pt x="5715000" y="2693797"/>
                  </a:lnTo>
                  <a:lnTo>
                    <a:pt x="0" y="2693797"/>
                  </a:lnTo>
                  <a:lnTo>
                    <a:pt x="0" y="0"/>
                  </a:lnTo>
                  <a:close/>
                </a:path>
              </a:pathLst>
            </a:custGeom>
            <a:blipFill>
              <a:blip r:embed="rId5"/>
              <a:stretch>
                <a:fillRect l="0" t="-352" r="0" b="-353"/>
              </a:stretch>
            </a:blipFill>
          </p:spPr>
        </p:sp>
      </p:grpSp>
      <p:grpSp>
        <p:nvGrpSpPr>
          <p:cNvPr name="Group 26" id="26"/>
          <p:cNvGrpSpPr/>
          <p:nvPr/>
        </p:nvGrpSpPr>
        <p:grpSpPr>
          <a:xfrm rot="0">
            <a:off x="5314950" y="8805281"/>
            <a:ext cx="4286250" cy="342900"/>
            <a:chOff x="0" y="0"/>
            <a:chExt cx="5715000" cy="457200"/>
          </a:xfrm>
        </p:grpSpPr>
        <p:sp>
          <p:nvSpPr>
            <p:cNvPr name="Freeform 27" id="27"/>
            <p:cNvSpPr/>
            <p:nvPr/>
          </p:nvSpPr>
          <p:spPr>
            <a:xfrm flipH="false" flipV="false" rot="0">
              <a:off x="0" y="0"/>
              <a:ext cx="5715000" cy="457200"/>
            </a:xfrm>
            <a:custGeom>
              <a:avLst/>
              <a:gdLst/>
              <a:ahLst/>
              <a:cxnLst/>
              <a:rect r="r" b="b" t="t" l="l"/>
              <a:pathLst>
                <a:path h="457200" w="5715000">
                  <a:moveTo>
                    <a:pt x="0" y="0"/>
                  </a:moveTo>
                  <a:lnTo>
                    <a:pt x="5715000" y="0"/>
                  </a:lnTo>
                  <a:lnTo>
                    <a:pt x="5715000" y="457200"/>
                  </a:lnTo>
                  <a:lnTo>
                    <a:pt x="0" y="457200"/>
                  </a:lnTo>
                  <a:close/>
                </a:path>
              </a:pathLst>
            </a:custGeom>
            <a:blipFill>
              <a:blip r:embed="rId2">
                <a:alphaModFix amt="0"/>
              </a:blip>
              <a:stretch>
                <a:fillRect l="0" t="-193562" r="0" b="-193562"/>
              </a:stretch>
            </a:blipFill>
          </p:spPr>
        </p:sp>
        <p:sp>
          <p:nvSpPr>
            <p:cNvPr name="TextBox 28" id="28"/>
            <p:cNvSpPr txBox="true"/>
            <p:nvPr/>
          </p:nvSpPr>
          <p:spPr>
            <a:xfrm>
              <a:off x="0" y="-9525"/>
              <a:ext cx="5715000" cy="466725"/>
            </a:xfrm>
            <a:prstGeom prst="rect">
              <a:avLst/>
            </a:prstGeom>
          </p:spPr>
          <p:txBody>
            <a:bodyPr anchor="ctr" rtlCol="false" tIns="0" lIns="0" bIns="0" rIns="0"/>
            <a:lstStyle/>
            <a:p>
              <a:pPr algn="l">
                <a:lnSpc>
                  <a:spcPts val="1800"/>
                </a:lnSpc>
              </a:pPr>
              <a:r>
                <a:rPr lang="en-US" sz="1500" i="true">
                  <a:solidFill>
                    <a:srgbClr val="5A5A5A"/>
                  </a:solidFill>
                  <a:latin typeface="Trebuchet MS Italics"/>
                  <a:ea typeface="Trebuchet MS Italics"/>
                  <a:cs typeface="Trebuchet MS Italics"/>
                  <a:sym typeface="Trebuchet MS Italics"/>
                </a:rPr>
                <a:t>Biodiversity condition, mapped</a:t>
              </a:r>
            </a:p>
          </p:txBody>
        </p:sp>
      </p:grpSp>
      <p:grpSp>
        <p:nvGrpSpPr>
          <p:cNvPr name="Group 29" id="29"/>
          <p:cNvGrpSpPr/>
          <p:nvPr/>
        </p:nvGrpSpPr>
        <p:grpSpPr>
          <a:xfrm rot="0">
            <a:off x="10081260" y="2400300"/>
            <a:ext cx="685800" cy="685800"/>
            <a:chOff x="0" y="0"/>
            <a:chExt cx="914400" cy="914400"/>
          </a:xfrm>
        </p:grpSpPr>
        <p:sp>
          <p:nvSpPr>
            <p:cNvPr name="Freeform 30" id="30"/>
            <p:cNvSpPr/>
            <p:nvPr/>
          </p:nvSpPr>
          <p:spPr>
            <a:xfrm flipH="false" flipV="false" rot="0">
              <a:off x="0" y="0"/>
              <a:ext cx="914400" cy="914400"/>
            </a:xfrm>
            <a:custGeom>
              <a:avLst/>
              <a:gdLst/>
              <a:ahLst/>
              <a:cxnLst/>
              <a:rect r="r" b="b" t="t" l="l"/>
              <a:pathLst>
                <a:path h="914400" w="914400">
                  <a:moveTo>
                    <a:pt x="0" y="457200"/>
                  </a:moveTo>
                  <a:cubicBezTo>
                    <a:pt x="0" y="204724"/>
                    <a:pt x="204724" y="0"/>
                    <a:pt x="457200" y="0"/>
                  </a:cubicBezTo>
                  <a:cubicBezTo>
                    <a:pt x="709676" y="0"/>
                    <a:pt x="914400" y="204724"/>
                    <a:pt x="914400" y="457200"/>
                  </a:cubicBezTo>
                  <a:cubicBezTo>
                    <a:pt x="914400" y="709676"/>
                    <a:pt x="709676" y="914400"/>
                    <a:pt x="457200" y="914400"/>
                  </a:cubicBezTo>
                  <a:cubicBezTo>
                    <a:pt x="204724" y="914400"/>
                    <a:pt x="0" y="709676"/>
                    <a:pt x="0" y="457200"/>
                  </a:cubicBezTo>
                  <a:close/>
                </a:path>
              </a:pathLst>
            </a:custGeom>
            <a:solidFill>
              <a:srgbClr val="0D3B36"/>
            </a:solidFill>
          </p:spPr>
        </p:sp>
      </p:grpSp>
      <p:grpSp>
        <p:nvGrpSpPr>
          <p:cNvPr name="Group 31" id="31"/>
          <p:cNvGrpSpPr/>
          <p:nvPr/>
        </p:nvGrpSpPr>
        <p:grpSpPr>
          <a:xfrm rot="0">
            <a:off x="10232136" y="2551176"/>
            <a:ext cx="384048" cy="384048"/>
            <a:chOff x="0" y="0"/>
            <a:chExt cx="512064" cy="512064"/>
          </a:xfrm>
        </p:grpSpPr>
        <p:sp>
          <p:nvSpPr>
            <p:cNvPr name="Freeform 32" id="32" descr="climate.png"/>
            <p:cNvSpPr/>
            <p:nvPr/>
          </p:nvSpPr>
          <p:spPr>
            <a:xfrm flipH="false" flipV="false" rot="0">
              <a:off x="0" y="0"/>
              <a:ext cx="512064" cy="512064"/>
            </a:xfrm>
            <a:custGeom>
              <a:avLst/>
              <a:gdLst/>
              <a:ahLst/>
              <a:cxnLst/>
              <a:rect r="r" b="b" t="t" l="l"/>
              <a:pathLst>
                <a:path h="512064" w="512064">
                  <a:moveTo>
                    <a:pt x="0" y="0"/>
                  </a:moveTo>
                  <a:lnTo>
                    <a:pt x="512064" y="0"/>
                  </a:lnTo>
                  <a:lnTo>
                    <a:pt x="512064" y="512064"/>
                  </a:lnTo>
                  <a:lnTo>
                    <a:pt x="0" y="512064"/>
                  </a:lnTo>
                  <a:lnTo>
                    <a:pt x="0" y="0"/>
                  </a:lnTo>
                  <a:close/>
                </a:path>
              </a:pathLst>
            </a:custGeom>
            <a:blipFill>
              <a:blip r:embed="rId6"/>
              <a:stretch>
                <a:fillRect l="0" t="0" r="0" b="0"/>
              </a:stretch>
            </a:blipFill>
          </p:spPr>
        </p:sp>
      </p:grpSp>
      <p:sp>
        <p:nvSpPr>
          <p:cNvPr name="TextBox 33" id="33"/>
          <p:cNvSpPr txBox="true"/>
          <p:nvPr/>
        </p:nvSpPr>
        <p:spPr>
          <a:xfrm rot="0">
            <a:off x="11041380" y="2353818"/>
            <a:ext cx="6423203" cy="842010"/>
          </a:xfrm>
          <a:prstGeom prst="rect">
            <a:avLst/>
          </a:prstGeom>
        </p:spPr>
        <p:txBody>
          <a:bodyPr anchor="t" rtlCol="false" tIns="0" lIns="0" bIns="0" rIns="0">
            <a:spAutoFit/>
          </a:bodyPr>
          <a:lstStyle/>
          <a:p>
            <a:pPr algn="l">
              <a:lnSpc>
                <a:spcPts val="2610"/>
              </a:lnSpc>
            </a:pPr>
            <a:r>
              <a:rPr lang="en-US" sz="2175" b="true">
                <a:solidFill>
                  <a:srgbClr val="0D3B36"/>
                </a:solidFill>
                <a:latin typeface="Trebuchet MS Bold"/>
                <a:ea typeface="Trebuchet MS Bold"/>
                <a:cs typeface="Trebuchet MS Bold"/>
                <a:sym typeface="Trebuchet MS Bold"/>
              </a:rPr>
              <a:t>Climate &amp; environmental impact</a:t>
            </a:r>
          </a:p>
        </p:txBody>
      </p:sp>
      <p:grpSp>
        <p:nvGrpSpPr>
          <p:cNvPr name="Group 34" id="34"/>
          <p:cNvGrpSpPr/>
          <p:nvPr/>
        </p:nvGrpSpPr>
        <p:grpSpPr>
          <a:xfrm rot="0">
            <a:off x="10081260" y="3840480"/>
            <a:ext cx="685800" cy="685800"/>
            <a:chOff x="0" y="0"/>
            <a:chExt cx="914400" cy="914400"/>
          </a:xfrm>
        </p:grpSpPr>
        <p:sp>
          <p:nvSpPr>
            <p:cNvPr name="Freeform 35" id="35"/>
            <p:cNvSpPr/>
            <p:nvPr/>
          </p:nvSpPr>
          <p:spPr>
            <a:xfrm flipH="false" flipV="false" rot="0">
              <a:off x="0" y="0"/>
              <a:ext cx="914400" cy="914400"/>
            </a:xfrm>
            <a:custGeom>
              <a:avLst/>
              <a:gdLst/>
              <a:ahLst/>
              <a:cxnLst/>
              <a:rect r="r" b="b" t="t" l="l"/>
              <a:pathLst>
                <a:path h="914400" w="914400">
                  <a:moveTo>
                    <a:pt x="0" y="457200"/>
                  </a:moveTo>
                  <a:cubicBezTo>
                    <a:pt x="0" y="204724"/>
                    <a:pt x="204724" y="0"/>
                    <a:pt x="457200" y="0"/>
                  </a:cubicBezTo>
                  <a:cubicBezTo>
                    <a:pt x="709676" y="0"/>
                    <a:pt x="914400" y="204724"/>
                    <a:pt x="914400" y="457200"/>
                  </a:cubicBezTo>
                  <a:cubicBezTo>
                    <a:pt x="914400" y="709676"/>
                    <a:pt x="709676" y="914400"/>
                    <a:pt x="457200" y="914400"/>
                  </a:cubicBezTo>
                  <a:cubicBezTo>
                    <a:pt x="204724" y="914400"/>
                    <a:pt x="0" y="709676"/>
                    <a:pt x="0" y="457200"/>
                  </a:cubicBezTo>
                  <a:close/>
                </a:path>
              </a:pathLst>
            </a:custGeom>
            <a:solidFill>
              <a:srgbClr val="0D3B36"/>
            </a:solidFill>
          </p:spPr>
        </p:sp>
      </p:grpSp>
      <p:grpSp>
        <p:nvGrpSpPr>
          <p:cNvPr name="Group 36" id="36"/>
          <p:cNvGrpSpPr/>
          <p:nvPr/>
        </p:nvGrpSpPr>
        <p:grpSpPr>
          <a:xfrm rot="0">
            <a:off x="10232136" y="3991356"/>
            <a:ext cx="384048" cy="384048"/>
            <a:chOff x="0" y="0"/>
            <a:chExt cx="512064" cy="512064"/>
          </a:xfrm>
        </p:grpSpPr>
        <p:sp>
          <p:nvSpPr>
            <p:cNvPr name="Freeform 37" id="37" descr="resources.png"/>
            <p:cNvSpPr/>
            <p:nvPr/>
          </p:nvSpPr>
          <p:spPr>
            <a:xfrm flipH="false" flipV="false" rot="0">
              <a:off x="0" y="0"/>
              <a:ext cx="512064" cy="512064"/>
            </a:xfrm>
            <a:custGeom>
              <a:avLst/>
              <a:gdLst/>
              <a:ahLst/>
              <a:cxnLst/>
              <a:rect r="r" b="b" t="t" l="l"/>
              <a:pathLst>
                <a:path h="512064" w="512064">
                  <a:moveTo>
                    <a:pt x="0" y="0"/>
                  </a:moveTo>
                  <a:lnTo>
                    <a:pt x="512064" y="0"/>
                  </a:lnTo>
                  <a:lnTo>
                    <a:pt x="512064" y="512064"/>
                  </a:lnTo>
                  <a:lnTo>
                    <a:pt x="0" y="512064"/>
                  </a:lnTo>
                  <a:lnTo>
                    <a:pt x="0" y="0"/>
                  </a:lnTo>
                  <a:close/>
                </a:path>
              </a:pathLst>
            </a:custGeom>
            <a:blipFill>
              <a:blip r:embed="rId7"/>
              <a:stretch>
                <a:fillRect l="0" t="0" r="0" b="0"/>
              </a:stretch>
            </a:blipFill>
          </p:spPr>
        </p:sp>
      </p:grpSp>
      <p:sp>
        <p:nvSpPr>
          <p:cNvPr name="TextBox 38" id="38"/>
          <p:cNvSpPr txBox="true"/>
          <p:nvPr/>
        </p:nvSpPr>
        <p:spPr>
          <a:xfrm rot="0">
            <a:off x="11041380" y="3793998"/>
            <a:ext cx="6423203" cy="842010"/>
          </a:xfrm>
          <a:prstGeom prst="rect">
            <a:avLst/>
          </a:prstGeom>
        </p:spPr>
        <p:txBody>
          <a:bodyPr anchor="t" rtlCol="false" tIns="0" lIns="0" bIns="0" rIns="0">
            <a:spAutoFit/>
          </a:bodyPr>
          <a:lstStyle/>
          <a:p>
            <a:pPr algn="l">
              <a:lnSpc>
                <a:spcPts val="2610"/>
              </a:lnSpc>
            </a:pPr>
            <a:r>
              <a:rPr lang="en-US" sz="2175" b="true">
                <a:solidFill>
                  <a:srgbClr val="0D3B36"/>
                </a:solidFill>
                <a:latin typeface="Trebuchet MS Bold"/>
                <a:ea typeface="Trebuchet MS Bold"/>
                <a:cs typeface="Trebuchet MS Bold"/>
                <a:sym typeface="Trebuchet MS Bold"/>
              </a:rPr>
              <a:t>Threats to natural resources</a:t>
            </a:r>
          </a:p>
        </p:txBody>
      </p:sp>
      <p:grpSp>
        <p:nvGrpSpPr>
          <p:cNvPr name="Group 39" id="39"/>
          <p:cNvGrpSpPr/>
          <p:nvPr/>
        </p:nvGrpSpPr>
        <p:grpSpPr>
          <a:xfrm rot="0">
            <a:off x="10081260" y="5280660"/>
            <a:ext cx="685800" cy="685800"/>
            <a:chOff x="0" y="0"/>
            <a:chExt cx="914400" cy="914400"/>
          </a:xfrm>
        </p:grpSpPr>
        <p:sp>
          <p:nvSpPr>
            <p:cNvPr name="Freeform 40" id="40"/>
            <p:cNvSpPr/>
            <p:nvPr/>
          </p:nvSpPr>
          <p:spPr>
            <a:xfrm flipH="false" flipV="false" rot="0">
              <a:off x="0" y="0"/>
              <a:ext cx="914400" cy="914400"/>
            </a:xfrm>
            <a:custGeom>
              <a:avLst/>
              <a:gdLst/>
              <a:ahLst/>
              <a:cxnLst/>
              <a:rect r="r" b="b" t="t" l="l"/>
              <a:pathLst>
                <a:path h="914400" w="914400">
                  <a:moveTo>
                    <a:pt x="0" y="457200"/>
                  </a:moveTo>
                  <a:cubicBezTo>
                    <a:pt x="0" y="204724"/>
                    <a:pt x="204724" y="0"/>
                    <a:pt x="457200" y="0"/>
                  </a:cubicBezTo>
                  <a:cubicBezTo>
                    <a:pt x="709676" y="0"/>
                    <a:pt x="914400" y="204724"/>
                    <a:pt x="914400" y="457200"/>
                  </a:cubicBezTo>
                  <a:cubicBezTo>
                    <a:pt x="914400" y="709676"/>
                    <a:pt x="709676" y="914400"/>
                    <a:pt x="457200" y="914400"/>
                  </a:cubicBezTo>
                  <a:cubicBezTo>
                    <a:pt x="204724" y="914400"/>
                    <a:pt x="0" y="709676"/>
                    <a:pt x="0" y="457200"/>
                  </a:cubicBezTo>
                  <a:close/>
                </a:path>
              </a:pathLst>
            </a:custGeom>
            <a:solidFill>
              <a:srgbClr val="0D3B36"/>
            </a:solidFill>
          </p:spPr>
        </p:sp>
      </p:grpSp>
      <p:grpSp>
        <p:nvGrpSpPr>
          <p:cNvPr name="Group 41" id="41"/>
          <p:cNvGrpSpPr/>
          <p:nvPr/>
        </p:nvGrpSpPr>
        <p:grpSpPr>
          <a:xfrm rot="0">
            <a:off x="10232136" y="5431536"/>
            <a:ext cx="384048" cy="384048"/>
            <a:chOff x="0" y="0"/>
            <a:chExt cx="512064" cy="512064"/>
          </a:xfrm>
        </p:grpSpPr>
        <p:sp>
          <p:nvSpPr>
            <p:cNvPr name="Freeform 42" id="42" descr="regulation.png"/>
            <p:cNvSpPr/>
            <p:nvPr/>
          </p:nvSpPr>
          <p:spPr>
            <a:xfrm flipH="false" flipV="false" rot="0">
              <a:off x="0" y="0"/>
              <a:ext cx="512064" cy="512064"/>
            </a:xfrm>
            <a:custGeom>
              <a:avLst/>
              <a:gdLst/>
              <a:ahLst/>
              <a:cxnLst/>
              <a:rect r="r" b="b" t="t" l="l"/>
              <a:pathLst>
                <a:path h="512064" w="512064">
                  <a:moveTo>
                    <a:pt x="0" y="0"/>
                  </a:moveTo>
                  <a:lnTo>
                    <a:pt x="512064" y="0"/>
                  </a:lnTo>
                  <a:lnTo>
                    <a:pt x="512064" y="512064"/>
                  </a:lnTo>
                  <a:lnTo>
                    <a:pt x="0" y="512064"/>
                  </a:lnTo>
                  <a:lnTo>
                    <a:pt x="0" y="0"/>
                  </a:lnTo>
                  <a:close/>
                </a:path>
              </a:pathLst>
            </a:custGeom>
            <a:blipFill>
              <a:blip r:embed="rId8"/>
              <a:stretch>
                <a:fillRect l="0" t="0" r="0" b="0"/>
              </a:stretch>
            </a:blipFill>
          </p:spPr>
        </p:sp>
      </p:grpSp>
      <p:sp>
        <p:nvSpPr>
          <p:cNvPr name="TextBox 43" id="43"/>
          <p:cNvSpPr txBox="true"/>
          <p:nvPr/>
        </p:nvSpPr>
        <p:spPr>
          <a:xfrm rot="0">
            <a:off x="11041380" y="5234178"/>
            <a:ext cx="6423203" cy="842010"/>
          </a:xfrm>
          <a:prstGeom prst="rect">
            <a:avLst/>
          </a:prstGeom>
        </p:spPr>
        <p:txBody>
          <a:bodyPr anchor="t" rtlCol="false" tIns="0" lIns="0" bIns="0" rIns="0">
            <a:spAutoFit/>
          </a:bodyPr>
          <a:lstStyle/>
          <a:p>
            <a:pPr algn="l">
              <a:lnSpc>
                <a:spcPts val="2610"/>
              </a:lnSpc>
            </a:pPr>
            <a:r>
              <a:rPr lang="en-US" sz="2175" b="true">
                <a:solidFill>
                  <a:srgbClr val="0D3B36"/>
                </a:solidFill>
                <a:latin typeface="Trebuchet MS Bold"/>
                <a:ea typeface="Trebuchet MS Bold"/>
                <a:cs typeface="Trebuchet MS Bold"/>
                <a:sym typeface="Trebuchet MS Bold"/>
              </a:rPr>
              <a:t>Proving sustainability claims</a:t>
            </a:r>
          </a:p>
        </p:txBody>
      </p:sp>
      <p:grpSp>
        <p:nvGrpSpPr>
          <p:cNvPr name="Group 44" id="44"/>
          <p:cNvGrpSpPr/>
          <p:nvPr/>
        </p:nvGrpSpPr>
        <p:grpSpPr>
          <a:xfrm rot="0">
            <a:off x="10081260" y="6858000"/>
            <a:ext cx="7383323" cy="1864976"/>
            <a:chOff x="0" y="0"/>
            <a:chExt cx="9844430" cy="2486635"/>
          </a:xfrm>
        </p:grpSpPr>
        <p:sp>
          <p:nvSpPr>
            <p:cNvPr name="Freeform 45" id="45"/>
            <p:cNvSpPr/>
            <p:nvPr/>
          </p:nvSpPr>
          <p:spPr>
            <a:xfrm flipH="false" flipV="false" rot="0">
              <a:off x="0" y="0"/>
              <a:ext cx="9844405" cy="2486635"/>
            </a:xfrm>
            <a:custGeom>
              <a:avLst/>
              <a:gdLst/>
              <a:ahLst/>
              <a:cxnLst/>
              <a:rect r="r" b="b" t="t" l="l"/>
              <a:pathLst>
                <a:path h="2486635" w="9844405">
                  <a:moveTo>
                    <a:pt x="0" y="198931"/>
                  </a:moveTo>
                  <a:cubicBezTo>
                    <a:pt x="0" y="89104"/>
                    <a:pt x="65532" y="0"/>
                    <a:pt x="146304" y="0"/>
                  </a:cubicBezTo>
                  <a:lnTo>
                    <a:pt x="9698101" y="0"/>
                  </a:lnTo>
                  <a:cubicBezTo>
                    <a:pt x="9778873" y="0"/>
                    <a:pt x="9844405" y="89104"/>
                    <a:pt x="9844405" y="198931"/>
                  </a:cubicBezTo>
                  <a:lnTo>
                    <a:pt x="9844405" y="2287704"/>
                  </a:lnTo>
                  <a:cubicBezTo>
                    <a:pt x="9844405" y="2397530"/>
                    <a:pt x="9778873" y="2486635"/>
                    <a:pt x="9698101" y="2486635"/>
                  </a:cubicBezTo>
                  <a:lnTo>
                    <a:pt x="146304" y="2486635"/>
                  </a:lnTo>
                  <a:cubicBezTo>
                    <a:pt x="65532" y="2486635"/>
                    <a:pt x="0" y="2397530"/>
                    <a:pt x="0" y="2287704"/>
                  </a:cubicBezTo>
                  <a:close/>
                </a:path>
              </a:pathLst>
            </a:custGeom>
            <a:solidFill>
              <a:srgbClr val="E8F0EE"/>
            </a:solidFill>
          </p:spPr>
        </p:sp>
      </p:grpSp>
      <p:grpSp>
        <p:nvGrpSpPr>
          <p:cNvPr name="Group 46" id="46"/>
          <p:cNvGrpSpPr/>
          <p:nvPr/>
        </p:nvGrpSpPr>
        <p:grpSpPr>
          <a:xfrm rot="0">
            <a:off x="10355580" y="6858000"/>
            <a:ext cx="6834683" cy="1928626"/>
            <a:chOff x="0" y="0"/>
            <a:chExt cx="9112910" cy="2571502"/>
          </a:xfrm>
        </p:grpSpPr>
        <p:sp>
          <p:nvSpPr>
            <p:cNvPr name="Freeform 47" id="47"/>
            <p:cNvSpPr/>
            <p:nvPr/>
          </p:nvSpPr>
          <p:spPr>
            <a:xfrm flipH="false" flipV="false" rot="0">
              <a:off x="0" y="0"/>
              <a:ext cx="9112910" cy="2571502"/>
            </a:xfrm>
            <a:custGeom>
              <a:avLst/>
              <a:gdLst/>
              <a:ahLst/>
              <a:cxnLst/>
              <a:rect r="r" b="b" t="t" l="l"/>
              <a:pathLst>
                <a:path h="2571502" w="9112910">
                  <a:moveTo>
                    <a:pt x="0" y="0"/>
                  </a:moveTo>
                  <a:lnTo>
                    <a:pt x="9112910" y="0"/>
                  </a:lnTo>
                  <a:lnTo>
                    <a:pt x="9112910" y="2571502"/>
                  </a:lnTo>
                  <a:lnTo>
                    <a:pt x="0" y="2571502"/>
                  </a:lnTo>
                  <a:close/>
                </a:path>
              </a:pathLst>
            </a:custGeom>
            <a:blipFill>
              <a:blip r:embed="rId2">
                <a:alphaModFix amt="0"/>
              </a:blip>
              <a:stretch>
                <a:fillRect l="0" t="-33492" r="0" b="-4610"/>
              </a:stretch>
            </a:blipFill>
          </p:spPr>
        </p:sp>
        <p:sp>
          <p:nvSpPr>
            <p:cNvPr name="TextBox 48" id="48"/>
            <p:cNvSpPr txBox="true"/>
            <p:nvPr/>
          </p:nvSpPr>
          <p:spPr>
            <a:xfrm>
              <a:off x="0" y="-19050"/>
              <a:ext cx="9112910" cy="2590552"/>
            </a:xfrm>
            <a:prstGeom prst="rect">
              <a:avLst/>
            </a:prstGeom>
          </p:spPr>
          <p:txBody>
            <a:bodyPr anchor="ctr" rtlCol="false" tIns="0" lIns="0" bIns="0" rIns="0"/>
            <a:lstStyle/>
            <a:p>
              <a:pPr algn="ctr">
                <a:lnSpc>
                  <a:spcPts val="2160"/>
                </a:lnSpc>
              </a:pPr>
              <a:r>
                <a:rPr lang="en-US" sz="1800" b="true">
                  <a:solidFill>
                    <a:srgbClr val="0D3B36"/>
                  </a:solidFill>
                  <a:latin typeface="Trebuchet MS Bold"/>
                  <a:ea typeface="Trebuchet MS Bold"/>
                  <a:cs typeface="Trebuchet MS Bold"/>
                  <a:sym typeface="Trebuchet MS Bold"/>
                </a:rPr>
                <a:t>ENVIRONMENTAL CARRYING CAPACITY FOR TOURISM (ECCT)</a:t>
              </a:r>
            </a:p>
            <a:p>
              <a:pPr algn="ctr">
                <a:lnSpc>
                  <a:spcPts val="2160"/>
                </a:lnSpc>
              </a:pPr>
            </a:p>
            <a:p>
              <a:pPr algn="ctr">
                <a:lnSpc>
                  <a:spcPts val="2160"/>
                </a:lnSpc>
              </a:pPr>
              <a:r>
                <a:rPr lang="en-US" sz="1800" b="true">
                  <a:solidFill>
                    <a:srgbClr val="0D3B36"/>
                  </a:solidFill>
                  <a:latin typeface="Trebuchet MS Bold"/>
                  <a:ea typeface="Trebuchet MS Bold"/>
                  <a:cs typeface="Trebuchet MS Bold"/>
                  <a:sym typeface="Trebuchet MS Bold"/>
                </a:rPr>
                <a:t>Grounded in ecosystem resilience theory (Holling/Scheffer) and planetary boundaries, ECCT measures the thickness of the safety buffer remaining before an ecosystem reaches a critical point of no return on a 100 m resolution grid.</a:t>
              </a:r>
            </a:p>
            <a:p>
              <a:pPr algn="ctr">
                <a:lnSpc>
                  <a:spcPts val="2160"/>
                </a:lnSpc>
              </a:pPr>
            </a:p>
          </p:txBody>
        </p:sp>
      </p:gr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E8F0EE"/>
        </a:solidFill>
      </p:bgPr>
    </p:bg>
    <p:spTree>
      <p:nvGrpSpPr>
        <p:cNvPr id="1" name=""/>
        <p:cNvGrpSpPr/>
        <p:nvPr/>
      </p:nvGrpSpPr>
      <p:grpSpPr>
        <a:xfrm>
          <a:off x="0" y="0"/>
          <a:ext cx="0" cy="0"/>
          <a:chOff x="0" y="0"/>
          <a:chExt cx="0" cy="0"/>
        </a:xfrm>
      </p:grpSpPr>
      <p:grpSp>
        <p:nvGrpSpPr>
          <p:cNvPr name="Group 2" id="2"/>
          <p:cNvGrpSpPr/>
          <p:nvPr/>
        </p:nvGrpSpPr>
        <p:grpSpPr>
          <a:xfrm rot="0">
            <a:off x="822960" y="617220"/>
            <a:ext cx="11658600" cy="480060"/>
            <a:chOff x="0" y="0"/>
            <a:chExt cx="15544800" cy="640080"/>
          </a:xfrm>
        </p:grpSpPr>
        <p:sp>
          <p:nvSpPr>
            <p:cNvPr name="Freeform 3" id="3"/>
            <p:cNvSpPr/>
            <p:nvPr/>
          </p:nvSpPr>
          <p:spPr>
            <a:xfrm flipH="false" flipV="false" rot="0">
              <a:off x="0" y="0"/>
              <a:ext cx="15544800" cy="640080"/>
            </a:xfrm>
            <a:custGeom>
              <a:avLst/>
              <a:gdLst/>
              <a:ahLst/>
              <a:cxnLst/>
              <a:rect r="r" b="b" t="t" l="l"/>
              <a:pathLst>
                <a:path h="640080" w="15544800">
                  <a:moveTo>
                    <a:pt x="0" y="0"/>
                  </a:moveTo>
                  <a:lnTo>
                    <a:pt x="15544800" y="0"/>
                  </a:lnTo>
                  <a:lnTo>
                    <a:pt x="15544800" y="640080"/>
                  </a:lnTo>
                  <a:lnTo>
                    <a:pt x="0" y="640080"/>
                  </a:lnTo>
                  <a:close/>
                </a:path>
              </a:pathLst>
            </a:custGeom>
            <a:blipFill>
              <a:blip r:embed="rId2">
                <a:alphaModFix amt="0"/>
              </a:blip>
              <a:stretch>
                <a:fillRect l="0" t="-423208" r="0" b="-423208"/>
              </a:stretch>
            </a:blipFill>
          </p:spPr>
        </p:sp>
        <p:sp>
          <p:nvSpPr>
            <p:cNvPr name="TextBox 4" id="4"/>
            <p:cNvSpPr txBox="true"/>
            <p:nvPr/>
          </p:nvSpPr>
          <p:spPr>
            <a:xfrm>
              <a:off x="0" y="-9525"/>
              <a:ext cx="15544800" cy="649605"/>
            </a:xfrm>
            <a:prstGeom prst="rect">
              <a:avLst/>
            </a:prstGeom>
          </p:spPr>
          <p:txBody>
            <a:bodyPr anchor="ctr" rtlCol="false" tIns="0" lIns="0" bIns="0" rIns="0"/>
            <a:lstStyle/>
            <a:p>
              <a:pPr algn="l">
                <a:lnSpc>
                  <a:spcPts val="2340"/>
                </a:lnSpc>
              </a:pPr>
              <a:r>
                <a:rPr lang="en-US" b="true" sz="1950" spc="299">
                  <a:solidFill>
                    <a:srgbClr val="4C7A3E"/>
                  </a:solidFill>
                  <a:latin typeface="Trebuchet MS Bold"/>
                  <a:ea typeface="Trebuchet MS Bold"/>
                  <a:cs typeface="Trebuchet MS Bold"/>
                  <a:sym typeface="Trebuchet MS Bold"/>
                </a:rPr>
                <a:t>GREEN TRAILS LITHUANIA — CORE FIT</a:t>
              </a:r>
            </a:p>
          </p:txBody>
        </p:sp>
      </p:grpSp>
      <p:grpSp>
        <p:nvGrpSpPr>
          <p:cNvPr name="Group 5" id="5"/>
          <p:cNvGrpSpPr/>
          <p:nvPr/>
        </p:nvGrpSpPr>
        <p:grpSpPr>
          <a:xfrm rot="0">
            <a:off x="822960" y="1514475"/>
            <a:ext cx="16184880" cy="891540"/>
            <a:chOff x="0" y="0"/>
            <a:chExt cx="21579840" cy="1188720"/>
          </a:xfrm>
        </p:grpSpPr>
        <p:sp>
          <p:nvSpPr>
            <p:cNvPr name="Freeform 6" id="6"/>
            <p:cNvSpPr/>
            <p:nvPr/>
          </p:nvSpPr>
          <p:spPr>
            <a:xfrm flipH="false" flipV="false" rot="0">
              <a:off x="0" y="0"/>
              <a:ext cx="21579839" cy="1188720"/>
            </a:xfrm>
            <a:custGeom>
              <a:avLst/>
              <a:gdLst/>
              <a:ahLst/>
              <a:cxnLst/>
              <a:rect r="r" b="b" t="t" l="l"/>
              <a:pathLst>
                <a:path h="1188720" w="21579839">
                  <a:moveTo>
                    <a:pt x="0" y="0"/>
                  </a:moveTo>
                  <a:lnTo>
                    <a:pt x="21579839" y="0"/>
                  </a:lnTo>
                  <a:lnTo>
                    <a:pt x="21579839" y="1188720"/>
                  </a:lnTo>
                  <a:lnTo>
                    <a:pt x="0" y="1188720"/>
                  </a:lnTo>
                  <a:close/>
                </a:path>
              </a:pathLst>
            </a:custGeom>
            <a:blipFill>
              <a:blip r:embed="rId2">
                <a:alphaModFix amt="0"/>
              </a:blip>
              <a:stretch>
                <a:fillRect l="0" t="-303728" r="0" b="-303728"/>
              </a:stretch>
            </a:blipFill>
          </p:spPr>
        </p:sp>
        <p:sp>
          <p:nvSpPr>
            <p:cNvPr name="TextBox 7" id="7"/>
            <p:cNvSpPr txBox="true"/>
            <p:nvPr/>
          </p:nvSpPr>
          <p:spPr>
            <a:xfrm>
              <a:off x="0" y="-9525"/>
              <a:ext cx="21579840" cy="1198245"/>
            </a:xfrm>
            <a:prstGeom prst="rect">
              <a:avLst/>
            </a:prstGeom>
          </p:spPr>
          <p:txBody>
            <a:bodyPr anchor="ctr" rtlCol="false" tIns="0" lIns="0" bIns="0" rIns="0"/>
            <a:lstStyle/>
            <a:p>
              <a:pPr algn="l">
                <a:lnSpc>
                  <a:spcPts val="5040"/>
                </a:lnSpc>
              </a:pPr>
              <a:r>
                <a:rPr lang="en-US" sz="4200" b="true">
                  <a:solidFill>
                    <a:srgbClr val="0D3B36"/>
                  </a:solidFill>
                  <a:latin typeface="Georgia Bold"/>
                  <a:ea typeface="Georgia Bold"/>
                  <a:cs typeface="Georgia Bold"/>
                  <a:sym typeface="Georgia Bold"/>
                </a:rPr>
                <a:t>TourismSquare: know before you go</a:t>
              </a:r>
            </a:p>
          </p:txBody>
        </p:sp>
      </p:grpSp>
      <p:sp>
        <p:nvSpPr>
          <p:cNvPr name="TextBox 8" id="8"/>
          <p:cNvSpPr txBox="true"/>
          <p:nvPr/>
        </p:nvSpPr>
        <p:spPr>
          <a:xfrm rot="0">
            <a:off x="822960" y="2437638"/>
            <a:ext cx="10012680" cy="600075"/>
          </a:xfrm>
          <a:prstGeom prst="rect">
            <a:avLst/>
          </a:prstGeom>
        </p:spPr>
        <p:txBody>
          <a:bodyPr anchor="t" rtlCol="false" tIns="0" lIns="0" bIns="0" rIns="0">
            <a:spAutoFit/>
          </a:bodyPr>
          <a:lstStyle/>
          <a:p>
            <a:pPr algn="l">
              <a:lnSpc>
                <a:spcPts val="2340"/>
              </a:lnSpc>
            </a:pPr>
            <a:r>
              <a:rPr lang="en-US" sz="1950">
                <a:solidFill>
                  <a:srgbClr val="5A5A5A"/>
                </a:solidFill>
                <a:latin typeface="Trebuchet MS"/>
                <a:ea typeface="Trebuchet MS"/>
                <a:cs typeface="Trebuchet MS"/>
                <a:sym typeface="Trebuchet MS"/>
              </a:rPr>
              <a:t>A tourism digital twin: live conditions turned into a practicability score, giving real-time adaptive opportunities for local guides and tour operators.</a:t>
            </a:r>
          </a:p>
        </p:txBody>
      </p:sp>
      <p:grpSp>
        <p:nvGrpSpPr>
          <p:cNvPr name="Group 9" id="9"/>
          <p:cNvGrpSpPr/>
          <p:nvPr/>
        </p:nvGrpSpPr>
        <p:grpSpPr>
          <a:xfrm rot="0">
            <a:off x="758571" y="3274314"/>
            <a:ext cx="10141458" cy="4050411"/>
            <a:chOff x="0" y="0"/>
            <a:chExt cx="13521944" cy="5400548"/>
          </a:xfrm>
        </p:grpSpPr>
        <p:sp>
          <p:nvSpPr>
            <p:cNvPr name="Freeform 10" id="10"/>
            <p:cNvSpPr/>
            <p:nvPr/>
          </p:nvSpPr>
          <p:spPr>
            <a:xfrm flipH="false" flipV="false" rot="0">
              <a:off x="0" y="0"/>
              <a:ext cx="13521944" cy="5400548"/>
            </a:xfrm>
            <a:custGeom>
              <a:avLst/>
              <a:gdLst/>
              <a:ahLst/>
              <a:cxnLst/>
              <a:rect r="r" b="b" t="t" l="l"/>
              <a:pathLst>
                <a:path h="5400548" w="13521944">
                  <a:moveTo>
                    <a:pt x="0" y="55118"/>
                  </a:moveTo>
                  <a:cubicBezTo>
                    <a:pt x="0" y="24638"/>
                    <a:pt x="24638" y="0"/>
                    <a:pt x="55118" y="0"/>
                  </a:cubicBezTo>
                  <a:lnTo>
                    <a:pt x="13466826" y="0"/>
                  </a:lnTo>
                  <a:cubicBezTo>
                    <a:pt x="13497306" y="0"/>
                    <a:pt x="13521944" y="24638"/>
                    <a:pt x="13521944" y="55118"/>
                  </a:cubicBezTo>
                  <a:lnTo>
                    <a:pt x="13521944" y="5345430"/>
                  </a:lnTo>
                  <a:cubicBezTo>
                    <a:pt x="13521944" y="5375910"/>
                    <a:pt x="13497306" y="5400548"/>
                    <a:pt x="13466826" y="5400548"/>
                  </a:cubicBezTo>
                  <a:lnTo>
                    <a:pt x="55118" y="5400548"/>
                  </a:lnTo>
                  <a:cubicBezTo>
                    <a:pt x="24638" y="5400548"/>
                    <a:pt x="0" y="5375910"/>
                    <a:pt x="0" y="5345430"/>
                  </a:cubicBezTo>
                  <a:close/>
                </a:path>
              </a:pathLst>
            </a:custGeom>
            <a:solidFill>
              <a:srgbClr val="FFFFFF"/>
            </a:solidFill>
            <a:ln w="19050" cap="sq">
              <a:solidFill>
                <a:srgbClr val="E5E2DA"/>
              </a:solidFill>
              <a:prstDash val="solid"/>
              <a:miter/>
            </a:ln>
          </p:spPr>
        </p:sp>
      </p:grpSp>
      <p:grpSp>
        <p:nvGrpSpPr>
          <p:cNvPr name="Group 11" id="11"/>
          <p:cNvGrpSpPr/>
          <p:nvPr/>
        </p:nvGrpSpPr>
        <p:grpSpPr>
          <a:xfrm rot="0">
            <a:off x="822960" y="3338703"/>
            <a:ext cx="10012680" cy="3921633"/>
            <a:chOff x="0" y="0"/>
            <a:chExt cx="13350240" cy="5228844"/>
          </a:xfrm>
        </p:grpSpPr>
        <p:sp>
          <p:nvSpPr>
            <p:cNvPr name="Freeform 12" id="12" descr="ts_malta_screenshot.png"/>
            <p:cNvSpPr/>
            <p:nvPr/>
          </p:nvSpPr>
          <p:spPr>
            <a:xfrm flipH="false" flipV="false" rot="0">
              <a:off x="0" y="0"/>
              <a:ext cx="13350239" cy="5228844"/>
            </a:xfrm>
            <a:custGeom>
              <a:avLst/>
              <a:gdLst/>
              <a:ahLst/>
              <a:cxnLst/>
              <a:rect r="r" b="b" t="t" l="l"/>
              <a:pathLst>
                <a:path h="5228844" w="13350239">
                  <a:moveTo>
                    <a:pt x="0" y="0"/>
                  </a:moveTo>
                  <a:lnTo>
                    <a:pt x="13350239" y="0"/>
                  </a:lnTo>
                  <a:lnTo>
                    <a:pt x="13350239" y="5228844"/>
                  </a:lnTo>
                  <a:lnTo>
                    <a:pt x="0" y="5228844"/>
                  </a:lnTo>
                  <a:lnTo>
                    <a:pt x="0" y="0"/>
                  </a:lnTo>
                  <a:close/>
                </a:path>
              </a:pathLst>
            </a:custGeom>
            <a:blipFill>
              <a:blip r:embed="rId3"/>
              <a:stretch>
                <a:fillRect l="0" t="0" r="0" b="0"/>
              </a:stretch>
            </a:blipFill>
          </p:spPr>
        </p:sp>
      </p:grpSp>
      <p:grpSp>
        <p:nvGrpSpPr>
          <p:cNvPr name="Group 13" id="13"/>
          <p:cNvGrpSpPr/>
          <p:nvPr/>
        </p:nvGrpSpPr>
        <p:grpSpPr>
          <a:xfrm rot="0">
            <a:off x="822960" y="7507224"/>
            <a:ext cx="10012680" cy="850392"/>
            <a:chOff x="0" y="0"/>
            <a:chExt cx="13350240" cy="1133856"/>
          </a:xfrm>
        </p:grpSpPr>
        <p:sp>
          <p:nvSpPr>
            <p:cNvPr name="Freeform 14" id="14"/>
            <p:cNvSpPr/>
            <p:nvPr/>
          </p:nvSpPr>
          <p:spPr>
            <a:xfrm flipH="false" flipV="false" rot="0">
              <a:off x="0" y="0"/>
              <a:ext cx="13350241" cy="1133856"/>
            </a:xfrm>
            <a:custGeom>
              <a:avLst/>
              <a:gdLst/>
              <a:ahLst/>
              <a:cxnLst/>
              <a:rect r="r" b="b" t="t" l="l"/>
              <a:pathLst>
                <a:path h="1133856" w="13350241">
                  <a:moveTo>
                    <a:pt x="0" y="182880"/>
                  </a:moveTo>
                  <a:cubicBezTo>
                    <a:pt x="0" y="81915"/>
                    <a:pt x="81915" y="0"/>
                    <a:pt x="182880" y="0"/>
                  </a:cubicBezTo>
                  <a:lnTo>
                    <a:pt x="13167361" y="0"/>
                  </a:lnTo>
                  <a:cubicBezTo>
                    <a:pt x="13268325" y="0"/>
                    <a:pt x="13350241" y="81915"/>
                    <a:pt x="13350241" y="182880"/>
                  </a:cubicBezTo>
                  <a:lnTo>
                    <a:pt x="13350241" y="950976"/>
                  </a:lnTo>
                  <a:cubicBezTo>
                    <a:pt x="13350241" y="1051941"/>
                    <a:pt x="13268325" y="1133856"/>
                    <a:pt x="13167361" y="1133856"/>
                  </a:cubicBezTo>
                  <a:lnTo>
                    <a:pt x="182880" y="1133856"/>
                  </a:lnTo>
                  <a:cubicBezTo>
                    <a:pt x="81915" y="1133856"/>
                    <a:pt x="0" y="1051941"/>
                    <a:pt x="0" y="950976"/>
                  </a:cubicBezTo>
                  <a:close/>
                </a:path>
              </a:pathLst>
            </a:custGeom>
            <a:solidFill>
              <a:srgbClr val="E8F0EE"/>
            </a:solidFill>
          </p:spPr>
        </p:sp>
      </p:grpSp>
      <p:grpSp>
        <p:nvGrpSpPr>
          <p:cNvPr name="Group 15" id="15"/>
          <p:cNvGrpSpPr/>
          <p:nvPr/>
        </p:nvGrpSpPr>
        <p:grpSpPr>
          <a:xfrm rot="0">
            <a:off x="1165860" y="7507224"/>
            <a:ext cx="9326880" cy="850392"/>
            <a:chOff x="0" y="0"/>
            <a:chExt cx="12435840" cy="1133856"/>
          </a:xfrm>
        </p:grpSpPr>
        <p:sp>
          <p:nvSpPr>
            <p:cNvPr name="Freeform 16" id="16"/>
            <p:cNvSpPr/>
            <p:nvPr/>
          </p:nvSpPr>
          <p:spPr>
            <a:xfrm flipH="false" flipV="false" rot="0">
              <a:off x="0" y="0"/>
              <a:ext cx="12435840" cy="1133856"/>
            </a:xfrm>
            <a:custGeom>
              <a:avLst/>
              <a:gdLst/>
              <a:ahLst/>
              <a:cxnLst/>
              <a:rect r="r" b="b" t="t" l="l"/>
              <a:pathLst>
                <a:path h="1133856" w="12435840">
                  <a:moveTo>
                    <a:pt x="0" y="0"/>
                  </a:moveTo>
                  <a:lnTo>
                    <a:pt x="12435840" y="0"/>
                  </a:lnTo>
                  <a:lnTo>
                    <a:pt x="12435840" y="1133856"/>
                  </a:lnTo>
                  <a:lnTo>
                    <a:pt x="0" y="1133856"/>
                  </a:lnTo>
                  <a:close/>
                </a:path>
              </a:pathLst>
            </a:custGeom>
            <a:blipFill>
              <a:blip r:embed="rId2">
                <a:alphaModFix amt="0"/>
              </a:blip>
              <a:stretch>
                <a:fillRect l="0" t="-163706" r="0" b="-163706"/>
              </a:stretch>
            </a:blipFill>
          </p:spPr>
        </p:sp>
        <p:sp>
          <p:nvSpPr>
            <p:cNvPr name="TextBox 17" id="17"/>
            <p:cNvSpPr txBox="true"/>
            <p:nvPr/>
          </p:nvSpPr>
          <p:spPr>
            <a:xfrm>
              <a:off x="0" y="-9525"/>
              <a:ext cx="12435840" cy="1143381"/>
            </a:xfrm>
            <a:prstGeom prst="rect">
              <a:avLst/>
            </a:prstGeom>
          </p:spPr>
          <p:txBody>
            <a:bodyPr anchor="ctr" rtlCol="false" tIns="0" lIns="0" bIns="0" rIns="0"/>
            <a:lstStyle/>
            <a:p>
              <a:pPr algn="l">
                <a:lnSpc>
                  <a:spcPts val="2340"/>
                </a:lnSpc>
              </a:pPr>
              <a:r>
                <a:rPr lang="en-US" sz="1950" b="true">
                  <a:solidFill>
                    <a:srgbClr val="0D3B36"/>
                  </a:solidFill>
                  <a:latin typeface="Trebuchet MS Bold"/>
                  <a:ea typeface="Trebuchet MS Bold"/>
                  <a:cs typeface="Trebuchet MS Bold"/>
                  <a:sym typeface="Trebuchet MS Bold"/>
                </a:rPr>
                <a:t>Live on Destination Earth and implemented by ECMWF, esa, EUMETSAT</a:t>
              </a:r>
            </a:p>
          </p:txBody>
        </p:sp>
      </p:grpSp>
      <p:grpSp>
        <p:nvGrpSpPr>
          <p:cNvPr name="Group 18" id="18"/>
          <p:cNvGrpSpPr/>
          <p:nvPr/>
        </p:nvGrpSpPr>
        <p:grpSpPr>
          <a:xfrm rot="0">
            <a:off x="11306175" y="2437638"/>
            <a:ext cx="6122670" cy="5929503"/>
            <a:chOff x="0" y="0"/>
            <a:chExt cx="8163560" cy="7906004"/>
          </a:xfrm>
        </p:grpSpPr>
        <p:sp>
          <p:nvSpPr>
            <p:cNvPr name="Freeform 19" id="19"/>
            <p:cNvSpPr/>
            <p:nvPr/>
          </p:nvSpPr>
          <p:spPr>
            <a:xfrm flipH="false" flipV="false" rot="0">
              <a:off x="0" y="0"/>
              <a:ext cx="8163560" cy="7906003"/>
            </a:xfrm>
            <a:custGeom>
              <a:avLst/>
              <a:gdLst/>
              <a:ahLst/>
              <a:cxnLst/>
              <a:rect r="r" b="b" t="t" l="l"/>
              <a:pathLst>
                <a:path h="7906003" w="8163560">
                  <a:moveTo>
                    <a:pt x="0" y="110109"/>
                  </a:moveTo>
                  <a:cubicBezTo>
                    <a:pt x="0" y="49276"/>
                    <a:pt x="49276" y="0"/>
                    <a:pt x="110109" y="0"/>
                  </a:cubicBezTo>
                  <a:lnTo>
                    <a:pt x="8053451" y="0"/>
                  </a:lnTo>
                  <a:cubicBezTo>
                    <a:pt x="8114284" y="0"/>
                    <a:pt x="8163560" y="49276"/>
                    <a:pt x="8163560" y="110109"/>
                  </a:cubicBezTo>
                  <a:lnTo>
                    <a:pt x="8163560" y="7795895"/>
                  </a:lnTo>
                  <a:cubicBezTo>
                    <a:pt x="8163560" y="7856727"/>
                    <a:pt x="8114284" y="7906003"/>
                    <a:pt x="8053451" y="7906003"/>
                  </a:cubicBezTo>
                  <a:lnTo>
                    <a:pt x="110109" y="7906003"/>
                  </a:lnTo>
                  <a:cubicBezTo>
                    <a:pt x="49276" y="7906003"/>
                    <a:pt x="0" y="7856727"/>
                    <a:pt x="0" y="7795895"/>
                  </a:cubicBezTo>
                  <a:close/>
                </a:path>
              </a:pathLst>
            </a:custGeom>
            <a:solidFill>
              <a:srgbClr val="FAFAF8"/>
            </a:solidFill>
            <a:ln w="19050" cap="sq">
              <a:solidFill>
                <a:srgbClr val="E5E2DA"/>
              </a:solidFill>
              <a:prstDash val="solid"/>
              <a:miter/>
            </a:ln>
          </p:spPr>
        </p:sp>
      </p:grpSp>
      <p:grpSp>
        <p:nvGrpSpPr>
          <p:cNvPr name="Group 20" id="20"/>
          <p:cNvGrpSpPr/>
          <p:nvPr/>
        </p:nvGrpSpPr>
        <p:grpSpPr>
          <a:xfrm rot="0">
            <a:off x="11795760" y="2790063"/>
            <a:ext cx="5212080" cy="411480"/>
            <a:chOff x="0" y="0"/>
            <a:chExt cx="6949440" cy="548640"/>
          </a:xfrm>
        </p:grpSpPr>
        <p:sp>
          <p:nvSpPr>
            <p:cNvPr name="Freeform 21" id="21"/>
            <p:cNvSpPr/>
            <p:nvPr/>
          </p:nvSpPr>
          <p:spPr>
            <a:xfrm flipH="false" flipV="false" rot="0">
              <a:off x="0" y="0"/>
              <a:ext cx="6949440" cy="548640"/>
            </a:xfrm>
            <a:custGeom>
              <a:avLst/>
              <a:gdLst/>
              <a:ahLst/>
              <a:cxnLst/>
              <a:rect r="r" b="b" t="t" l="l"/>
              <a:pathLst>
                <a:path h="548640" w="6949440">
                  <a:moveTo>
                    <a:pt x="0" y="0"/>
                  </a:moveTo>
                  <a:lnTo>
                    <a:pt x="6949440" y="0"/>
                  </a:lnTo>
                  <a:lnTo>
                    <a:pt x="6949440" y="548640"/>
                  </a:lnTo>
                  <a:lnTo>
                    <a:pt x="0" y="548640"/>
                  </a:lnTo>
                  <a:close/>
                </a:path>
              </a:pathLst>
            </a:custGeom>
            <a:blipFill>
              <a:blip r:embed="rId2">
                <a:alphaModFix amt="0"/>
              </a:blip>
              <a:stretch>
                <a:fillRect l="0" t="-196810" r="0" b="-196810"/>
              </a:stretch>
            </a:blipFill>
          </p:spPr>
        </p:sp>
        <p:sp>
          <p:nvSpPr>
            <p:cNvPr name="TextBox 22" id="22"/>
            <p:cNvSpPr txBox="true"/>
            <p:nvPr/>
          </p:nvSpPr>
          <p:spPr>
            <a:xfrm>
              <a:off x="0" y="-9525"/>
              <a:ext cx="6949440" cy="558165"/>
            </a:xfrm>
            <a:prstGeom prst="rect">
              <a:avLst/>
            </a:prstGeom>
          </p:spPr>
          <p:txBody>
            <a:bodyPr anchor="ctr" rtlCol="false" tIns="0" lIns="0" bIns="0" rIns="0"/>
            <a:lstStyle/>
            <a:p>
              <a:pPr algn="l">
                <a:lnSpc>
                  <a:spcPts val="1980"/>
                </a:lnSpc>
              </a:pPr>
              <a:r>
                <a:rPr lang="en-US" b="true" sz="1650" spc="225">
                  <a:solidFill>
                    <a:srgbClr val="4C7A3E"/>
                  </a:solidFill>
                  <a:latin typeface="Trebuchet MS Bold"/>
                  <a:ea typeface="Trebuchet MS Bold"/>
                  <a:cs typeface="Trebuchet MS Bold"/>
                  <a:sym typeface="Trebuchet MS Bold"/>
                </a:rPr>
                <a:t>LAUNCHING NEXT MONTH — MALTA</a:t>
              </a:r>
            </a:p>
          </p:txBody>
        </p:sp>
      </p:grpSp>
      <p:grpSp>
        <p:nvGrpSpPr>
          <p:cNvPr name="Group 23" id="23"/>
          <p:cNvGrpSpPr/>
          <p:nvPr/>
        </p:nvGrpSpPr>
        <p:grpSpPr>
          <a:xfrm rot="0">
            <a:off x="11795760" y="3242691"/>
            <a:ext cx="5212080" cy="685800"/>
            <a:chOff x="0" y="0"/>
            <a:chExt cx="6949440" cy="914400"/>
          </a:xfrm>
        </p:grpSpPr>
        <p:sp>
          <p:nvSpPr>
            <p:cNvPr name="Freeform 24" id="24"/>
            <p:cNvSpPr/>
            <p:nvPr/>
          </p:nvSpPr>
          <p:spPr>
            <a:xfrm flipH="false" flipV="false" rot="0">
              <a:off x="0" y="0"/>
              <a:ext cx="6949440" cy="914400"/>
            </a:xfrm>
            <a:custGeom>
              <a:avLst/>
              <a:gdLst/>
              <a:ahLst/>
              <a:cxnLst/>
              <a:rect r="r" b="b" t="t" l="l"/>
              <a:pathLst>
                <a:path h="914400" w="6949440">
                  <a:moveTo>
                    <a:pt x="0" y="0"/>
                  </a:moveTo>
                  <a:lnTo>
                    <a:pt x="6949440" y="0"/>
                  </a:lnTo>
                  <a:lnTo>
                    <a:pt x="6949440" y="914400"/>
                  </a:lnTo>
                  <a:lnTo>
                    <a:pt x="0" y="914400"/>
                  </a:lnTo>
                  <a:close/>
                </a:path>
              </a:pathLst>
            </a:custGeom>
            <a:blipFill>
              <a:blip r:embed="rId2">
                <a:alphaModFix amt="0"/>
              </a:blip>
              <a:stretch>
                <a:fillRect l="0" t="-98086" r="0" b="-98086"/>
              </a:stretch>
            </a:blipFill>
          </p:spPr>
        </p:sp>
        <p:sp>
          <p:nvSpPr>
            <p:cNvPr name="TextBox 25" id="25"/>
            <p:cNvSpPr txBox="true"/>
            <p:nvPr/>
          </p:nvSpPr>
          <p:spPr>
            <a:xfrm>
              <a:off x="0" y="-19050"/>
              <a:ext cx="6949440" cy="933450"/>
            </a:xfrm>
            <a:prstGeom prst="rect">
              <a:avLst/>
            </a:prstGeom>
          </p:spPr>
          <p:txBody>
            <a:bodyPr anchor="ctr" rtlCol="false" tIns="0" lIns="0" bIns="0" rIns="0"/>
            <a:lstStyle/>
            <a:p>
              <a:pPr algn="l">
                <a:lnSpc>
                  <a:spcPts val="3600"/>
                </a:lnSpc>
              </a:pPr>
              <a:r>
                <a:rPr lang="en-US" sz="3000" b="true">
                  <a:solidFill>
                    <a:srgbClr val="0D3B36"/>
                  </a:solidFill>
                  <a:latin typeface="Georgia Bold"/>
                  <a:ea typeface="Georgia Bold"/>
                  <a:cs typeface="Georgia Bold"/>
                  <a:sym typeface="Georgia Bold"/>
                </a:rPr>
                <a:t>TourismSquare+</a:t>
              </a:r>
            </a:p>
          </p:txBody>
        </p:sp>
      </p:grpSp>
      <p:grpSp>
        <p:nvGrpSpPr>
          <p:cNvPr name="Group 26" id="26"/>
          <p:cNvGrpSpPr/>
          <p:nvPr/>
        </p:nvGrpSpPr>
        <p:grpSpPr>
          <a:xfrm rot="0">
            <a:off x="11795760" y="3983355"/>
            <a:ext cx="5212080" cy="480060"/>
            <a:chOff x="0" y="0"/>
            <a:chExt cx="6949440" cy="640080"/>
          </a:xfrm>
        </p:grpSpPr>
        <p:sp>
          <p:nvSpPr>
            <p:cNvPr name="Freeform 27" id="27"/>
            <p:cNvSpPr/>
            <p:nvPr/>
          </p:nvSpPr>
          <p:spPr>
            <a:xfrm flipH="false" flipV="false" rot="0">
              <a:off x="0" y="0"/>
              <a:ext cx="6949440" cy="640080"/>
            </a:xfrm>
            <a:custGeom>
              <a:avLst/>
              <a:gdLst/>
              <a:ahLst/>
              <a:cxnLst/>
              <a:rect r="r" b="b" t="t" l="l"/>
              <a:pathLst>
                <a:path h="640080" w="6949440">
                  <a:moveTo>
                    <a:pt x="0" y="0"/>
                  </a:moveTo>
                  <a:lnTo>
                    <a:pt x="6949440" y="0"/>
                  </a:lnTo>
                  <a:lnTo>
                    <a:pt x="6949440" y="640080"/>
                  </a:lnTo>
                  <a:lnTo>
                    <a:pt x="0" y="640080"/>
                  </a:lnTo>
                  <a:close/>
                </a:path>
              </a:pathLst>
            </a:custGeom>
            <a:blipFill>
              <a:blip r:embed="rId2">
                <a:alphaModFix amt="0"/>
              </a:blip>
              <a:stretch>
                <a:fillRect l="0" t="-161551" r="0" b="-161551"/>
              </a:stretch>
            </a:blipFill>
          </p:spPr>
        </p:sp>
        <p:sp>
          <p:nvSpPr>
            <p:cNvPr name="TextBox 28" id="28"/>
            <p:cNvSpPr txBox="true"/>
            <p:nvPr/>
          </p:nvSpPr>
          <p:spPr>
            <a:xfrm>
              <a:off x="0" y="-9525"/>
              <a:ext cx="6949440" cy="649605"/>
            </a:xfrm>
            <a:prstGeom prst="rect">
              <a:avLst/>
            </a:prstGeom>
          </p:spPr>
          <p:txBody>
            <a:bodyPr anchor="ctr" rtlCol="false" tIns="0" lIns="0" bIns="0" rIns="0"/>
            <a:lstStyle/>
            <a:p>
              <a:pPr algn="l">
                <a:lnSpc>
                  <a:spcPts val="2250"/>
                </a:lnSpc>
              </a:pPr>
              <a:r>
                <a:rPr lang="en-US" sz="1875" b="true">
                  <a:solidFill>
                    <a:srgbClr val="0D3B36"/>
                  </a:solidFill>
                  <a:latin typeface="Trebuchet MS Bold"/>
                  <a:ea typeface="Trebuchet MS Bold"/>
                  <a:cs typeface="Trebuchet MS Bold"/>
                  <a:sym typeface="Trebuchet MS Bold"/>
                </a:rPr>
                <a:t>Need</a:t>
              </a:r>
              <a:r>
                <a:rPr lang="en-US" sz="1875">
                  <a:solidFill>
                    <a:srgbClr val="8C8C8C"/>
                  </a:solidFill>
                  <a:latin typeface="Trebuchet MS"/>
                  <a:ea typeface="Trebuchet MS"/>
                  <a:cs typeface="Trebuchet MS"/>
                  <a:sym typeface="Trebuchet MS"/>
                </a:rPr>
                <a:t>  ×  </a:t>
              </a:r>
              <a:r>
                <a:rPr lang="en-US" sz="1875" b="true">
                  <a:solidFill>
                    <a:srgbClr val="0D3B36"/>
                  </a:solidFill>
                  <a:latin typeface="Trebuchet MS Bold"/>
                  <a:ea typeface="Trebuchet MS Bold"/>
                  <a:cs typeface="Trebuchet MS Bold"/>
                  <a:sym typeface="Trebuchet MS Bold"/>
                </a:rPr>
                <a:t>Availability</a:t>
              </a:r>
              <a:r>
                <a:rPr lang="en-US" sz="1875">
                  <a:solidFill>
                    <a:srgbClr val="8C8C8C"/>
                  </a:solidFill>
                  <a:latin typeface="Trebuchet MS"/>
                  <a:ea typeface="Trebuchet MS"/>
                  <a:cs typeface="Trebuchet MS"/>
                  <a:sym typeface="Trebuchet MS"/>
                </a:rPr>
                <a:t>  =  </a:t>
              </a:r>
              <a:r>
                <a:rPr lang="en-US" sz="1875" b="true">
                  <a:solidFill>
                    <a:srgbClr val="4C7A3E"/>
                  </a:solidFill>
                  <a:latin typeface="Trebuchet MS Bold"/>
                  <a:ea typeface="Trebuchet MS Bold"/>
                  <a:cs typeface="Trebuchet MS Bold"/>
                  <a:sym typeface="Trebuchet MS Bold"/>
                </a:rPr>
                <a:t>Vulnerability</a:t>
              </a:r>
            </a:p>
          </p:txBody>
        </p:sp>
      </p:grpSp>
      <p:sp>
        <p:nvSpPr>
          <p:cNvPr name="AutoShape 29" id="29"/>
          <p:cNvSpPr/>
          <p:nvPr/>
        </p:nvSpPr>
        <p:spPr>
          <a:xfrm>
            <a:off x="11786233" y="4604750"/>
            <a:ext cx="5231133" cy="19082"/>
          </a:xfrm>
          <a:prstGeom prst="line">
            <a:avLst/>
          </a:prstGeom>
          <a:ln cap="rnd" w="9525">
            <a:solidFill>
              <a:srgbClr val="E5E2DA"/>
            </a:solidFill>
            <a:prstDash val="solid"/>
            <a:headEnd type="none" len="sm" w="sm"/>
            <a:tailEnd type="none" len="sm" w="sm"/>
          </a:ln>
        </p:spPr>
      </p:sp>
      <p:grpSp>
        <p:nvGrpSpPr>
          <p:cNvPr name="Group 30" id="30"/>
          <p:cNvGrpSpPr/>
          <p:nvPr/>
        </p:nvGrpSpPr>
        <p:grpSpPr>
          <a:xfrm rot="0">
            <a:off x="11795760" y="4217860"/>
            <a:ext cx="5212080" cy="1179576"/>
            <a:chOff x="0" y="0"/>
            <a:chExt cx="6949440" cy="1572768"/>
          </a:xfrm>
        </p:grpSpPr>
        <p:sp>
          <p:nvSpPr>
            <p:cNvPr name="Freeform 31" id="31"/>
            <p:cNvSpPr/>
            <p:nvPr/>
          </p:nvSpPr>
          <p:spPr>
            <a:xfrm flipH="false" flipV="false" rot="0">
              <a:off x="0" y="0"/>
              <a:ext cx="6949440" cy="1572768"/>
            </a:xfrm>
            <a:custGeom>
              <a:avLst/>
              <a:gdLst/>
              <a:ahLst/>
              <a:cxnLst/>
              <a:rect r="r" b="b" t="t" l="l"/>
              <a:pathLst>
                <a:path h="1572768" w="6949440">
                  <a:moveTo>
                    <a:pt x="0" y="0"/>
                  </a:moveTo>
                  <a:lnTo>
                    <a:pt x="6949440" y="0"/>
                  </a:lnTo>
                  <a:lnTo>
                    <a:pt x="6949440" y="1572768"/>
                  </a:lnTo>
                  <a:lnTo>
                    <a:pt x="0" y="1572768"/>
                  </a:lnTo>
                  <a:close/>
                </a:path>
              </a:pathLst>
            </a:custGeom>
            <a:blipFill>
              <a:blip r:embed="rId2">
                <a:alphaModFix amt="0"/>
              </a:blip>
              <a:stretch>
                <a:fillRect l="0" t="-69817" r="0" b="-2375"/>
              </a:stretch>
            </a:blipFill>
          </p:spPr>
        </p:sp>
        <p:sp>
          <p:nvSpPr>
            <p:cNvPr name="TextBox 32" id="32"/>
            <p:cNvSpPr txBox="true"/>
            <p:nvPr/>
          </p:nvSpPr>
          <p:spPr>
            <a:xfrm>
              <a:off x="0" y="-9525"/>
              <a:ext cx="6949440" cy="1582293"/>
            </a:xfrm>
            <a:prstGeom prst="rect">
              <a:avLst/>
            </a:prstGeom>
          </p:spPr>
          <p:txBody>
            <a:bodyPr anchor="ctr" rtlCol="false" tIns="0" lIns="0" bIns="0" rIns="0"/>
            <a:lstStyle/>
            <a:p>
              <a:pPr algn="l">
                <a:lnSpc>
                  <a:spcPts val="1980"/>
                </a:lnSpc>
              </a:pPr>
              <a:r>
                <a:rPr lang="en-US" sz="1650" b="true">
                  <a:solidFill>
                    <a:srgbClr val="5A5A5A"/>
                  </a:solidFill>
                  <a:latin typeface="Trebuchet MS Bold"/>
                  <a:ea typeface="Trebuchet MS Bold"/>
                  <a:cs typeface="Trebuchet MS Bold"/>
                  <a:sym typeface="Trebuchet MS Bold"/>
                </a:rPr>
                <a:t>Vulnerability score</a:t>
              </a:r>
            </a:p>
          </p:txBody>
        </p:sp>
      </p:grpSp>
      <p:grpSp>
        <p:nvGrpSpPr>
          <p:cNvPr name="Group 33" id="33"/>
          <p:cNvGrpSpPr/>
          <p:nvPr/>
        </p:nvGrpSpPr>
        <p:grpSpPr>
          <a:xfrm rot="0">
            <a:off x="11795760" y="5095303"/>
            <a:ext cx="987552" cy="301752"/>
            <a:chOff x="0" y="0"/>
            <a:chExt cx="1316736" cy="402336"/>
          </a:xfrm>
        </p:grpSpPr>
        <p:sp>
          <p:nvSpPr>
            <p:cNvPr name="Freeform 34" id="34"/>
            <p:cNvSpPr/>
            <p:nvPr/>
          </p:nvSpPr>
          <p:spPr>
            <a:xfrm flipH="false" flipV="false" rot="0">
              <a:off x="0" y="0"/>
              <a:ext cx="1316736" cy="402336"/>
            </a:xfrm>
            <a:custGeom>
              <a:avLst/>
              <a:gdLst/>
              <a:ahLst/>
              <a:cxnLst/>
              <a:rect r="r" b="b" t="t" l="l"/>
              <a:pathLst>
                <a:path h="402336" w="1316736">
                  <a:moveTo>
                    <a:pt x="0" y="0"/>
                  </a:moveTo>
                  <a:lnTo>
                    <a:pt x="1316736" y="0"/>
                  </a:lnTo>
                  <a:lnTo>
                    <a:pt x="1316736" y="402336"/>
                  </a:lnTo>
                  <a:lnTo>
                    <a:pt x="0" y="402336"/>
                  </a:lnTo>
                  <a:close/>
                </a:path>
              </a:pathLst>
            </a:custGeom>
            <a:solidFill>
              <a:srgbClr val="6FCF97"/>
            </a:solidFill>
          </p:spPr>
        </p:sp>
      </p:grpSp>
      <p:grpSp>
        <p:nvGrpSpPr>
          <p:cNvPr name="Group 35" id="35"/>
          <p:cNvGrpSpPr/>
          <p:nvPr/>
        </p:nvGrpSpPr>
        <p:grpSpPr>
          <a:xfrm rot="0">
            <a:off x="12838176" y="5062537"/>
            <a:ext cx="987552" cy="301752"/>
            <a:chOff x="0" y="0"/>
            <a:chExt cx="1316736" cy="402336"/>
          </a:xfrm>
        </p:grpSpPr>
        <p:sp>
          <p:nvSpPr>
            <p:cNvPr name="Freeform 36" id="36"/>
            <p:cNvSpPr/>
            <p:nvPr/>
          </p:nvSpPr>
          <p:spPr>
            <a:xfrm flipH="false" flipV="false" rot="0">
              <a:off x="0" y="0"/>
              <a:ext cx="1316736" cy="402336"/>
            </a:xfrm>
            <a:custGeom>
              <a:avLst/>
              <a:gdLst/>
              <a:ahLst/>
              <a:cxnLst/>
              <a:rect r="r" b="b" t="t" l="l"/>
              <a:pathLst>
                <a:path h="402336" w="1316736">
                  <a:moveTo>
                    <a:pt x="0" y="0"/>
                  </a:moveTo>
                  <a:lnTo>
                    <a:pt x="1316736" y="0"/>
                  </a:lnTo>
                  <a:lnTo>
                    <a:pt x="1316736" y="402336"/>
                  </a:lnTo>
                  <a:lnTo>
                    <a:pt x="0" y="402336"/>
                  </a:lnTo>
                  <a:close/>
                </a:path>
              </a:pathLst>
            </a:custGeom>
            <a:solidFill>
              <a:srgbClr val="A9D18E"/>
            </a:solidFill>
          </p:spPr>
        </p:sp>
      </p:grpSp>
      <p:grpSp>
        <p:nvGrpSpPr>
          <p:cNvPr name="Group 37" id="37"/>
          <p:cNvGrpSpPr/>
          <p:nvPr/>
        </p:nvGrpSpPr>
        <p:grpSpPr>
          <a:xfrm rot="0">
            <a:off x="13880592" y="5062537"/>
            <a:ext cx="987552" cy="301752"/>
            <a:chOff x="0" y="0"/>
            <a:chExt cx="1316736" cy="402336"/>
          </a:xfrm>
        </p:grpSpPr>
        <p:sp>
          <p:nvSpPr>
            <p:cNvPr name="Freeform 38" id="38"/>
            <p:cNvSpPr/>
            <p:nvPr/>
          </p:nvSpPr>
          <p:spPr>
            <a:xfrm flipH="false" flipV="false" rot="0">
              <a:off x="0" y="0"/>
              <a:ext cx="1316736" cy="402336"/>
            </a:xfrm>
            <a:custGeom>
              <a:avLst/>
              <a:gdLst/>
              <a:ahLst/>
              <a:cxnLst/>
              <a:rect r="r" b="b" t="t" l="l"/>
              <a:pathLst>
                <a:path h="402336" w="1316736">
                  <a:moveTo>
                    <a:pt x="0" y="0"/>
                  </a:moveTo>
                  <a:lnTo>
                    <a:pt x="1316736" y="0"/>
                  </a:lnTo>
                  <a:lnTo>
                    <a:pt x="1316736" y="402336"/>
                  </a:lnTo>
                  <a:lnTo>
                    <a:pt x="0" y="402336"/>
                  </a:lnTo>
                  <a:close/>
                </a:path>
              </a:pathLst>
            </a:custGeom>
            <a:solidFill>
              <a:srgbClr val="F4D35E"/>
            </a:solidFill>
          </p:spPr>
        </p:sp>
      </p:grpSp>
      <p:grpSp>
        <p:nvGrpSpPr>
          <p:cNvPr name="Group 39" id="39"/>
          <p:cNvGrpSpPr/>
          <p:nvPr/>
        </p:nvGrpSpPr>
        <p:grpSpPr>
          <a:xfrm rot="0">
            <a:off x="14923008" y="5062537"/>
            <a:ext cx="987552" cy="301752"/>
            <a:chOff x="0" y="0"/>
            <a:chExt cx="1316736" cy="402336"/>
          </a:xfrm>
        </p:grpSpPr>
        <p:sp>
          <p:nvSpPr>
            <p:cNvPr name="Freeform 40" id="40"/>
            <p:cNvSpPr/>
            <p:nvPr/>
          </p:nvSpPr>
          <p:spPr>
            <a:xfrm flipH="false" flipV="false" rot="0">
              <a:off x="0" y="0"/>
              <a:ext cx="1316736" cy="402336"/>
            </a:xfrm>
            <a:custGeom>
              <a:avLst/>
              <a:gdLst/>
              <a:ahLst/>
              <a:cxnLst/>
              <a:rect r="r" b="b" t="t" l="l"/>
              <a:pathLst>
                <a:path h="402336" w="1316736">
                  <a:moveTo>
                    <a:pt x="0" y="0"/>
                  </a:moveTo>
                  <a:lnTo>
                    <a:pt x="1316736" y="0"/>
                  </a:lnTo>
                  <a:lnTo>
                    <a:pt x="1316736" y="402336"/>
                  </a:lnTo>
                  <a:lnTo>
                    <a:pt x="0" y="402336"/>
                  </a:lnTo>
                  <a:close/>
                </a:path>
              </a:pathLst>
            </a:custGeom>
            <a:solidFill>
              <a:srgbClr val="F0956B"/>
            </a:solidFill>
          </p:spPr>
        </p:sp>
      </p:grpSp>
      <p:grpSp>
        <p:nvGrpSpPr>
          <p:cNvPr name="Group 41" id="41"/>
          <p:cNvGrpSpPr/>
          <p:nvPr/>
        </p:nvGrpSpPr>
        <p:grpSpPr>
          <a:xfrm rot="0">
            <a:off x="15965424" y="5062537"/>
            <a:ext cx="987552" cy="301752"/>
            <a:chOff x="0" y="0"/>
            <a:chExt cx="1316736" cy="402336"/>
          </a:xfrm>
        </p:grpSpPr>
        <p:sp>
          <p:nvSpPr>
            <p:cNvPr name="Freeform 42" id="42"/>
            <p:cNvSpPr/>
            <p:nvPr/>
          </p:nvSpPr>
          <p:spPr>
            <a:xfrm flipH="false" flipV="false" rot="0">
              <a:off x="0" y="0"/>
              <a:ext cx="1316736" cy="402336"/>
            </a:xfrm>
            <a:custGeom>
              <a:avLst/>
              <a:gdLst/>
              <a:ahLst/>
              <a:cxnLst/>
              <a:rect r="r" b="b" t="t" l="l"/>
              <a:pathLst>
                <a:path h="402336" w="1316736">
                  <a:moveTo>
                    <a:pt x="0" y="0"/>
                  </a:moveTo>
                  <a:lnTo>
                    <a:pt x="1316736" y="0"/>
                  </a:lnTo>
                  <a:lnTo>
                    <a:pt x="1316736" y="402336"/>
                  </a:lnTo>
                  <a:lnTo>
                    <a:pt x="0" y="402336"/>
                  </a:lnTo>
                  <a:close/>
                </a:path>
              </a:pathLst>
            </a:custGeom>
            <a:solidFill>
              <a:srgbClr val="E06666"/>
            </a:solidFill>
          </p:spPr>
        </p:sp>
      </p:grpSp>
      <p:grpSp>
        <p:nvGrpSpPr>
          <p:cNvPr name="Group 43" id="43"/>
          <p:cNvGrpSpPr/>
          <p:nvPr/>
        </p:nvGrpSpPr>
        <p:grpSpPr>
          <a:xfrm rot="0">
            <a:off x="11795760" y="5451919"/>
            <a:ext cx="2057400" cy="301752"/>
            <a:chOff x="0" y="0"/>
            <a:chExt cx="2743200" cy="402336"/>
          </a:xfrm>
        </p:grpSpPr>
        <p:sp>
          <p:nvSpPr>
            <p:cNvPr name="Freeform 44" id="44"/>
            <p:cNvSpPr/>
            <p:nvPr/>
          </p:nvSpPr>
          <p:spPr>
            <a:xfrm flipH="false" flipV="false" rot="0">
              <a:off x="0" y="0"/>
              <a:ext cx="2743200" cy="402336"/>
            </a:xfrm>
            <a:custGeom>
              <a:avLst/>
              <a:gdLst/>
              <a:ahLst/>
              <a:cxnLst/>
              <a:rect r="r" b="b" t="t" l="l"/>
              <a:pathLst>
                <a:path h="402336" w="2743200">
                  <a:moveTo>
                    <a:pt x="0" y="0"/>
                  </a:moveTo>
                  <a:lnTo>
                    <a:pt x="2743200" y="0"/>
                  </a:lnTo>
                  <a:lnTo>
                    <a:pt x="2743200" y="402336"/>
                  </a:lnTo>
                  <a:lnTo>
                    <a:pt x="0" y="402336"/>
                  </a:lnTo>
                  <a:close/>
                </a:path>
              </a:pathLst>
            </a:custGeom>
            <a:blipFill>
              <a:blip r:embed="rId2">
                <a:alphaModFix amt="0"/>
              </a:blip>
              <a:stretch>
                <a:fillRect l="0" t="-82852" r="0" b="-82852"/>
              </a:stretch>
            </a:blipFill>
          </p:spPr>
        </p:sp>
        <p:sp>
          <p:nvSpPr>
            <p:cNvPr name="TextBox 45" id="45"/>
            <p:cNvSpPr txBox="true"/>
            <p:nvPr/>
          </p:nvSpPr>
          <p:spPr>
            <a:xfrm>
              <a:off x="0" y="-19050"/>
              <a:ext cx="2743200" cy="421386"/>
            </a:xfrm>
            <a:prstGeom prst="rect">
              <a:avLst/>
            </a:prstGeom>
          </p:spPr>
          <p:txBody>
            <a:bodyPr anchor="ctr" rtlCol="false" tIns="0" lIns="0" bIns="0" rIns="0"/>
            <a:lstStyle/>
            <a:p>
              <a:pPr algn="l">
                <a:lnSpc>
                  <a:spcPts val="1530"/>
                </a:lnSpc>
              </a:pPr>
              <a:r>
                <a:rPr lang="en-US" sz="1275">
                  <a:solidFill>
                    <a:srgbClr val="5A5A5A"/>
                  </a:solidFill>
                  <a:latin typeface="Trebuchet MS"/>
                  <a:ea typeface="Trebuchet MS"/>
                  <a:cs typeface="Trebuchet MS"/>
                  <a:sym typeface="Trebuchet MS"/>
                </a:rPr>
                <a:t>Very low</a:t>
              </a:r>
            </a:p>
          </p:txBody>
        </p:sp>
      </p:grpSp>
      <p:grpSp>
        <p:nvGrpSpPr>
          <p:cNvPr name="Group 46" id="46"/>
          <p:cNvGrpSpPr/>
          <p:nvPr/>
        </p:nvGrpSpPr>
        <p:grpSpPr>
          <a:xfrm rot="0">
            <a:off x="15636240" y="5419153"/>
            <a:ext cx="1371600" cy="301752"/>
            <a:chOff x="0" y="0"/>
            <a:chExt cx="1828800" cy="402336"/>
          </a:xfrm>
        </p:grpSpPr>
        <p:sp>
          <p:nvSpPr>
            <p:cNvPr name="Freeform 47" id="47"/>
            <p:cNvSpPr/>
            <p:nvPr/>
          </p:nvSpPr>
          <p:spPr>
            <a:xfrm flipH="false" flipV="false" rot="0">
              <a:off x="0" y="0"/>
              <a:ext cx="1828800" cy="402336"/>
            </a:xfrm>
            <a:custGeom>
              <a:avLst/>
              <a:gdLst/>
              <a:ahLst/>
              <a:cxnLst/>
              <a:rect r="r" b="b" t="t" l="l"/>
              <a:pathLst>
                <a:path h="402336" w="1828800">
                  <a:moveTo>
                    <a:pt x="0" y="0"/>
                  </a:moveTo>
                  <a:lnTo>
                    <a:pt x="1828800" y="0"/>
                  </a:lnTo>
                  <a:lnTo>
                    <a:pt x="1828800" y="402336"/>
                  </a:lnTo>
                  <a:lnTo>
                    <a:pt x="0" y="402336"/>
                  </a:lnTo>
                  <a:close/>
                </a:path>
              </a:pathLst>
            </a:custGeom>
            <a:blipFill>
              <a:blip r:embed="rId2">
                <a:alphaModFix amt="0"/>
              </a:blip>
              <a:stretch>
                <a:fillRect l="0" t="-38568" r="0" b="-38568"/>
              </a:stretch>
            </a:blipFill>
          </p:spPr>
        </p:sp>
        <p:sp>
          <p:nvSpPr>
            <p:cNvPr name="TextBox 48" id="48"/>
            <p:cNvSpPr txBox="true"/>
            <p:nvPr/>
          </p:nvSpPr>
          <p:spPr>
            <a:xfrm>
              <a:off x="0" y="-19050"/>
              <a:ext cx="1828800" cy="421386"/>
            </a:xfrm>
            <a:prstGeom prst="rect">
              <a:avLst/>
            </a:prstGeom>
          </p:spPr>
          <p:txBody>
            <a:bodyPr anchor="ctr" rtlCol="false" tIns="0" lIns="0" bIns="0" rIns="0"/>
            <a:lstStyle/>
            <a:p>
              <a:pPr algn="r">
                <a:lnSpc>
                  <a:spcPts val="1530"/>
                </a:lnSpc>
              </a:pPr>
              <a:r>
                <a:rPr lang="en-US" sz="1275">
                  <a:solidFill>
                    <a:srgbClr val="5A5A5A"/>
                  </a:solidFill>
                  <a:latin typeface="Trebuchet MS"/>
                  <a:ea typeface="Trebuchet MS"/>
                  <a:cs typeface="Trebuchet MS"/>
                  <a:sym typeface="Trebuchet MS"/>
                </a:rPr>
                <a:t>Very high</a:t>
              </a:r>
            </a:p>
          </p:txBody>
        </p:sp>
      </p:grpSp>
      <p:sp>
        <p:nvSpPr>
          <p:cNvPr name="TextBox 49" id="49"/>
          <p:cNvSpPr txBox="true"/>
          <p:nvPr/>
        </p:nvSpPr>
        <p:spPr>
          <a:xfrm rot="0">
            <a:off x="11795760" y="5966841"/>
            <a:ext cx="5212080" cy="552450"/>
          </a:xfrm>
          <a:prstGeom prst="rect">
            <a:avLst/>
          </a:prstGeom>
        </p:spPr>
        <p:txBody>
          <a:bodyPr anchor="t" rtlCol="false" tIns="0" lIns="0" bIns="0" rIns="0">
            <a:spAutoFit/>
          </a:bodyPr>
          <a:lstStyle/>
          <a:p>
            <a:pPr algn="l" marL="325755" indent="-162878" lvl="1">
              <a:lnSpc>
                <a:spcPts val="2160"/>
              </a:lnSpc>
              <a:buFont typeface="Arial"/>
              <a:buChar char="•"/>
            </a:pPr>
            <a:r>
              <a:rPr lang="en-US" sz="1800">
                <a:solidFill>
                  <a:srgbClr val="5A5A5A"/>
                </a:solidFill>
                <a:latin typeface="Trebuchet MS"/>
                <a:ea typeface="Trebuchet MS"/>
                <a:cs typeface="Trebuchet MS"/>
                <a:sym typeface="Trebuchet MS"/>
              </a:rPr>
              <a:t>Ecosystem-dependency mapping for key sites</a:t>
            </a:r>
          </a:p>
          <a:p>
            <a:pPr algn="l" marL="325755" indent="-162878" lvl="1">
              <a:lnSpc>
                <a:spcPts val="2160"/>
              </a:lnSpc>
              <a:buFont typeface="Arial"/>
              <a:buChar char="•"/>
            </a:pPr>
            <a:r>
              <a:rPr lang="en-US" sz="1800">
                <a:solidFill>
                  <a:srgbClr val="5A5A5A"/>
                </a:solidFill>
                <a:latin typeface="Trebuchet MS"/>
                <a:ea typeface="Trebuchet MS"/>
                <a:cs typeface="Trebuchet MS"/>
                <a:sym typeface="Trebuchet MS"/>
              </a:rPr>
              <a:t>Climate scenario stress-testing</a:t>
            </a:r>
          </a:p>
        </p:txBody>
      </p:sp>
      <p:sp>
        <p:nvSpPr>
          <p:cNvPr name="TextBox 50" id="50"/>
          <p:cNvSpPr txBox="true"/>
          <p:nvPr/>
        </p:nvSpPr>
        <p:spPr>
          <a:xfrm rot="0">
            <a:off x="11795760" y="7387971"/>
            <a:ext cx="5212080" cy="676275"/>
          </a:xfrm>
          <a:prstGeom prst="rect">
            <a:avLst/>
          </a:prstGeom>
        </p:spPr>
        <p:txBody>
          <a:bodyPr anchor="t" rtlCol="false" tIns="0" lIns="0" bIns="0" rIns="0">
            <a:spAutoFit/>
          </a:bodyPr>
          <a:lstStyle/>
          <a:p>
            <a:pPr algn="l">
              <a:lnSpc>
                <a:spcPts val="2699"/>
              </a:lnSpc>
            </a:pPr>
            <a:r>
              <a:rPr lang="en-US" sz="2249" i="true">
                <a:solidFill>
                  <a:srgbClr val="4C7A3E"/>
                </a:solidFill>
                <a:latin typeface="Trebuchet MS Italics"/>
                <a:ea typeface="Trebuchet MS Italics"/>
                <a:cs typeface="Trebuchet MS Italics"/>
                <a:sym typeface="Trebuchet MS Italics"/>
              </a:rPr>
              <a:t>Protects the revenue tied to the same places TourismSquare monitors.</a:t>
            </a:r>
          </a:p>
        </p:txBody>
      </p:sp>
      <p:grpSp>
        <p:nvGrpSpPr>
          <p:cNvPr name="Group 51" id="51"/>
          <p:cNvGrpSpPr/>
          <p:nvPr/>
        </p:nvGrpSpPr>
        <p:grpSpPr>
          <a:xfrm rot="0">
            <a:off x="17213580" y="9669780"/>
            <a:ext cx="822960" cy="411480"/>
            <a:chOff x="0" y="0"/>
            <a:chExt cx="1097280" cy="548640"/>
          </a:xfrm>
        </p:grpSpPr>
        <p:sp>
          <p:nvSpPr>
            <p:cNvPr name="Freeform 52" id="52"/>
            <p:cNvSpPr/>
            <p:nvPr/>
          </p:nvSpPr>
          <p:spPr>
            <a:xfrm flipH="false" flipV="false" rot="0">
              <a:off x="0" y="0"/>
              <a:ext cx="1097280" cy="548640"/>
            </a:xfrm>
            <a:custGeom>
              <a:avLst/>
              <a:gdLst/>
              <a:ahLst/>
              <a:cxnLst/>
              <a:rect r="r" b="b" t="t" l="l"/>
              <a:pathLst>
                <a:path h="548640" w="1097280">
                  <a:moveTo>
                    <a:pt x="0" y="0"/>
                  </a:moveTo>
                  <a:lnTo>
                    <a:pt x="1097280" y="0"/>
                  </a:lnTo>
                  <a:lnTo>
                    <a:pt x="1097280" y="548640"/>
                  </a:lnTo>
                  <a:lnTo>
                    <a:pt x="0" y="548640"/>
                  </a:lnTo>
                  <a:close/>
                </a:path>
              </a:pathLst>
            </a:custGeom>
            <a:blipFill>
              <a:blip r:embed="rId2">
                <a:alphaModFix amt="0"/>
              </a:blip>
              <a:stretch>
                <a:fillRect l="-14151" t="0" r="-14151" b="0"/>
              </a:stretch>
            </a:blipFill>
          </p:spPr>
        </p:sp>
        <p:sp>
          <p:nvSpPr>
            <p:cNvPr name="TextBox 53" id="53"/>
            <p:cNvSpPr txBox="true"/>
            <p:nvPr/>
          </p:nvSpPr>
          <p:spPr>
            <a:xfrm>
              <a:off x="0" y="-9525"/>
              <a:ext cx="1097280" cy="558165"/>
            </a:xfrm>
            <a:prstGeom prst="rect">
              <a:avLst/>
            </a:prstGeom>
          </p:spPr>
          <p:txBody>
            <a:bodyPr anchor="ctr" rtlCol="false" tIns="0" lIns="0" bIns="0" rIns="0"/>
            <a:lstStyle/>
            <a:p>
              <a:pPr algn="r">
                <a:lnSpc>
                  <a:spcPts val="1980"/>
                </a:lnSpc>
              </a:pPr>
              <a:r>
                <a:rPr lang="en-US" sz="1650">
                  <a:solidFill>
                    <a:srgbClr val="8C8C8C"/>
                  </a:solidFill>
                  <a:latin typeface="Trebuchet MS"/>
                  <a:ea typeface="Trebuchet MS"/>
                  <a:cs typeface="Trebuchet MS"/>
                  <a:sym typeface="Trebuchet MS"/>
                </a:rPr>
                <a:t>04</a:t>
              </a:r>
            </a:p>
          </p:txBody>
        </p:sp>
      </p:gr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822960" y="548640"/>
            <a:ext cx="11658600" cy="438912"/>
            <a:chOff x="0" y="0"/>
            <a:chExt cx="15544800" cy="585216"/>
          </a:xfrm>
        </p:grpSpPr>
        <p:sp>
          <p:nvSpPr>
            <p:cNvPr name="Freeform 3" id="3"/>
            <p:cNvSpPr/>
            <p:nvPr/>
          </p:nvSpPr>
          <p:spPr>
            <a:xfrm flipH="false" flipV="false" rot="0">
              <a:off x="0" y="0"/>
              <a:ext cx="15544800" cy="585216"/>
            </a:xfrm>
            <a:custGeom>
              <a:avLst/>
              <a:gdLst/>
              <a:ahLst/>
              <a:cxnLst/>
              <a:rect r="r" b="b" t="t" l="l"/>
              <a:pathLst>
                <a:path h="585216" w="15544800">
                  <a:moveTo>
                    <a:pt x="0" y="0"/>
                  </a:moveTo>
                  <a:lnTo>
                    <a:pt x="15544800" y="0"/>
                  </a:lnTo>
                  <a:lnTo>
                    <a:pt x="15544800" y="585216"/>
                  </a:lnTo>
                  <a:lnTo>
                    <a:pt x="0" y="585216"/>
                  </a:lnTo>
                  <a:close/>
                </a:path>
              </a:pathLst>
            </a:custGeom>
            <a:blipFill>
              <a:blip r:embed="rId2">
                <a:alphaModFix amt="0"/>
              </a:blip>
              <a:stretch>
                <a:fillRect l="0" t="-467571" r="0" b="-467571"/>
              </a:stretch>
            </a:blipFill>
          </p:spPr>
        </p:sp>
        <p:sp>
          <p:nvSpPr>
            <p:cNvPr name="TextBox 4" id="4"/>
            <p:cNvSpPr txBox="true"/>
            <p:nvPr/>
          </p:nvSpPr>
          <p:spPr>
            <a:xfrm>
              <a:off x="0" y="-9525"/>
              <a:ext cx="15544800" cy="594741"/>
            </a:xfrm>
            <a:prstGeom prst="rect">
              <a:avLst/>
            </a:prstGeom>
          </p:spPr>
          <p:txBody>
            <a:bodyPr anchor="ctr" rtlCol="false" tIns="0" lIns="0" bIns="0" rIns="0"/>
            <a:lstStyle/>
            <a:p>
              <a:pPr algn="l">
                <a:lnSpc>
                  <a:spcPts val="2340"/>
                </a:lnSpc>
              </a:pPr>
              <a:r>
                <a:rPr lang="en-US" b="true" sz="1950" spc="299">
                  <a:solidFill>
                    <a:srgbClr val="4C7A3E"/>
                  </a:solidFill>
                  <a:latin typeface="Trebuchet MS Bold"/>
                  <a:ea typeface="Trebuchet MS Bold"/>
                  <a:cs typeface="Trebuchet MS Bold"/>
                  <a:sym typeface="Trebuchet MS Bold"/>
                </a:rPr>
                <a:t>PRICING &amp; DEPLOYMENT</a:t>
              </a:r>
            </a:p>
          </p:txBody>
        </p:sp>
      </p:grpSp>
      <p:grpSp>
        <p:nvGrpSpPr>
          <p:cNvPr name="Group 5" id="5"/>
          <p:cNvGrpSpPr/>
          <p:nvPr/>
        </p:nvGrpSpPr>
        <p:grpSpPr>
          <a:xfrm rot="0">
            <a:off x="822960" y="987552"/>
            <a:ext cx="16184880" cy="822960"/>
            <a:chOff x="0" y="0"/>
            <a:chExt cx="21579840" cy="1097280"/>
          </a:xfrm>
        </p:grpSpPr>
        <p:sp>
          <p:nvSpPr>
            <p:cNvPr name="Freeform 6" id="6"/>
            <p:cNvSpPr/>
            <p:nvPr/>
          </p:nvSpPr>
          <p:spPr>
            <a:xfrm flipH="false" flipV="false" rot="0">
              <a:off x="0" y="0"/>
              <a:ext cx="21579839" cy="1097280"/>
            </a:xfrm>
            <a:custGeom>
              <a:avLst/>
              <a:gdLst/>
              <a:ahLst/>
              <a:cxnLst/>
              <a:rect r="r" b="b" t="t" l="l"/>
              <a:pathLst>
                <a:path h="1097280" w="21579839">
                  <a:moveTo>
                    <a:pt x="0" y="0"/>
                  </a:moveTo>
                  <a:lnTo>
                    <a:pt x="21579839" y="0"/>
                  </a:lnTo>
                  <a:lnTo>
                    <a:pt x="21579839" y="1097280"/>
                  </a:lnTo>
                  <a:lnTo>
                    <a:pt x="0" y="1097280"/>
                  </a:lnTo>
                  <a:close/>
                </a:path>
              </a:pathLst>
            </a:custGeom>
            <a:blipFill>
              <a:blip r:embed="rId2">
                <a:alphaModFix amt="0"/>
              </a:blip>
              <a:stretch>
                <a:fillRect l="0" t="-333205" r="0" b="-333205"/>
              </a:stretch>
            </a:blipFill>
          </p:spPr>
        </p:sp>
        <p:sp>
          <p:nvSpPr>
            <p:cNvPr name="TextBox 7" id="7"/>
            <p:cNvSpPr txBox="true"/>
            <p:nvPr/>
          </p:nvSpPr>
          <p:spPr>
            <a:xfrm>
              <a:off x="0" y="-9525"/>
              <a:ext cx="21579840" cy="1106805"/>
            </a:xfrm>
            <a:prstGeom prst="rect">
              <a:avLst/>
            </a:prstGeom>
          </p:spPr>
          <p:txBody>
            <a:bodyPr anchor="ctr" rtlCol="false" tIns="0" lIns="0" bIns="0" rIns="0"/>
            <a:lstStyle/>
            <a:p>
              <a:pPr algn="l">
                <a:lnSpc>
                  <a:spcPts val="4680"/>
                </a:lnSpc>
              </a:pPr>
              <a:r>
                <a:rPr lang="en-US" sz="3900" b="true">
                  <a:solidFill>
                    <a:srgbClr val="0D3B36"/>
                  </a:solidFill>
                  <a:latin typeface="Georgia Bold"/>
                  <a:ea typeface="Georgia Bold"/>
                  <a:cs typeface="Georgia Bold"/>
                  <a:sym typeface="Georgia Bold"/>
                </a:rPr>
                <a:t>What it costs, and how fast</a:t>
              </a:r>
            </a:p>
          </p:txBody>
        </p:sp>
      </p:grpSp>
      <p:grpSp>
        <p:nvGrpSpPr>
          <p:cNvPr name="Group 8" id="8"/>
          <p:cNvGrpSpPr/>
          <p:nvPr/>
        </p:nvGrpSpPr>
        <p:grpSpPr>
          <a:xfrm rot="0">
            <a:off x="813435" y="2047875"/>
            <a:ext cx="5299710" cy="6259830"/>
            <a:chOff x="0" y="0"/>
            <a:chExt cx="7066280" cy="8346440"/>
          </a:xfrm>
        </p:grpSpPr>
        <p:sp>
          <p:nvSpPr>
            <p:cNvPr name="Freeform 9" id="9"/>
            <p:cNvSpPr/>
            <p:nvPr/>
          </p:nvSpPr>
          <p:spPr>
            <a:xfrm flipH="false" flipV="false" rot="0">
              <a:off x="0" y="0"/>
              <a:ext cx="7066280" cy="8346440"/>
            </a:xfrm>
            <a:custGeom>
              <a:avLst/>
              <a:gdLst/>
              <a:ahLst/>
              <a:cxnLst/>
              <a:rect r="r" b="b" t="t" l="l"/>
              <a:pathLst>
                <a:path h="8346440" w="7066280">
                  <a:moveTo>
                    <a:pt x="0" y="110109"/>
                  </a:moveTo>
                  <a:cubicBezTo>
                    <a:pt x="0" y="49276"/>
                    <a:pt x="49276" y="0"/>
                    <a:pt x="110109" y="0"/>
                  </a:cubicBezTo>
                  <a:lnTo>
                    <a:pt x="6956171" y="0"/>
                  </a:lnTo>
                  <a:cubicBezTo>
                    <a:pt x="7017003" y="0"/>
                    <a:pt x="7066280" y="49276"/>
                    <a:pt x="7066280" y="110109"/>
                  </a:cubicBezTo>
                  <a:lnTo>
                    <a:pt x="7066280" y="8236331"/>
                  </a:lnTo>
                  <a:cubicBezTo>
                    <a:pt x="7066280" y="8297164"/>
                    <a:pt x="7017003" y="8346440"/>
                    <a:pt x="6956171" y="8346440"/>
                  </a:cubicBezTo>
                  <a:lnTo>
                    <a:pt x="110109" y="8346440"/>
                  </a:lnTo>
                  <a:cubicBezTo>
                    <a:pt x="49276" y="8346440"/>
                    <a:pt x="0" y="8297164"/>
                    <a:pt x="0" y="8236331"/>
                  </a:cubicBezTo>
                  <a:close/>
                </a:path>
              </a:pathLst>
            </a:custGeom>
            <a:solidFill>
              <a:srgbClr val="FAFAF8"/>
            </a:solidFill>
            <a:ln w="19050" cap="sq">
              <a:solidFill>
                <a:srgbClr val="E5E2DA"/>
              </a:solidFill>
              <a:prstDash val="solid"/>
              <a:miter/>
            </a:ln>
          </p:spPr>
        </p:sp>
      </p:grpSp>
      <p:grpSp>
        <p:nvGrpSpPr>
          <p:cNvPr name="Group 10" id="10"/>
          <p:cNvGrpSpPr/>
          <p:nvPr/>
        </p:nvGrpSpPr>
        <p:grpSpPr>
          <a:xfrm rot="0">
            <a:off x="1234440" y="2359152"/>
            <a:ext cx="4457700" cy="384048"/>
            <a:chOff x="0" y="0"/>
            <a:chExt cx="5943600" cy="512064"/>
          </a:xfrm>
        </p:grpSpPr>
        <p:sp>
          <p:nvSpPr>
            <p:cNvPr name="Freeform 11" id="11"/>
            <p:cNvSpPr/>
            <p:nvPr/>
          </p:nvSpPr>
          <p:spPr>
            <a:xfrm flipH="false" flipV="false" rot="0">
              <a:off x="0" y="0"/>
              <a:ext cx="5943600" cy="512064"/>
            </a:xfrm>
            <a:custGeom>
              <a:avLst/>
              <a:gdLst/>
              <a:ahLst/>
              <a:cxnLst/>
              <a:rect r="r" b="b" t="t" l="l"/>
              <a:pathLst>
                <a:path h="512064" w="5943600">
                  <a:moveTo>
                    <a:pt x="0" y="0"/>
                  </a:moveTo>
                  <a:lnTo>
                    <a:pt x="5943600" y="0"/>
                  </a:lnTo>
                  <a:lnTo>
                    <a:pt x="5943600" y="512064"/>
                  </a:lnTo>
                  <a:lnTo>
                    <a:pt x="0" y="512064"/>
                  </a:lnTo>
                  <a:close/>
                </a:path>
              </a:pathLst>
            </a:custGeom>
            <a:blipFill>
              <a:blip r:embed="rId2">
                <a:alphaModFix amt="0"/>
              </a:blip>
              <a:stretch>
                <a:fillRect l="0" t="-176165" r="0" b="-176165"/>
              </a:stretch>
            </a:blipFill>
          </p:spPr>
        </p:sp>
        <p:sp>
          <p:nvSpPr>
            <p:cNvPr name="TextBox 12" id="12"/>
            <p:cNvSpPr txBox="true"/>
            <p:nvPr/>
          </p:nvSpPr>
          <p:spPr>
            <a:xfrm>
              <a:off x="0" y="-9525"/>
              <a:ext cx="5943600" cy="521589"/>
            </a:xfrm>
            <a:prstGeom prst="rect">
              <a:avLst/>
            </a:prstGeom>
          </p:spPr>
          <p:txBody>
            <a:bodyPr anchor="ctr" rtlCol="false" tIns="0" lIns="0" bIns="0" rIns="0"/>
            <a:lstStyle/>
            <a:p>
              <a:pPr algn="l">
                <a:lnSpc>
                  <a:spcPts val="1800"/>
                </a:lnSpc>
              </a:pPr>
              <a:r>
                <a:rPr lang="en-US" b="true" sz="1500" spc="150">
                  <a:solidFill>
                    <a:srgbClr val="4C7A3E"/>
                  </a:solidFill>
                  <a:latin typeface="Trebuchet MS Bold"/>
                  <a:ea typeface="Trebuchet MS Bold"/>
                  <a:cs typeface="Trebuchet MS Bold"/>
                  <a:sym typeface="Trebuchet MS Bold"/>
                </a:rPr>
                <a:t>CONFIRMED</a:t>
              </a:r>
            </a:p>
          </p:txBody>
        </p:sp>
      </p:grpSp>
      <p:grpSp>
        <p:nvGrpSpPr>
          <p:cNvPr name="Group 13" id="13"/>
          <p:cNvGrpSpPr/>
          <p:nvPr/>
        </p:nvGrpSpPr>
        <p:grpSpPr>
          <a:xfrm rot="0">
            <a:off x="1234440" y="2743200"/>
            <a:ext cx="4457700" cy="576072"/>
            <a:chOff x="0" y="0"/>
            <a:chExt cx="5943600" cy="768096"/>
          </a:xfrm>
        </p:grpSpPr>
        <p:sp>
          <p:nvSpPr>
            <p:cNvPr name="Freeform 14" id="14"/>
            <p:cNvSpPr/>
            <p:nvPr/>
          </p:nvSpPr>
          <p:spPr>
            <a:xfrm flipH="false" flipV="false" rot="0">
              <a:off x="0" y="0"/>
              <a:ext cx="5943600" cy="768096"/>
            </a:xfrm>
            <a:custGeom>
              <a:avLst/>
              <a:gdLst/>
              <a:ahLst/>
              <a:cxnLst/>
              <a:rect r="r" b="b" t="t" l="l"/>
              <a:pathLst>
                <a:path h="768096" w="5943600">
                  <a:moveTo>
                    <a:pt x="0" y="0"/>
                  </a:moveTo>
                  <a:lnTo>
                    <a:pt x="5943600" y="0"/>
                  </a:lnTo>
                  <a:lnTo>
                    <a:pt x="5943600" y="768096"/>
                  </a:lnTo>
                  <a:lnTo>
                    <a:pt x="0" y="768096"/>
                  </a:lnTo>
                  <a:close/>
                </a:path>
              </a:pathLst>
            </a:custGeom>
            <a:blipFill>
              <a:blip r:embed="rId2">
                <a:alphaModFix amt="0"/>
              </a:blip>
              <a:stretch>
                <a:fillRect l="0" t="-100777" r="0" b="-100777"/>
              </a:stretch>
            </a:blipFill>
          </p:spPr>
        </p:sp>
        <p:sp>
          <p:nvSpPr>
            <p:cNvPr name="TextBox 15" id="15"/>
            <p:cNvSpPr txBox="true"/>
            <p:nvPr/>
          </p:nvSpPr>
          <p:spPr>
            <a:xfrm>
              <a:off x="0" y="-9525"/>
              <a:ext cx="5943600" cy="777621"/>
            </a:xfrm>
            <a:prstGeom prst="rect">
              <a:avLst/>
            </a:prstGeom>
          </p:spPr>
          <p:txBody>
            <a:bodyPr anchor="ctr" rtlCol="false" tIns="0" lIns="0" bIns="0" rIns="0"/>
            <a:lstStyle/>
            <a:p>
              <a:pPr algn="l">
                <a:lnSpc>
                  <a:spcPts val="3419"/>
                </a:lnSpc>
              </a:pPr>
              <a:r>
                <a:rPr lang="en-US" sz="2850" b="true">
                  <a:solidFill>
                    <a:srgbClr val="0D3B36"/>
                  </a:solidFill>
                  <a:latin typeface="Georgia Bold"/>
                  <a:ea typeface="Georgia Bold"/>
                  <a:cs typeface="Georgia Bold"/>
                  <a:sym typeface="Georgia Bold"/>
                </a:rPr>
                <a:t>ECCT</a:t>
              </a:r>
            </a:p>
          </p:txBody>
        </p:sp>
      </p:grpSp>
      <p:grpSp>
        <p:nvGrpSpPr>
          <p:cNvPr name="Group 16" id="16"/>
          <p:cNvGrpSpPr/>
          <p:nvPr/>
        </p:nvGrpSpPr>
        <p:grpSpPr>
          <a:xfrm rot="0">
            <a:off x="1234440" y="3360420"/>
            <a:ext cx="4457700" cy="658368"/>
            <a:chOff x="0" y="0"/>
            <a:chExt cx="5943600" cy="877824"/>
          </a:xfrm>
        </p:grpSpPr>
        <p:sp>
          <p:nvSpPr>
            <p:cNvPr name="Freeform 17" id="17"/>
            <p:cNvSpPr/>
            <p:nvPr/>
          </p:nvSpPr>
          <p:spPr>
            <a:xfrm flipH="false" flipV="false" rot="0">
              <a:off x="0" y="0"/>
              <a:ext cx="5943600" cy="877824"/>
            </a:xfrm>
            <a:custGeom>
              <a:avLst/>
              <a:gdLst/>
              <a:ahLst/>
              <a:cxnLst/>
              <a:rect r="r" b="b" t="t" l="l"/>
              <a:pathLst>
                <a:path h="877824" w="5943600">
                  <a:moveTo>
                    <a:pt x="0" y="0"/>
                  </a:moveTo>
                  <a:lnTo>
                    <a:pt x="5943600" y="0"/>
                  </a:lnTo>
                  <a:lnTo>
                    <a:pt x="5943600" y="877824"/>
                  </a:lnTo>
                  <a:lnTo>
                    <a:pt x="0" y="877824"/>
                  </a:lnTo>
                  <a:close/>
                </a:path>
              </a:pathLst>
            </a:custGeom>
            <a:blipFill>
              <a:blip r:embed="rId2">
                <a:alphaModFix amt="0"/>
              </a:blip>
              <a:stretch>
                <a:fillRect l="0" t="-81929" r="0" b="-81929"/>
              </a:stretch>
            </a:blipFill>
          </p:spPr>
        </p:sp>
        <p:sp>
          <p:nvSpPr>
            <p:cNvPr name="TextBox 18" id="18"/>
            <p:cNvSpPr txBox="true"/>
            <p:nvPr/>
          </p:nvSpPr>
          <p:spPr>
            <a:xfrm>
              <a:off x="0" y="-9525"/>
              <a:ext cx="5943600" cy="887349"/>
            </a:xfrm>
            <a:prstGeom prst="rect">
              <a:avLst/>
            </a:prstGeom>
          </p:spPr>
          <p:txBody>
            <a:bodyPr anchor="ctr" rtlCol="false" tIns="0" lIns="0" bIns="0" rIns="0"/>
            <a:lstStyle/>
            <a:p>
              <a:pPr algn="l">
                <a:lnSpc>
                  <a:spcPts val="4500"/>
                </a:lnSpc>
              </a:pPr>
              <a:r>
                <a:rPr lang="en-US" sz="3750" b="true">
                  <a:solidFill>
                    <a:srgbClr val="0D3B36"/>
                  </a:solidFill>
                  <a:latin typeface="Trebuchet MS Bold"/>
                  <a:ea typeface="Trebuchet MS Bold"/>
                  <a:cs typeface="Trebuchet MS Bold"/>
                  <a:sym typeface="Trebuchet MS Bold"/>
                </a:rPr>
                <a:t>€10,000</a:t>
              </a:r>
            </a:p>
          </p:txBody>
        </p:sp>
      </p:grpSp>
      <p:grpSp>
        <p:nvGrpSpPr>
          <p:cNvPr name="Group 19" id="19"/>
          <p:cNvGrpSpPr/>
          <p:nvPr/>
        </p:nvGrpSpPr>
        <p:grpSpPr>
          <a:xfrm rot="0">
            <a:off x="1234440" y="3977640"/>
            <a:ext cx="4457700" cy="411480"/>
            <a:chOff x="0" y="0"/>
            <a:chExt cx="5943600" cy="548640"/>
          </a:xfrm>
        </p:grpSpPr>
        <p:sp>
          <p:nvSpPr>
            <p:cNvPr name="Freeform 20" id="20"/>
            <p:cNvSpPr/>
            <p:nvPr/>
          </p:nvSpPr>
          <p:spPr>
            <a:xfrm flipH="false" flipV="false" rot="0">
              <a:off x="0" y="0"/>
              <a:ext cx="5943600" cy="548640"/>
            </a:xfrm>
            <a:custGeom>
              <a:avLst/>
              <a:gdLst/>
              <a:ahLst/>
              <a:cxnLst/>
              <a:rect r="r" b="b" t="t" l="l"/>
              <a:pathLst>
                <a:path h="548640" w="5943600">
                  <a:moveTo>
                    <a:pt x="0" y="0"/>
                  </a:moveTo>
                  <a:lnTo>
                    <a:pt x="5943600" y="0"/>
                  </a:lnTo>
                  <a:lnTo>
                    <a:pt x="5943600" y="548640"/>
                  </a:lnTo>
                  <a:lnTo>
                    <a:pt x="0" y="548640"/>
                  </a:lnTo>
                  <a:close/>
                </a:path>
              </a:pathLst>
            </a:custGeom>
            <a:blipFill>
              <a:blip r:embed="rId2">
                <a:alphaModFix amt="0"/>
              </a:blip>
              <a:stretch>
                <a:fillRect l="0" t="-161087" r="0" b="-161087"/>
              </a:stretch>
            </a:blipFill>
          </p:spPr>
        </p:sp>
        <p:sp>
          <p:nvSpPr>
            <p:cNvPr name="TextBox 21" id="21"/>
            <p:cNvSpPr txBox="true"/>
            <p:nvPr/>
          </p:nvSpPr>
          <p:spPr>
            <a:xfrm>
              <a:off x="0" y="-9525"/>
              <a:ext cx="5943600" cy="558165"/>
            </a:xfrm>
            <a:prstGeom prst="rect">
              <a:avLst/>
            </a:prstGeom>
          </p:spPr>
          <p:txBody>
            <a:bodyPr anchor="ctr" rtlCol="false" tIns="0" lIns="0" bIns="0" rIns="0"/>
            <a:lstStyle/>
            <a:p>
              <a:pPr algn="l">
                <a:lnSpc>
                  <a:spcPts val="1980"/>
                </a:lnSpc>
              </a:pPr>
              <a:r>
                <a:rPr lang="en-US" sz="1650">
                  <a:solidFill>
                    <a:srgbClr val="5A5A5A"/>
                  </a:solidFill>
                  <a:latin typeface="Trebuchet MS"/>
                  <a:ea typeface="Trebuchet MS"/>
                  <a:cs typeface="Trebuchet MS"/>
                  <a:sym typeface="Trebuchet MS"/>
                </a:rPr>
                <a:t>one-time — covers 2 years of data</a:t>
              </a:r>
            </a:p>
          </p:txBody>
        </p:sp>
      </p:grpSp>
      <p:sp>
        <p:nvSpPr>
          <p:cNvPr name="AutoShape 22" id="22"/>
          <p:cNvSpPr/>
          <p:nvPr/>
        </p:nvSpPr>
        <p:spPr>
          <a:xfrm rot="14640">
            <a:off x="1224896" y="4590097"/>
            <a:ext cx="4476788" cy="0"/>
          </a:xfrm>
          <a:prstGeom prst="line">
            <a:avLst/>
          </a:prstGeom>
          <a:ln cap="rnd" w="9525">
            <a:solidFill>
              <a:srgbClr val="E5E2DA"/>
            </a:solidFill>
            <a:prstDash val="solid"/>
            <a:headEnd type="none" len="sm" w="sm"/>
            <a:tailEnd type="none" len="sm" w="sm"/>
          </a:ln>
        </p:spPr>
      </p:sp>
      <p:sp>
        <p:nvSpPr>
          <p:cNvPr name="TextBox 23" id="23"/>
          <p:cNvSpPr txBox="true"/>
          <p:nvPr/>
        </p:nvSpPr>
        <p:spPr>
          <a:xfrm rot="0">
            <a:off x="1234440" y="4791075"/>
            <a:ext cx="4457700" cy="1243965"/>
          </a:xfrm>
          <a:prstGeom prst="rect">
            <a:avLst/>
          </a:prstGeom>
        </p:spPr>
        <p:txBody>
          <a:bodyPr anchor="t" rtlCol="false" tIns="0" lIns="0" bIns="0" rIns="0">
            <a:spAutoFit/>
          </a:bodyPr>
          <a:lstStyle/>
          <a:p>
            <a:pPr algn="l" marL="312182" indent="-156091" lvl="1">
              <a:lnSpc>
                <a:spcPts val="2070"/>
              </a:lnSpc>
              <a:buFont typeface="Arial"/>
              <a:buChar char="•"/>
            </a:pPr>
            <a:r>
              <a:rPr lang="en-US" sz="1725">
                <a:solidFill>
                  <a:srgbClr val="5A5A5A"/>
                </a:solidFill>
                <a:latin typeface="Trebuchet MS"/>
                <a:ea typeface="Trebuchet MS"/>
                <a:cs typeface="Trebuchet MS"/>
                <a:sym typeface="Trebuchet MS"/>
              </a:rPr>
              <a:t>Month 1 — preliminary, open data</a:t>
            </a:r>
          </a:p>
          <a:p>
            <a:pPr algn="l" marL="312182" indent="-156091" lvl="1">
              <a:lnSpc>
                <a:spcPts val="2070"/>
              </a:lnSpc>
              <a:buFont typeface="Arial"/>
              <a:buChar char="•"/>
            </a:pPr>
            <a:r>
              <a:rPr lang="en-US" sz="1725">
                <a:solidFill>
                  <a:srgbClr val="5A5A5A"/>
                </a:solidFill>
                <a:latin typeface="Trebuchet MS"/>
                <a:ea typeface="Trebuchet MS"/>
                <a:cs typeface="Trebuchet MS"/>
                <a:sym typeface="Trebuchet MS"/>
              </a:rPr>
              <a:t>Months 2–3 — operational + user guide</a:t>
            </a:r>
          </a:p>
        </p:txBody>
      </p:sp>
      <p:grpSp>
        <p:nvGrpSpPr>
          <p:cNvPr name="Group 24" id="24"/>
          <p:cNvGrpSpPr/>
          <p:nvPr/>
        </p:nvGrpSpPr>
        <p:grpSpPr>
          <a:xfrm rot="0">
            <a:off x="1234440" y="6377940"/>
            <a:ext cx="4457700" cy="685800"/>
            <a:chOff x="0" y="0"/>
            <a:chExt cx="5943600" cy="914400"/>
          </a:xfrm>
        </p:grpSpPr>
        <p:sp>
          <p:nvSpPr>
            <p:cNvPr name="Freeform 25" id="25"/>
            <p:cNvSpPr/>
            <p:nvPr/>
          </p:nvSpPr>
          <p:spPr>
            <a:xfrm flipH="false" flipV="false" rot="0">
              <a:off x="0" y="0"/>
              <a:ext cx="5943600" cy="914400"/>
            </a:xfrm>
            <a:custGeom>
              <a:avLst/>
              <a:gdLst/>
              <a:ahLst/>
              <a:cxnLst/>
              <a:rect r="r" b="b" t="t" l="l"/>
              <a:pathLst>
                <a:path h="914400" w="5943600">
                  <a:moveTo>
                    <a:pt x="0" y="146304"/>
                  </a:moveTo>
                  <a:cubicBezTo>
                    <a:pt x="0" y="65532"/>
                    <a:pt x="65532" y="0"/>
                    <a:pt x="146304" y="0"/>
                  </a:cubicBezTo>
                  <a:lnTo>
                    <a:pt x="5797296" y="0"/>
                  </a:lnTo>
                  <a:cubicBezTo>
                    <a:pt x="5878068" y="0"/>
                    <a:pt x="5943600" y="65532"/>
                    <a:pt x="5943600" y="146304"/>
                  </a:cubicBezTo>
                  <a:lnTo>
                    <a:pt x="5943600" y="768096"/>
                  </a:lnTo>
                  <a:cubicBezTo>
                    <a:pt x="5943600" y="848868"/>
                    <a:pt x="5878068" y="914400"/>
                    <a:pt x="5797296" y="914400"/>
                  </a:cubicBezTo>
                  <a:lnTo>
                    <a:pt x="146304" y="914400"/>
                  </a:lnTo>
                  <a:cubicBezTo>
                    <a:pt x="65532" y="914400"/>
                    <a:pt x="0" y="848868"/>
                    <a:pt x="0" y="768096"/>
                  </a:cubicBezTo>
                  <a:close/>
                </a:path>
              </a:pathLst>
            </a:custGeom>
            <a:solidFill>
              <a:srgbClr val="E8F0EE"/>
            </a:solidFill>
          </p:spPr>
        </p:sp>
      </p:grpSp>
      <p:grpSp>
        <p:nvGrpSpPr>
          <p:cNvPr name="Group 26" id="26"/>
          <p:cNvGrpSpPr/>
          <p:nvPr/>
        </p:nvGrpSpPr>
        <p:grpSpPr>
          <a:xfrm rot="0">
            <a:off x="1440180" y="6377940"/>
            <a:ext cx="4046220" cy="685800"/>
            <a:chOff x="0" y="0"/>
            <a:chExt cx="5394960" cy="914400"/>
          </a:xfrm>
        </p:grpSpPr>
        <p:sp>
          <p:nvSpPr>
            <p:cNvPr name="Freeform 27" id="27"/>
            <p:cNvSpPr/>
            <p:nvPr/>
          </p:nvSpPr>
          <p:spPr>
            <a:xfrm flipH="false" flipV="false" rot="0">
              <a:off x="0" y="0"/>
              <a:ext cx="5394960" cy="914400"/>
            </a:xfrm>
            <a:custGeom>
              <a:avLst/>
              <a:gdLst/>
              <a:ahLst/>
              <a:cxnLst/>
              <a:rect r="r" b="b" t="t" l="l"/>
              <a:pathLst>
                <a:path h="914400" w="5394960">
                  <a:moveTo>
                    <a:pt x="0" y="0"/>
                  </a:moveTo>
                  <a:lnTo>
                    <a:pt x="5394960" y="0"/>
                  </a:lnTo>
                  <a:lnTo>
                    <a:pt x="5394960" y="914400"/>
                  </a:lnTo>
                  <a:lnTo>
                    <a:pt x="0" y="914400"/>
                  </a:lnTo>
                  <a:close/>
                </a:path>
              </a:pathLst>
            </a:custGeom>
            <a:blipFill>
              <a:blip r:embed="rId2">
                <a:alphaModFix amt="0"/>
              </a:blip>
              <a:stretch>
                <a:fillRect l="0" t="-64961" r="0" b="-64961"/>
              </a:stretch>
            </a:blipFill>
          </p:spPr>
        </p:sp>
        <p:sp>
          <p:nvSpPr>
            <p:cNvPr name="TextBox 28" id="28"/>
            <p:cNvSpPr txBox="true"/>
            <p:nvPr/>
          </p:nvSpPr>
          <p:spPr>
            <a:xfrm>
              <a:off x="0" y="-9525"/>
              <a:ext cx="5394960" cy="923925"/>
            </a:xfrm>
            <a:prstGeom prst="rect">
              <a:avLst/>
            </a:prstGeom>
          </p:spPr>
          <p:txBody>
            <a:bodyPr anchor="ctr" rtlCol="false" tIns="0" lIns="0" bIns="0" rIns="0"/>
            <a:lstStyle/>
            <a:p>
              <a:pPr algn="l">
                <a:lnSpc>
                  <a:spcPts val="2070"/>
                </a:lnSpc>
              </a:pPr>
              <a:r>
                <a:rPr lang="en-US" sz="1725" b="true">
                  <a:solidFill>
                    <a:srgbClr val="0D3B36"/>
                  </a:solidFill>
                  <a:latin typeface="Trebuchet MS Bold"/>
                  <a:ea typeface="Trebuchet MS Bold"/>
                  <a:cs typeface="Trebuchet MS Bold"/>
                  <a:sym typeface="Trebuchet MS Bold"/>
                </a:rPr>
                <a:t>€2,500/yr</a:t>
              </a:r>
              <a:r>
                <a:rPr lang="en-US" sz="1725">
                  <a:solidFill>
                    <a:srgbClr val="5A5A5A"/>
                  </a:solidFill>
                  <a:latin typeface="Trebuchet MS"/>
                  <a:ea typeface="Trebuchet MS"/>
                  <a:cs typeface="Trebuchet MS"/>
                  <a:sym typeface="Trebuchet MS"/>
                </a:rPr>
                <a:t>  renewal</a:t>
              </a:r>
            </a:p>
          </p:txBody>
        </p:sp>
      </p:grpSp>
      <p:sp>
        <p:nvSpPr>
          <p:cNvPr name="TextBox 29" id="29"/>
          <p:cNvSpPr txBox="true"/>
          <p:nvPr/>
        </p:nvSpPr>
        <p:spPr>
          <a:xfrm rot="0">
            <a:off x="1234440" y="7191375"/>
            <a:ext cx="4457700" cy="832485"/>
          </a:xfrm>
          <a:prstGeom prst="rect">
            <a:avLst/>
          </a:prstGeom>
        </p:spPr>
        <p:txBody>
          <a:bodyPr anchor="t" rtlCol="false" tIns="0" lIns="0" bIns="0" rIns="0">
            <a:spAutoFit/>
          </a:bodyPr>
          <a:lstStyle/>
          <a:p>
            <a:pPr algn="l">
              <a:lnSpc>
                <a:spcPts val="1800"/>
              </a:lnSpc>
            </a:pPr>
            <a:r>
              <a:rPr lang="en-US" sz="1500" i="true">
                <a:solidFill>
                  <a:srgbClr val="8C8C8C"/>
                </a:solidFill>
                <a:latin typeface="Trebuchet MS Italics"/>
                <a:ea typeface="Trebuchet MS Italics"/>
                <a:cs typeface="Trebuchet MS Italics"/>
                <a:sym typeface="Trebuchet MS Italics"/>
              </a:rPr>
              <a:t>Data updates, ongoing</a:t>
            </a:r>
          </a:p>
        </p:txBody>
      </p:sp>
      <p:grpSp>
        <p:nvGrpSpPr>
          <p:cNvPr name="Group 30" id="30"/>
          <p:cNvGrpSpPr/>
          <p:nvPr/>
        </p:nvGrpSpPr>
        <p:grpSpPr>
          <a:xfrm rot="0">
            <a:off x="6436995" y="2047875"/>
            <a:ext cx="5299710" cy="6259830"/>
            <a:chOff x="0" y="0"/>
            <a:chExt cx="7066280" cy="8346440"/>
          </a:xfrm>
        </p:grpSpPr>
        <p:sp>
          <p:nvSpPr>
            <p:cNvPr name="Freeform 31" id="31"/>
            <p:cNvSpPr/>
            <p:nvPr/>
          </p:nvSpPr>
          <p:spPr>
            <a:xfrm flipH="false" flipV="false" rot="0">
              <a:off x="0" y="0"/>
              <a:ext cx="7066280" cy="8346440"/>
            </a:xfrm>
            <a:custGeom>
              <a:avLst/>
              <a:gdLst/>
              <a:ahLst/>
              <a:cxnLst/>
              <a:rect r="r" b="b" t="t" l="l"/>
              <a:pathLst>
                <a:path h="8346440" w="7066280">
                  <a:moveTo>
                    <a:pt x="0" y="110109"/>
                  </a:moveTo>
                  <a:cubicBezTo>
                    <a:pt x="0" y="49276"/>
                    <a:pt x="49276" y="0"/>
                    <a:pt x="110109" y="0"/>
                  </a:cubicBezTo>
                  <a:lnTo>
                    <a:pt x="6956171" y="0"/>
                  </a:lnTo>
                  <a:cubicBezTo>
                    <a:pt x="7017003" y="0"/>
                    <a:pt x="7066280" y="49276"/>
                    <a:pt x="7066280" y="110109"/>
                  </a:cubicBezTo>
                  <a:lnTo>
                    <a:pt x="7066280" y="8236331"/>
                  </a:lnTo>
                  <a:cubicBezTo>
                    <a:pt x="7066280" y="8297164"/>
                    <a:pt x="7017003" y="8346440"/>
                    <a:pt x="6956171" y="8346440"/>
                  </a:cubicBezTo>
                  <a:lnTo>
                    <a:pt x="110109" y="8346440"/>
                  </a:lnTo>
                  <a:cubicBezTo>
                    <a:pt x="49276" y="8346440"/>
                    <a:pt x="0" y="8297164"/>
                    <a:pt x="0" y="8236331"/>
                  </a:cubicBezTo>
                  <a:close/>
                </a:path>
              </a:pathLst>
            </a:custGeom>
            <a:solidFill>
              <a:srgbClr val="FAFAF8"/>
            </a:solidFill>
            <a:ln w="19050" cap="sq">
              <a:solidFill>
                <a:srgbClr val="E5E2DA"/>
              </a:solidFill>
              <a:prstDash val="solid"/>
              <a:miter/>
            </a:ln>
          </p:spPr>
        </p:sp>
      </p:grpSp>
      <p:grpSp>
        <p:nvGrpSpPr>
          <p:cNvPr name="Group 32" id="32"/>
          <p:cNvGrpSpPr/>
          <p:nvPr/>
        </p:nvGrpSpPr>
        <p:grpSpPr>
          <a:xfrm rot="0">
            <a:off x="6858000" y="2359152"/>
            <a:ext cx="4457700" cy="384048"/>
            <a:chOff x="0" y="0"/>
            <a:chExt cx="5943600" cy="512064"/>
          </a:xfrm>
        </p:grpSpPr>
        <p:sp>
          <p:nvSpPr>
            <p:cNvPr name="Freeform 33" id="33"/>
            <p:cNvSpPr/>
            <p:nvPr/>
          </p:nvSpPr>
          <p:spPr>
            <a:xfrm flipH="false" flipV="false" rot="0">
              <a:off x="0" y="0"/>
              <a:ext cx="5943600" cy="512064"/>
            </a:xfrm>
            <a:custGeom>
              <a:avLst/>
              <a:gdLst/>
              <a:ahLst/>
              <a:cxnLst/>
              <a:rect r="r" b="b" t="t" l="l"/>
              <a:pathLst>
                <a:path h="512064" w="5943600">
                  <a:moveTo>
                    <a:pt x="0" y="0"/>
                  </a:moveTo>
                  <a:lnTo>
                    <a:pt x="5943600" y="0"/>
                  </a:lnTo>
                  <a:lnTo>
                    <a:pt x="5943600" y="512064"/>
                  </a:lnTo>
                  <a:lnTo>
                    <a:pt x="0" y="512064"/>
                  </a:lnTo>
                  <a:close/>
                </a:path>
              </a:pathLst>
            </a:custGeom>
            <a:blipFill>
              <a:blip r:embed="rId2">
                <a:alphaModFix amt="0"/>
              </a:blip>
              <a:stretch>
                <a:fillRect l="0" t="-176165" r="0" b="-176165"/>
              </a:stretch>
            </a:blipFill>
          </p:spPr>
        </p:sp>
        <p:sp>
          <p:nvSpPr>
            <p:cNvPr name="TextBox 34" id="34"/>
            <p:cNvSpPr txBox="true"/>
            <p:nvPr/>
          </p:nvSpPr>
          <p:spPr>
            <a:xfrm>
              <a:off x="0" y="-9525"/>
              <a:ext cx="5943600" cy="521589"/>
            </a:xfrm>
            <a:prstGeom prst="rect">
              <a:avLst/>
            </a:prstGeom>
          </p:spPr>
          <p:txBody>
            <a:bodyPr anchor="ctr" rtlCol="false" tIns="0" lIns="0" bIns="0" rIns="0"/>
            <a:lstStyle/>
            <a:p>
              <a:pPr algn="l">
                <a:lnSpc>
                  <a:spcPts val="1800"/>
                </a:lnSpc>
              </a:pPr>
              <a:r>
                <a:rPr lang="en-US" b="true" sz="1500" spc="150">
                  <a:solidFill>
                    <a:srgbClr val="4C7A3E"/>
                  </a:solidFill>
                  <a:latin typeface="Trebuchet MS Bold"/>
                  <a:ea typeface="Trebuchet MS Bold"/>
                  <a:cs typeface="Trebuchet MS Bold"/>
                  <a:sym typeface="Trebuchet MS Bold"/>
                </a:rPr>
                <a:t>CONFIRMED — SCENARIO-BASED</a:t>
              </a:r>
            </a:p>
          </p:txBody>
        </p:sp>
      </p:grpSp>
      <p:grpSp>
        <p:nvGrpSpPr>
          <p:cNvPr name="Group 35" id="35"/>
          <p:cNvGrpSpPr/>
          <p:nvPr/>
        </p:nvGrpSpPr>
        <p:grpSpPr>
          <a:xfrm rot="0">
            <a:off x="6858000" y="2743200"/>
            <a:ext cx="4457700" cy="576072"/>
            <a:chOff x="0" y="0"/>
            <a:chExt cx="5943600" cy="768096"/>
          </a:xfrm>
        </p:grpSpPr>
        <p:sp>
          <p:nvSpPr>
            <p:cNvPr name="Freeform 36" id="36"/>
            <p:cNvSpPr/>
            <p:nvPr/>
          </p:nvSpPr>
          <p:spPr>
            <a:xfrm flipH="false" flipV="false" rot="0">
              <a:off x="0" y="0"/>
              <a:ext cx="5943600" cy="768096"/>
            </a:xfrm>
            <a:custGeom>
              <a:avLst/>
              <a:gdLst/>
              <a:ahLst/>
              <a:cxnLst/>
              <a:rect r="r" b="b" t="t" l="l"/>
              <a:pathLst>
                <a:path h="768096" w="5943600">
                  <a:moveTo>
                    <a:pt x="0" y="0"/>
                  </a:moveTo>
                  <a:lnTo>
                    <a:pt x="5943600" y="0"/>
                  </a:lnTo>
                  <a:lnTo>
                    <a:pt x="5943600" y="768096"/>
                  </a:lnTo>
                  <a:lnTo>
                    <a:pt x="0" y="768096"/>
                  </a:lnTo>
                  <a:close/>
                </a:path>
              </a:pathLst>
            </a:custGeom>
            <a:blipFill>
              <a:blip r:embed="rId2">
                <a:alphaModFix amt="0"/>
              </a:blip>
              <a:stretch>
                <a:fillRect l="0" t="-100777" r="0" b="-100777"/>
              </a:stretch>
            </a:blipFill>
          </p:spPr>
        </p:sp>
        <p:sp>
          <p:nvSpPr>
            <p:cNvPr name="TextBox 37" id="37"/>
            <p:cNvSpPr txBox="true"/>
            <p:nvPr/>
          </p:nvSpPr>
          <p:spPr>
            <a:xfrm>
              <a:off x="0" y="-9525"/>
              <a:ext cx="5943600" cy="777621"/>
            </a:xfrm>
            <a:prstGeom prst="rect">
              <a:avLst/>
            </a:prstGeom>
          </p:spPr>
          <p:txBody>
            <a:bodyPr anchor="ctr" rtlCol="false" tIns="0" lIns="0" bIns="0" rIns="0"/>
            <a:lstStyle/>
            <a:p>
              <a:pPr algn="l">
                <a:lnSpc>
                  <a:spcPts val="3419"/>
                </a:lnSpc>
              </a:pPr>
              <a:r>
                <a:rPr lang="en-US" sz="2850" b="true">
                  <a:solidFill>
                    <a:srgbClr val="0D3B36"/>
                  </a:solidFill>
                  <a:latin typeface="Georgia Bold"/>
                  <a:ea typeface="Georgia Bold"/>
                  <a:cs typeface="Georgia Bold"/>
                  <a:sym typeface="Georgia Bold"/>
                </a:rPr>
                <a:t>TourismSquare</a:t>
              </a:r>
            </a:p>
          </p:txBody>
        </p:sp>
      </p:grpSp>
      <p:grpSp>
        <p:nvGrpSpPr>
          <p:cNvPr name="Group 38" id="38"/>
          <p:cNvGrpSpPr/>
          <p:nvPr/>
        </p:nvGrpSpPr>
        <p:grpSpPr>
          <a:xfrm rot="0">
            <a:off x="6858000" y="3360420"/>
            <a:ext cx="4457700" cy="658368"/>
            <a:chOff x="0" y="0"/>
            <a:chExt cx="5943600" cy="877824"/>
          </a:xfrm>
        </p:grpSpPr>
        <p:sp>
          <p:nvSpPr>
            <p:cNvPr name="Freeform 39" id="39"/>
            <p:cNvSpPr/>
            <p:nvPr/>
          </p:nvSpPr>
          <p:spPr>
            <a:xfrm flipH="false" flipV="false" rot="0">
              <a:off x="0" y="0"/>
              <a:ext cx="5943600" cy="877824"/>
            </a:xfrm>
            <a:custGeom>
              <a:avLst/>
              <a:gdLst/>
              <a:ahLst/>
              <a:cxnLst/>
              <a:rect r="r" b="b" t="t" l="l"/>
              <a:pathLst>
                <a:path h="877824" w="5943600">
                  <a:moveTo>
                    <a:pt x="0" y="0"/>
                  </a:moveTo>
                  <a:lnTo>
                    <a:pt x="5943600" y="0"/>
                  </a:lnTo>
                  <a:lnTo>
                    <a:pt x="5943600" y="877824"/>
                  </a:lnTo>
                  <a:lnTo>
                    <a:pt x="0" y="877824"/>
                  </a:lnTo>
                  <a:close/>
                </a:path>
              </a:pathLst>
            </a:custGeom>
            <a:blipFill>
              <a:blip r:embed="rId2">
                <a:alphaModFix amt="0"/>
              </a:blip>
              <a:stretch>
                <a:fillRect l="0" t="-81929" r="0" b="-81929"/>
              </a:stretch>
            </a:blipFill>
          </p:spPr>
        </p:sp>
        <p:sp>
          <p:nvSpPr>
            <p:cNvPr name="TextBox 40" id="40"/>
            <p:cNvSpPr txBox="true"/>
            <p:nvPr/>
          </p:nvSpPr>
          <p:spPr>
            <a:xfrm>
              <a:off x="0" y="-9525"/>
              <a:ext cx="5943600" cy="887349"/>
            </a:xfrm>
            <a:prstGeom prst="rect">
              <a:avLst/>
            </a:prstGeom>
          </p:spPr>
          <p:txBody>
            <a:bodyPr anchor="ctr" rtlCol="false" tIns="0" lIns="0" bIns="0" rIns="0"/>
            <a:lstStyle/>
            <a:p>
              <a:pPr algn="l">
                <a:lnSpc>
                  <a:spcPts val="4500"/>
                </a:lnSpc>
              </a:pPr>
              <a:r>
                <a:rPr lang="en-US" sz="3750" b="true">
                  <a:solidFill>
                    <a:srgbClr val="0D3B36"/>
                  </a:solidFill>
                  <a:latin typeface="Trebuchet MS Bold"/>
                  <a:ea typeface="Trebuchet MS Bold"/>
                  <a:cs typeface="Trebuchet MS Bold"/>
                  <a:sym typeface="Trebuchet MS Bold"/>
                </a:rPr>
                <a:t>€4,000/mo</a:t>
              </a:r>
            </a:p>
          </p:txBody>
        </p:sp>
      </p:grpSp>
      <p:grpSp>
        <p:nvGrpSpPr>
          <p:cNvPr name="Group 41" id="41"/>
          <p:cNvGrpSpPr/>
          <p:nvPr/>
        </p:nvGrpSpPr>
        <p:grpSpPr>
          <a:xfrm rot="0">
            <a:off x="6858000" y="3977640"/>
            <a:ext cx="4457700" cy="411480"/>
            <a:chOff x="0" y="0"/>
            <a:chExt cx="5943600" cy="548640"/>
          </a:xfrm>
        </p:grpSpPr>
        <p:sp>
          <p:nvSpPr>
            <p:cNvPr name="Freeform 42" id="42"/>
            <p:cNvSpPr/>
            <p:nvPr/>
          </p:nvSpPr>
          <p:spPr>
            <a:xfrm flipH="false" flipV="false" rot="0">
              <a:off x="0" y="0"/>
              <a:ext cx="5943600" cy="548640"/>
            </a:xfrm>
            <a:custGeom>
              <a:avLst/>
              <a:gdLst/>
              <a:ahLst/>
              <a:cxnLst/>
              <a:rect r="r" b="b" t="t" l="l"/>
              <a:pathLst>
                <a:path h="548640" w="5943600">
                  <a:moveTo>
                    <a:pt x="0" y="0"/>
                  </a:moveTo>
                  <a:lnTo>
                    <a:pt x="5943600" y="0"/>
                  </a:lnTo>
                  <a:lnTo>
                    <a:pt x="5943600" y="548640"/>
                  </a:lnTo>
                  <a:lnTo>
                    <a:pt x="0" y="548640"/>
                  </a:lnTo>
                  <a:close/>
                </a:path>
              </a:pathLst>
            </a:custGeom>
            <a:blipFill>
              <a:blip r:embed="rId2">
                <a:alphaModFix amt="0"/>
              </a:blip>
              <a:stretch>
                <a:fillRect l="0" t="-161087" r="0" b="-161087"/>
              </a:stretch>
            </a:blipFill>
          </p:spPr>
        </p:sp>
        <p:sp>
          <p:nvSpPr>
            <p:cNvPr name="TextBox 43" id="43"/>
            <p:cNvSpPr txBox="true"/>
            <p:nvPr/>
          </p:nvSpPr>
          <p:spPr>
            <a:xfrm>
              <a:off x="0" y="-9525"/>
              <a:ext cx="5943600" cy="558165"/>
            </a:xfrm>
            <a:prstGeom prst="rect">
              <a:avLst/>
            </a:prstGeom>
          </p:spPr>
          <p:txBody>
            <a:bodyPr anchor="ctr" rtlCol="false" tIns="0" lIns="0" bIns="0" rIns="0"/>
            <a:lstStyle/>
            <a:p>
              <a:pPr algn="l">
                <a:lnSpc>
                  <a:spcPts val="1980"/>
                </a:lnSpc>
              </a:pPr>
              <a:r>
                <a:rPr lang="en-US" sz="1650">
                  <a:solidFill>
                    <a:srgbClr val="5A5A5A"/>
                  </a:solidFill>
                  <a:latin typeface="Trebuchet MS"/>
                  <a:ea typeface="Trebuchet MS"/>
                  <a:cs typeface="Trebuchet MS"/>
                  <a:sym typeface="Trebuchet MS"/>
                </a:rPr>
                <a:t>up to 500 active users/month</a:t>
              </a:r>
            </a:p>
          </p:txBody>
        </p:sp>
      </p:grpSp>
      <p:sp>
        <p:nvSpPr>
          <p:cNvPr name="AutoShape 44" id="44"/>
          <p:cNvSpPr/>
          <p:nvPr/>
        </p:nvSpPr>
        <p:spPr>
          <a:xfrm rot="14640">
            <a:off x="6848456" y="4590097"/>
            <a:ext cx="4476788" cy="0"/>
          </a:xfrm>
          <a:prstGeom prst="line">
            <a:avLst/>
          </a:prstGeom>
          <a:ln cap="rnd" w="9525">
            <a:solidFill>
              <a:srgbClr val="E5E2DA"/>
            </a:solidFill>
            <a:prstDash val="solid"/>
            <a:headEnd type="none" len="sm" w="sm"/>
            <a:tailEnd type="none" len="sm" w="sm"/>
          </a:ln>
        </p:spPr>
      </p:sp>
      <p:sp>
        <p:nvSpPr>
          <p:cNvPr name="TextBox 45" id="45"/>
          <p:cNvSpPr txBox="true"/>
          <p:nvPr/>
        </p:nvSpPr>
        <p:spPr>
          <a:xfrm rot="0">
            <a:off x="6858000" y="4791075"/>
            <a:ext cx="4457700" cy="1243965"/>
          </a:xfrm>
          <a:prstGeom prst="rect">
            <a:avLst/>
          </a:prstGeom>
        </p:spPr>
        <p:txBody>
          <a:bodyPr anchor="t" rtlCol="false" tIns="0" lIns="0" bIns="0" rIns="0">
            <a:spAutoFit/>
          </a:bodyPr>
          <a:lstStyle/>
          <a:p>
            <a:pPr algn="l" marL="312182" indent="-156091" lvl="1">
              <a:lnSpc>
                <a:spcPts val="2070"/>
              </a:lnSpc>
              <a:buFont typeface="Arial"/>
              <a:buChar char="•"/>
            </a:pPr>
            <a:r>
              <a:rPr lang="en-US" sz="1725">
                <a:solidFill>
                  <a:srgbClr val="5A5A5A"/>
                </a:solidFill>
                <a:latin typeface="Trebuchet MS"/>
                <a:ea typeface="Trebuchet MS"/>
                <a:cs typeface="Trebuchet MS"/>
                <a:sym typeface="Trebuchet MS"/>
              </a:rPr>
              <a:t>Scales with usage to €10,000/mo at 10,000+ users</a:t>
            </a:r>
          </a:p>
          <a:p>
            <a:pPr algn="l" marL="312182" indent="-156091" lvl="1">
              <a:lnSpc>
                <a:spcPts val="2070"/>
              </a:lnSpc>
              <a:buFont typeface="Arial"/>
              <a:buChar char="•"/>
            </a:pPr>
            <a:r>
              <a:rPr lang="en-US" sz="1725">
                <a:solidFill>
                  <a:srgbClr val="5A5A5A"/>
                </a:solidFill>
                <a:latin typeface="Trebuchet MS"/>
                <a:ea typeface="Trebuchet MS"/>
                <a:cs typeface="Trebuchet MS"/>
                <a:sym typeface="Trebuchet MS"/>
              </a:rPr>
              <a:t>From a completed tender pricing model</a:t>
            </a:r>
          </a:p>
        </p:txBody>
      </p:sp>
      <p:sp>
        <p:nvSpPr>
          <p:cNvPr name="TextBox 46" id="46"/>
          <p:cNvSpPr txBox="true"/>
          <p:nvPr/>
        </p:nvSpPr>
        <p:spPr>
          <a:xfrm rot="0">
            <a:off x="6858000" y="6368415"/>
            <a:ext cx="4457700" cy="1655445"/>
          </a:xfrm>
          <a:prstGeom prst="rect">
            <a:avLst/>
          </a:prstGeom>
        </p:spPr>
        <p:txBody>
          <a:bodyPr anchor="t" rtlCol="false" tIns="0" lIns="0" bIns="0" rIns="0">
            <a:spAutoFit/>
          </a:bodyPr>
          <a:lstStyle/>
          <a:p>
            <a:pPr algn="l">
              <a:lnSpc>
                <a:spcPts val="1800"/>
              </a:lnSpc>
            </a:pPr>
            <a:r>
              <a:rPr lang="en-US" sz="1500" i="true">
                <a:solidFill>
                  <a:srgbClr val="8C8C8C"/>
                </a:solidFill>
                <a:latin typeface="Trebuchet MS Italics"/>
                <a:ea typeface="Trebuchet MS Italics"/>
                <a:cs typeface="Trebuchet MS Italics"/>
                <a:sym typeface="Trebuchet MS Italics"/>
              </a:rPr>
              <a:t>Usage-based model — confirm this structure fits a Lithuania-wide deployment before quoting.</a:t>
            </a:r>
          </a:p>
        </p:txBody>
      </p:sp>
      <p:grpSp>
        <p:nvGrpSpPr>
          <p:cNvPr name="Group 47" id="47"/>
          <p:cNvGrpSpPr/>
          <p:nvPr/>
        </p:nvGrpSpPr>
        <p:grpSpPr>
          <a:xfrm rot="0">
            <a:off x="12060555" y="2047875"/>
            <a:ext cx="5299710" cy="6259830"/>
            <a:chOff x="0" y="0"/>
            <a:chExt cx="7066280" cy="8346440"/>
          </a:xfrm>
        </p:grpSpPr>
        <p:sp>
          <p:nvSpPr>
            <p:cNvPr name="Freeform 48" id="48"/>
            <p:cNvSpPr/>
            <p:nvPr/>
          </p:nvSpPr>
          <p:spPr>
            <a:xfrm flipH="false" flipV="false" rot="0">
              <a:off x="0" y="0"/>
              <a:ext cx="7066280" cy="8346440"/>
            </a:xfrm>
            <a:custGeom>
              <a:avLst/>
              <a:gdLst/>
              <a:ahLst/>
              <a:cxnLst/>
              <a:rect r="r" b="b" t="t" l="l"/>
              <a:pathLst>
                <a:path h="8346440" w="7066280">
                  <a:moveTo>
                    <a:pt x="0" y="110109"/>
                  </a:moveTo>
                  <a:cubicBezTo>
                    <a:pt x="0" y="49276"/>
                    <a:pt x="49276" y="0"/>
                    <a:pt x="110109" y="0"/>
                  </a:cubicBezTo>
                  <a:lnTo>
                    <a:pt x="6956171" y="0"/>
                  </a:lnTo>
                  <a:cubicBezTo>
                    <a:pt x="7017003" y="0"/>
                    <a:pt x="7066280" y="49276"/>
                    <a:pt x="7066280" y="110109"/>
                  </a:cubicBezTo>
                  <a:lnTo>
                    <a:pt x="7066280" y="8236331"/>
                  </a:lnTo>
                  <a:cubicBezTo>
                    <a:pt x="7066280" y="8297164"/>
                    <a:pt x="7017003" y="8346440"/>
                    <a:pt x="6956171" y="8346440"/>
                  </a:cubicBezTo>
                  <a:lnTo>
                    <a:pt x="110109" y="8346440"/>
                  </a:lnTo>
                  <a:cubicBezTo>
                    <a:pt x="49276" y="8346440"/>
                    <a:pt x="0" y="8297164"/>
                    <a:pt x="0" y="8236331"/>
                  </a:cubicBezTo>
                  <a:close/>
                </a:path>
              </a:pathLst>
            </a:custGeom>
            <a:solidFill>
              <a:srgbClr val="FAFAF8"/>
            </a:solidFill>
            <a:ln w="19050" cap="sq">
              <a:solidFill>
                <a:srgbClr val="E5E2DA"/>
              </a:solidFill>
              <a:prstDash val="dash"/>
              <a:miter/>
            </a:ln>
          </p:spPr>
        </p:sp>
      </p:grpSp>
      <p:grpSp>
        <p:nvGrpSpPr>
          <p:cNvPr name="Group 49" id="49"/>
          <p:cNvGrpSpPr/>
          <p:nvPr/>
        </p:nvGrpSpPr>
        <p:grpSpPr>
          <a:xfrm rot="0">
            <a:off x="12481560" y="2359152"/>
            <a:ext cx="4457700" cy="384048"/>
            <a:chOff x="0" y="0"/>
            <a:chExt cx="5943600" cy="512064"/>
          </a:xfrm>
        </p:grpSpPr>
        <p:sp>
          <p:nvSpPr>
            <p:cNvPr name="Freeform 50" id="50"/>
            <p:cNvSpPr/>
            <p:nvPr/>
          </p:nvSpPr>
          <p:spPr>
            <a:xfrm flipH="false" flipV="false" rot="0">
              <a:off x="0" y="0"/>
              <a:ext cx="5943600" cy="512064"/>
            </a:xfrm>
            <a:custGeom>
              <a:avLst/>
              <a:gdLst/>
              <a:ahLst/>
              <a:cxnLst/>
              <a:rect r="r" b="b" t="t" l="l"/>
              <a:pathLst>
                <a:path h="512064" w="5943600">
                  <a:moveTo>
                    <a:pt x="0" y="0"/>
                  </a:moveTo>
                  <a:lnTo>
                    <a:pt x="5943600" y="0"/>
                  </a:lnTo>
                  <a:lnTo>
                    <a:pt x="5943600" y="512064"/>
                  </a:lnTo>
                  <a:lnTo>
                    <a:pt x="0" y="512064"/>
                  </a:lnTo>
                  <a:close/>
                </a:path>
              </a:pathLst>
            </a:custGeom>
            <a:blipFill>
              <a:blip r:embed="rId2">
                <a:alphaModFix amt="0"/>
              </a:blip>
              <a:stretch>
                <a:fillRect l="0" t="-176165" r="0" b="-176165"/>
              </a:stretch>
            </a:blipFill>
          </p:spPr>
        </p:sp>
        <p:sp>
          <p:nvSpPr>
            <p:cNvPr name="TextBox 51" id="51"/>
            <p:cNvSpPr txBox="true"/>
            <p:nvPr/>
          </p:nvSpPr>
          <p:spPr>
            <a:xfrm>
              <a:off x="0" y="-9525"/>
              <a:ext cx="5943600" cy="521589"/>
            </a:xfrm>
            <a:prstGeom prst="rect">
              <a:avLst/>
            </a:prstGeom>
          </p:spPr>
          <p:txBody>
            <a:bodyPr anchor="ctr" rtlCol="false" tIns="0" lIns="0" bIns="0" rIns="0"/>
            <a:lstStyle/>
            <a:p>
              <a:pPr algn="l">
                <a:lnSpc>
                  <a:spcPts val="1800"/>
                </a:lnSpc>
              </a:pPr>
              <a:r>
                <a:rPr lang="en-US" b="true" sz="1500" spc="150">
                  <a:solidFill>
                    <a:srgbClr val="8C8C8C"/>
                  </a:solidFill>
                  <a:latin typeface="Trebuchet MS Bold"/>
                  <a:ea typeface="Trebuchet MS Bold"/>
                  <a:cs typeface="Trebuchet MS Bold"/>
                  <a:sym typeface="Trebuchet MS Bold"/>
                </a:rPr>
                <a:t>ESTIMATE — PENDING SIGN-OFF</a:t>
              </a:r>
            </a:p>
          </p:txBody>
        </p:sp>
      </p:grpSp>
      <p:grpSp>
        <p:nvGrpSpPr>
          <p:cNvPr name="Group 52" id="52"/>
          <p:cNvGrpSpPr/>
          <p:nvPr/>
        </p:nvGrpSpPr>
        <p:grpSpPr>
          <a:xfrm rot="0">
            <a:off x="12481560" y="2743200"/>
            <a:ext cx="4457700" cy="576072"/>
            <a:chOff x="0" y="0"/>
            <a:chExt cx="5943600" cy="768096"/>
          </a:xfrm>
        </p:grpSpPr>
        <p:sp>
          <p:nvSpPr>
            <p:cNvPr name="Freeform 53" id="53"/>
            <p:cNvSpPr/>
            <p:nvPr/>
          </p:nvSpPr>
          <p:spPr>
            <a:xfrm flipH="false" flipV="false" rot="0">
              <a:off x="0" y="0"/>
              <a:ext cx="5943600" cy="768096"/>
            </a:xfrm>
            <a:custGeom>
              <a:avLst/>
              <a:gdLst/>
              <a:ahLst/>
              <a:cxnLst/>
              <a:rect r="r" b="b" t="t" l="l"/>
              <a:pathLst>
                <a:path h="768096" w="5943600">
                  <a:moveTo>
                    <a:pt x="0" y="0"/>
                  </a:moveTo>
                  <a:lnTo>
                    <a:pt x="5943600" y="0"/>
                  </a:lnTo>
                  <a:lnTo>
                    <a:pt x="5943600" y="768096"/>
                  </a:lnTo>
                  <a:lnTo>
                    <a:pt x="0" y="768096"/>
                  </a:lnTo>
                  <a:close/>
                </a:path>
              </a:pathLst>
            </a:custGeom>
            <a:blipFill>
              <a:blip r:embed="rId2">
                <a:alphaModFix amt="0"/>
              </a:blip>
              <a:stretch>
                <a:fillRect l="0" t="-100777" r="0" b="-100777"/>
              </a:stretch>
            </a:blipFill>
          </p:spPr>
        </p:sp>
        <p:sp>
          <p:nvSpPr>
            <p:cNvPr name="TextBox 54" id="54"/>
            <p:cNvSpPr txBox="true"/>
            <p:nvPr/>
          </p:nvSpPr>
          <p:spPr>
            <a:xfrm>
              <a:off x="0" y="-9525"/>
              <a:ext cx="5943600" cy="777621"/>
            </a:xfrm>
            <a:prstGeom prst="rect">
              <a:avLst/>
            </a:prstGeom>
          </p:spPr>
          <p:txBody>
            <a:bodyPr anchor="ctr" rtlCol="false" tIns="0" lIns="0" bIns="0" rIns="0"/>
            <a:lstStyle/>
            <a:p>
              <a:pPr algn="l">
                <a:lnSpc>
                  <a:spcPts val="3419"/>
                </a:lnSpc>
              </a:pPr>
              <a:r>
                <a:rPr lang="en-US" sz="2850" b="true">
                  <a:solidFill>
                    <a:srgbClr val="0D3B36"/>
                  </a:solidFill>
                  <a:latin typeface="Georgia Bold"/>
                  <a:ea typeface="Georgia Bold"/>
                  <a:cs typeface="Georgia Bold"/>
                  <a:sym typeface="Georgia Bold"/>
                </a:rPr>
                <a:t>TourismSquare+</a:t>
              </a:r>
            </a:p>
          </p:txBody>
        </p:sp>
      </p:grpSp>
      <p:grpSp>
        <p:nvGrpSpPr>
          <p:cNvPr name="Group 55" id="55"/>
          <p:cNvGrpSpPr/>
          <p:nvPr/>
        </p:nvGrpSpPr>
        <p:grpSpPr>
          <a:xfrm rot="0">
            <a:off x="12481560" y="3360420"/>
            <a:ext cx="4457700" cy="658368"/>
            <a:chOff x="0" y="0"/>
            <a:chExt cx="5943600" cy="877824"/>
          </a:xfrm>
        </p:grpSpPr>
        <p:sp>
          <p:nvSpPr>
            <p:cNvPr name="Freeform 56" id="56"/>
            <p:cNvSpPr/>
            <p:nvPr/>
          </p:nvSpPr>
          <p:spPr>
            <a:xfrm flipH="false" flipV="false" rot="0">
              <a:off x="0" y="0"/>
              <a:ext cx="5943600" cy="877824"/>
            </a:xfrm>
            <a:custGeom>
              <a:avLst/>
              <a:gdLst/>
              <a:ahLst/>
              <a:cxnLst/>
              <a:rect r="r" b="b" t="t" l="l"/>
              <a:pathLst>
                <a:path h="877824" w="5943600">
                  <a:moveTo>
                    <a:pt x="0" y="0"/>
                  </a:moveTo>
                  <a:lnTo>
                    <a:pt x="5943600" y="0"/>
                  </a:lnTo>
                  <a:lnTo>
                    <a:pt x="5943600" y="877824"/>
                  </a:lnTo>
                  <a:lnTo>
                    <a:pt x="0" y="877824"/>
                  </a:lnTo>
                  <a:close/>
                </a:path>
              </a:pathLst>
            </a:custGeom>
            <a:blipFill>
              <a:blip r:embed="rId2">
                <a:alphaModFix amt="0"/>
              </a:blip>
              <a:stretch>
                <a:fillRect l="0" t="-81929" r="0" b="-81929"/>
              </a:stretch>
            </a:blipFill>
          </p:spPr>
        </p:sp>
        <p:sp>
          <p:nvSpPr>
            <p:cNvPr name="TextBox 57" id="57"/>
            <p:cNvSpPr txBox="true"/>
            <p:nvPr/>
          </p:nvSpPr>
          <p:spPr>
            <a:xfrm>
              <a:off x="0" y="-9525"/>
              <a:ext cx="5943600" cy="887349"/>
            </a:xfrm>
            <a:prstGeom prst="rect">
              <a:avLst/>
            </a:prstGeom>
          </p:spPr>
          <p:txBody>
            <a:bodyPr anchor="ctr" rtlCol="false" tIns="0" lIns="0" bIns="0" rIns="0"/>
            <a:lstStyle/>
            <a:p>
              <a:pPr algn="l">
                <a:lnSpc>
                  <a:spcPts val="4500"/>
                </a:lnSpc>
              </a:pPr>
              <a:r>
                <a:rPr lang="en-US" b="true" sz="3750" i="true">
                  <a:solidFill>
                    <a:srgbClr val="5A5A5A"/>
                  </a:solidFill>
                  <a:latin typeface="Trebuchet MS Bold Italics"/>
                  <a:ea typeface="Trebuchet MS Bold Italics"/>
                  <a:cs typeface="Trebuchet MS Bold Italics"/>
                  <a:sym typeface="Trebuchet MS Bold Italics"/>
                </a:rPr>
                <a:t>€14–16k</a:t>
              </a:r>
            </a:p>
          </p:txBody>
        </p:sp>
      </p:grpSp>
      <p:grpSp>
        <p:nvGrpSpPr>
          <p:cNvPr name="Group 58" id="58"/>
          <p:cNvGrpSpPr/>
          <p:nvPr/>
        </p:nvGrpSpPr>
        <p:grpSpPr>
          <a:xfrm rot="0">
            <a:off x="12481560" y="3977640"/>
            <a:ext cx="4457700" cy="411480"/>
            <a:chOff x="0" y="0"/>
            <a:chExt cx="5943600" cy="548640"/>
          </a:xfrm>
        </p:grpSpPr>
        <p:sp>
          <p:nvSpPr>
            <p:cNvPr name="Freeform 59" id="59"/>
            <p:cNvSpPr/>
            <p:nvPr/>
          </p:nvSpPr>
          <p:spPr>
            <a:xfrm flipH="false" flipV="false" rot="0">
              <a:off x="0" y="0"/>
              <a:ext cx="5943600" cy="548640"/>
            </a:xfrm>
            <a:custGeom>
              <a:avLst/>
              <a:gdLst/>
              <a:ahLst/>
              <a:cxnLst/>
              <a:rect r="r" b="b" t="t" l="l"/>
              <a:pathLst>
                <a:path h="548640" w="5943600">
                  <a:moveTo>
                    <a:pt x="0" y="0"/>
                  </a:moveTo>
                  <a:lnTo>
                    <a:pt x="5943600" y="0"/>
                  </a:lnTo>
                  <a:lnTo>
                    <a:pt x="5943600" y="548640"/>
                  </a:lnTo>
                  <a:lnTo>
                    <a:pt x="0" y="548640"/>
                  </a:lnTo>
                  <a:close/>
                </a:path>
              </a:pathLst>
            </a:custGeom>
            <a:blipFill>
              <a:blip r:embed="rId2">
                <a:alphaModFix amt="0"/>
              </a:blip>
              <a:stretch>
                <a:fillRect l="0" t="-161087" r="0" b="-161087"/>
              </a:stretch>
            </a:blipFill>
          </p:spPr>
        </p:sp>
        <p:sp>
          <p:nvSpPr>
            <p:cNvPr name="TextBox 60" id="60"/>
            <p:cNvSpPr txBox="true"/>
            <p:nvPr/>
          </p:nvSpPr>
          <p:spPr>
            <a:xfrm>
              <a:off x="0" y="-9525"/>
              <a:ext cx="5943600" cy="558165"/>
            </a:xfrm>
            <a:prstGeom prst="rect">
              <a:avLst/>
            </a:prstGeom>
          </p:spPr>
          <p:txBody>
            <a:bodyPr anchor="ctr" rtlCol="false" tIns="0" lIns="0" bIns="0" rIns="0"/>
            <a:lstStyle/>
            <a:p>
              <a:pPr algn="l">
                <a:lnSpc>
                  <a:spcPts val="1980"/>
                </a:lnSpc>
              </a:pPr>
              <a:r>
                <a:rPr lang="en-US" sz="1650">
                  <a:solidFill>
                    <a:srgbClr val="5A5A5A"/>
                  </a:solidFill>
                  <a:latin typeface="Trebuchet MS"/>
                  <a:ea typeface="Trebuchet MS"/>
                  <a:cs typeface="Trebuchet MS"/>
                  <a:sym typeface="Trebuchet MS"/>
                </a:rPr>
                <a:t>2-year engagement, scoped for Malta</a:t>
              </a:r>
            </a:p>
          </p:txBody>
        </p:sp>
      </p:grpSp>
      <p:sp>
        <p:nvSpPr>
          <p:cNvPr name="AutoShape 61" id="61"/>
          <p:cNvSpPr/>
          <p:nvPr/>
        </p:nvSpPr>
        <p:spPr>
          <a:xfrm rot="14640">
            <a:off x="12472016" y="4590097"/>
            <a:ext cx="4476788" cy="0"/>
          </a:xfrm>
          <a:prstGeom prst="line">
            <a:avLst/>
          </a:prstGeom>
          <a:ln cap="rnd" w="9525">
            <a:solidFill>
              <a:srgbClr val="E5E2DA"/>
            </a:solidFill>
            <a:prstDash val="solid"/>
            <a:headEnd type="none" len="sm" w="sm"/>
            <a:tailEnd type="none" len="sm" w="sm"/>
          </a:ln>
        </p:spPr>
      </p:sp>
      <p:sp>
        <p:nvSpPr>
          <p:cNvPr name="TextBox 62" id="62"/>
          <p:cNvSpPr txBox="true"/>
          <p:nvPr/>
        </p:nvSpPr>
        <p:spPr>
          <a:xfrm rot="0">
            <a:off x="12481560" y="4791075"/>
            <a:ext cx="4457700" cy="1243965"/>
          </a:xfrm>
          <a:prstGeom prst="rect">
            <a:avLst/>
          </a:prstGeom>
        </p:spPr>
        <p:txBody>
          <a:bodyPr anchor="t" rtlCol="false" tIns="0" lIns="0" bIns="0" rIns="0">
            <a:spAutoFit/>
          </a:bodyPr>
          <a:lstStyle/>
          <a:p>
            <a:pPr algn="l" marL="312182" indent="-156091" lvl="1">
              <a:lnSpc>
                <a:spcPts val="2070"/>
              </a:lnSpc>
              <a:buFont typeface="Arial"/>
              <a:buChar char="•"/>
            </a:pPr>
            <a:r>
              <a:rPr lang="en-US" sz="1725">
                <a:solidFill>
                  <a:srgbClr val="5A5A5A"/>
                </a:solidFill>
                <a:latin typeface="Trebuchet MS"/>
                <a:ea typeface="Trebuchet MS"/>
                <a:cs typeface="Trebuchet MS"/>
                <a:sym typeface="Trebuchet MS"/>
              </a:rPr>
              <a:t>ENCORE dependency mapping</a:t>
            </a:r>
          </a:p>
          <a:p>
            <a:pPr algn="l" marL="312182" indent="-156091" lvl="1">
              <a:lnSpc>
                <a:spcPts val="2070"/>
              </a:lnSpc>
              <a:buFont typeface="Arial"/>
              <a:buChar char="•"/>
            </a:pPr>
            <a:r>
              <a:rPr lang="en-US" sz="1725">
                <a:solidFill>
                  <a:srgbClr val="5A5A5A"/>
                </a:solidFill>
                <a:latin typeface="Trebuchet MS"/>
                <a:ea typeface="Trebuchet MS"/>
                <a:cs typeface="Trebuchet MS"/>
                <a:sym typeface="Trebuchet MS"/>
              </a:rPr>
              <a:t>Climate scenario stress-testing (IPCC)</a:t>
            </a:r>
          </a:p>
        </p:txBody>
      </p:sp>
      <p:grpSp>
        <p:nvGrpSpPr>
          <p:cNvPr name="Group 63" id="63"/>
          <p:cNvGrpSpPr/>
          <p:nvPr/>
        </p:nvGrpSpPr>
        <p:grpSpPr>
          <a:xfrm rot="0">
            <a:off x="12481560" y="6377940"/>
            <a:ext cx="4457700" cy="685800"/>
            <a:chOff x="0" y="0"/>
            <a:chExt cx="5943600" cy="914400"/>
          </a:xfrm>
        </p:grpSpPr>
        <p:sp>
          <p:nvSpPr>
            <p:cNvPr name="Freeform 64" id="64"/>
            <p:cNvSpPr/>
            <p:nvPr/>
          </p:nvSpPr>
          <p:spPr>
            <a:xfrm flipH="false" flipV="false" rot="0">
              <a:off x="0" y="0"/>
              <a:ext cx="5943600" cy="914400"/>
            </a:xfrm>
            <a:custGeom>
              <a:avLst/>
              <a:gdLst/>
              <a:ahLst/>
              <a:cxnLst/>
              <a:rect r="r" b="b" t="t" l="l"/>
              <a:pathLst>
                <a:path h="914400" w="5943600">
                  <a:moveTo>
                    <a:pt x="0" y="146304"/>
                  </a:moveTo>
                  <a:cubicBezTo>
                    <a:pt x="0" y="65532"/>
                    <a:pt x="65532" y="0"/>
                    <a:pt x="146304" y="0"/>
                  </a:cubicBezTo>
                  <a:lnTo>
                    <a:pt x="5797296" y="0"/>
                  </a:lnTo>
                  <a:cubicBezTo>
                    <a:pt x="5878068" y="0"/>
                    <a:pt x="5943600" y="65532"/>
                    <a:pt x="5943600" y="146304"/>
                  </a:cubicBezTo>
                  <a:lnTo>
                    <a:pt x="5943600" y="768096"/>
                  </a:lnTo>
                  <a:cubicBezTo>
                    <a:pt x="5943600" y="848868"/>
                    <a:pt x="5878068" y="914400"/>
                    <a:pt x="5797296" y="914400"/>
                  </a:cubicBezTo>
                  <a:lnTo>
                    <a:pt x="146304" y="914400"/>
                  </a:lnTo>
                  <a:cubicBezTo>
                    <a:pt x="65532" y="914400"/>
                    <a:pt x="0" y="848868"/>
                    <a:pt x="0" y="768096"/>
                  </a:cubicBezTo>
                  <a:close/>
                </a:path>
              </a:pathLst>
            </a:custGeom>
            <a:solidFill>
              <a:srgbClr val="F0EFEA"/>
            </a:solidFill>
          </p:spPr>
        </p:sp>
      </p:grpSp>
      <p:grpSp>
        <p:nvGrpSpPr>
          <p:cNvPr name="Group 65" id="65"/>
          <p:cNvGrpSpPr/>
          <p:nvPr/>
        </p:nvGrpSpPr>
        <p:grpSpPr>
          <a:xfrm rot="0">
            <a:off x="12687300" y="6377940"/>
            <a:ext cx="4046220" cy="685800"/>
            <a:chOff x="0" y="0"/>
            <a:chExt cx="5394960" cy="914400"/>
          </a:xfrm>
        </p:grpSpPr>
        <p:sp>
          <p:nvSpPr>
            <p:cNvPr name="Freeform 66" id="66"/>
            <p:cNvSpPr/>
            <p:nvPr/>
          </p:nvSpPr>
          <p:spPr>
            <a:xfrm flipH="false" flipV="false" rot="0">
              <a:off x="0" y="0"/>
              <a:ext cx="5394960" cy="914400"/>
            </a:xfrm>
            <a:custGeom>
              <a:avLst/>
              <a:gdLst/>
              <a:ahLst/>
              <a:cxnLst/>
              <a:rect r="r" b="b" t="t" l="l"/>
              <a:pathLst>
                <a:path h="914400" w="5394960">
                  <a:moveTo>
                    <a:pt x="0" y="0"/>
                  </a:moveTo>
                  <a:lnTo>
                    <a:pt x="5394960" y="0"/>
                  </a:lnTo>
                  <a:lnTo>
                    <a:pt x="5394960" y="914400"/>
                  </a:lnTo>
                  <a:lnTo>
                    <a:pt x="0" y="914400"/>
                  </a:lnTo>
                  <a:close/>
                </a:path>
              </a:pathLst>
            </a:custGeom>
            <a:blipFill>
              <a:blip r:embed="rId2">
                <a:alphaModFix amt="0"/>
              </a:blip>
              <a:stretch>
                <a:fillRect l="0" t="-64961" r="0" b="-64961"/>
              </a:stretch>
            </a:blipFill>
          </p:spPr>
        </p:sp>
        <p:sp>
          <p:nvSpPr>
            <p:cNvPr name="TextBox 67" id="67"/>
            <p:cNvSpPr txBox="true"/>
            <p:nvPr/>
          </p:nvSpPr>
          <p:spPr>
            <a:xfrm>
              <a:off x="0" y="-9525"/>
              <a:ext cx="5394960" cy="923925"/>
            </a:xfrm>
            <a:prstGeom prst="rect">
              <a:avLst/>
            </a:prstGeom>
          </p:spPr>
          <p:txBody>
            <a:bodyPr anchor="ctr" rtlCol="false" tIns="0" lIns="0" bIns="0" rIns="0"/>
            <a:lstStyle/>
            <a:p>
              <a:pPr algn="l">
                <a:lnSpc>
                  <a:spcPts val="2070"/>
                </a:lnSpc>
              </a:pPr>
              <a:r>
                <a:rPr lang="en-US" b="true" sz="1725" i="true">
                  <a:solidFill>
                    <a:srgbClr val="5A5A5A"/>
                  </a:solidFill>
                  <a:latin typeface="Trebuchet MS Bold Italics"/>
                  <a:ea typeface="Trebuchet MS Bold Italics"/>
                  <a:cs typeface="Trebuchet MS Bold Italics"/>
                  <a:sym typeface="Trebuchet MS Bold Italics"/>
                </a:rPr>
                <a:t>~€3,000/yr</a:t>
              </a:r>
              <a:r>
                <a:rPr lang="en-US" sz="1725">
                  <a:solidFill>
                    <a:srgbClr val="8C8C8C"/>
                  </a:solidFill>
                  <a:latin typeface="Trebuchet MS"/>
                  <a:ea typeface="Trebuchet MS"/>
                  <a:cs typeface="Trebuchet MS"/>
                  <a:sym typeface="Trebuchet MS"/>
                </a:rPr>
                <a:t>  est.</a:t>
              </a:r>
            </a:p>
          </p:txBody>
        </p:sp>
      </p:grpSp>
      <p:sp>
        <p:nvSpPr>
          <p:cNvPr name="TextBox 68" id="68"/>
          <p:cNvSpPr txBox="true"/>
          <p:nvPr/>
        </p:nvSpPr>
        <p:spPr>
          <a:xfrm rot="0">
            <a:off x="12481560" y="7191375"/>
            <a:ext cx="4457700" cy="832485"/>
          </a:xfrm>
          <a:prstGeom prst="rect">
            <a:avLst/>
          </a:prstGeom>
        </p:spPr>
        <p:txBody>
          <a:bodyPr anchor="t" rtlCol="false" tIns="0" lIns="0" bIns="0" rIns="0">
            <a:spAutoFit/>
          </a:bodyPr>
          <a:lstStyle/>
          <a:p>
            <a:pPr algn="l">
              <a:lnSpc>
                <a:spcPts val="1800"/>
              </a:lnSpc>
            </a:pPr>
            <a:r>
              <a:rPr lang="en-US" sz="1500" i="true">
                <a:solidFill>
                  <a:srgbClr val="8C8C8C"/>
                </a:solidFill>
                <a:latin typeface="Trebuchet MS Italics"/>
                <a:ea typeface="Trebuchet MS Italics"/>
                <a:cs typeface="Trebuchet MS Italics"/>
                <a:sym typeface="Trebuchet MS Italics"/>
              </a:rPr>
              <a:t>Not yet confirmed by Cathy or Tarek.</a:t>
            </a:r>
          </a:p>
        </p:txBody>
      </p:sp>
      <p:sp>
        <p:nvSpPr>
          <p:cNvPr name="TextBox 69" id="69"/>
          <p:cNvSpPr txBox="true"/>
          <p:nvPr/>
        </p:nvSpPr>
        <p:spPr>
          <a:xfrm rot="0">
            <a:off x="822960" y="8631555"/>
            <a:ext cx="16116300" cy="257175"/>
          </a:xfrm>
          <a:prstGeom prst="rect">
            <a:avLst/>
          </a:prstGeom>
        </p:spPr>
        <p:txBody>
          <a:bodyPr anchor="t" rtlCol="false" tIns="0" lIns="0" bIns="0" rIns="0">
            <a:spAutoFit/>
          </a:bodyPr>
          <a:lstStyle/>
          <a:p>
            <a:pPr algn="l">
              <a:lnSpc>
                <a:spcPts val="1980"/>
              </a:lnSpc>
            </a:pPr>
            <a:r>
              <a:rPr lang="en-US" sz="1650">
                <a:solidFill>
                  <a:srgbClr val="5A5A5A"/>
                </a:solidFill>
                <a:latin typeface="Trebuchet MS"/>
                <a:ea typeface="Trebuchet MS"/>
                <a:cs typeface="Trebuchet MS"/>
                <a:sym typeface="Trebuchet MS"/>
              </a:rPr>
              <a:t>Data sourcing: open data ≈ 1 month  ·  your own data ≈ 2-3 months to clean &amp; integrate  ·  additional data can be purchased where needed.</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alphaModFix amt="39000"/>
            </a:blip>
            <a:stretch>
              <a:fillRect l="0" t="-9222" r="0" b="-9222"/>
            </a:stretch>
          </a:blipFill>
        </p:spPr>
      </p:sp>
      <p:grpSp>
        <p:nvGrpSpPr>
          <p:cNvPr name="Group 3" id="3"/>
          <p:cNvGrpSpPr/>
          <p:nvPr/>
        </p:nvGrpSpPr>
        <p:grpSpPr>
          <a:xfrm rot="0">
            <a:off x="822960" y="617220"/>
            <a:ext cx="11658600" cy="480060"/>
            <a:chOff x="0" y="0"/>
            <a:chExt cx="15544800" cy="640080"/>
          </a:xfrm>
        </p:grpSpPr>
        <p:sp>
          <p:nvSpPr>
            <p:cNvPr name="Freeform 4" id="4"/>
            <p:cNvSpPr/>
            <p:nvPr/>
          </p:nvSpPr>
          <p:spPr>
            <a:xfrm flipH="false" flipV="false" rot="0">
              <a:off x="0" y="0"/>
              <a:ext cx="15544800" cy="640080"/>
            </a:xfrm>
            <a:custGeom>
              <a:avLst/>
              <a:gdLst/>
              <a:ahLst/>
              <a:cxnLst/>
              <a:rect r="r" b="b" t="t" l="l"/>
              <a:pathLst>
                <a:path h="640080" w="15544800">
                  <a:moveTo>
                    <a:pt x="0" y="0"/>
                  </a:moveTo>
                  <a:lnTo>
                    <a:pt x="15544800" y="0"/>
                  </a:lnTo>
                  <a:lnTo>
                    <a:pt x="15544800" y="640080"/>
                  </a:lnTo>
                  <a:lnTo>
                    <a:pt x="0" y="640080"/>
                  </a:lnTo>
                  <a:close/>
                </a:path>
              </a:pathLst>
            </a:custGeom>
            <a:blipFill>
              <a:blip r:embed="rId3">
                <a:alphaModFix amt="0"/>
              </a:blip>
              <a:stretch>
                <a:fillRect l="0" t="-423208" r="0" b="-423208"/>
              </a:stretch>
            </a:blipFill>
          </p:spPr>
        </p:sp>
        <p:sp>
          <p:nvSpPr>
            <p:cNvPr name="TextBox 5" id="5"/>
            <p:cNvSpPr txBox="true"/>
            <p:nvPr/>
          </p:nvSpPr>
          <p:spPr>
            <a:xfrm>
              <a:off x="0" y="-9525"/>
              <a:ext cx="15544800" cy="649605"/>
            </a:xfrm>
            <a:prstGeom prst="rect">
              <a:avLst/>
            </a:prstGeom>
          </p:spPr>
          <p:txBody>
            <a:bodyPr anchor="ctr" rtlCol="false" tIns="0" lIns="0" bIns="0" rIns="0"/>
            <a:lstStyle/>
            <a:p>
              <a:pPr algn="l">
                <a:lnSpc>
                  <a:spcPts val="2340"/>
                </a:lnSpc>
              </a:pPr>
              <a:r>
                <a:rPr lang="en-US" b="true" sz="1950" spc="299">
                  <a:solidFill>
                    <a:srgbClr val="4C7A3E"/>
                  </a:solidFill>
                  <a:latin typeface="Trebuchet MS Bold"/>
                  <a:ea typeface="Trebuchet MS Bold"/>
                  <a:cs typeface="Trebuchet MS Bold"/>
                  <a:sym typeface="Trebuchet MS Bold"/>
                </a:rPr>
                <a:t>PROVEN WITH REGIONAL DESTINATIONS</a:t>
              </a:r>
            </a:p>
          </p:txBody>
        </p:sp>
      </p:grpSp>
      <p:grpSp>
        <p:nvGrpSpPr>
          <p:cNvPr name="Group 6" id="6"/>
          <p:cNvGrpSpPr/>
          <p:nvPr/>
        </p:nvGrpSpPr>
        <p:grpSpPr>
          <a:xfrm rot="0">
            <a:off x="822960" y="1625346"/>
            <a:ext cx="16184880" cy="891540"/>
            <a:chOff x="0" y="0"/>
            <a:chExt cx="21579840" cy="1188720"/>
          </a:xfrm>
        </p:grpSpPr>
        <p:sp>
          <p:nvSpPr>
            <p:cNvPr name="Freeform 7" id="7"/>
            <p:cNvSpPr/>
            <p:nvPr/>
          </p:nvSpPr>
          <p:spPr>
            <a:xfrm flipH="false" flipV="false" rot="0">
              <a:off x="0" y="0"/>
              <a:ext cx="21579839" cy="1188720"/>
            </a:xfrm>
            <a:custGeom>
              <a:avLst/>
              <a:gdLst/>
              <a:ahLst/>
              <a:cxnLst/>
              <a:rect r="r" b="b" t="t" l="l"/>
              <a:pathLst>
                <a:path h="1188720" w="21579839">
                  <a:moveTo>
                    <a:pt x="0" y="0"/>
                  </a:moveTo>
                  <a:lnTo>
                    <a:pt x="21579839" y="0"/>
                  </a:lnTo>
                  <a:lnTo>
                    <a:pt x="21579839" y="1188720"/>
                  </a:lnTo>
                  <a:lnTo>
                    <a:pt x="0" y="1188720"/>
                  </a:lnTo>
                  <a:close/>
                </a:path>
              </a:pathLst>
            </a:custGeom>
            <a:blipFill>
              <a:blip r:embed="rId3">
                <a:alphaModFix amt="0"/>
              </a:blip>
              <a:stretch>
                <a:fillRect l="0" t="-303728" r="0" b="-303728"/>
              </a:stretch>
            </a:blipFill>
          </p:spPr>
        </p:sp>
        <p:sp>
          <p:nvSpPr>
            <p:cNvPr name="TextBox 8" id="8"/>
            <p:cNvSpPr txBox="true"/>
            <p:nvPr/>
          </p:nvSpPr>
          <p:spPr>
            <a:xfrm>
              <a:off x="0" y="-9525"/>
              <a:ext cx="21579840" cy="1198245"/>
            </a:xfrm>
            <a:prstGeom prst="rect">
              <a:avLst/>
            </a:prstGeom>
          </p:spPr>
          <p:txBody>
            <a:bodyPr anchor="ctr" rtlCol="false" tIns="0" lIns="0" bIns="0" rIns="0"/>
            <a:lstStyle/>
            <a:p>
              <a:pPr algn="l">
                <a:lnSpc>
                  <a:spcPts val="5040"/>
                </a:lnSpc>
              </a:pPr>
              <a:r>
                <a:rPr lang="en-US" sz="4200" b="true">
                  <a:solidFill>
                    <a:srgbClr val="0D3B36"/>
                  </a:solidFill>
                  <a:latin typeface="Georgia Bold"/>
                  <a:ea typeface="Georgia Bold"/>
                  <a:cs typeface="Georgia Bold"/>
                  <a:sym typeface="Georgia Bold"/>
                </a:rPr>
                <a:t>Already working with places like yours</a:t>
              </a:r>
            </a:p>
          </p:txBody>
        </p:sp>
      </p:grpSp>
      <p:grpSp>
        <p:nvGrpSpPr>
          <p:cNvPr name="Group 9" id="9"/>
          <p:cNvGrpSpPr/>
          <p:nvPr/>
        </p:nvGrpSpPr>
        <p:grpSpPr>
          <a:xfrm rot="0">
            <a:off x="822960" y="3314700"/>
            <a:ext cx="685800" cy="685800"/>
            <a:chOff x="0" y="0"/>
            <a:chExt cx="914400" cy="914400"/>
          </a:xfrm>
        </p:grpSpPr>
        <p:sp>
          <p:nvSpPr>
            <p:cNvPr name="Freeform 10" id="10"/>
            <p:cNvSpPr/>
            <p:nvPr/>
          </p:nvSpPr>
          <p:spPr>
            <a:xfrm flipH="false" flipV="false" rot="0">
              <a:off x="0" y="0"/>
              <a:ext cx="914400" cy="914400"/>
            </a:xfrm>
            <a:custGeom>
              <a:avLst/>
              <a:gdLst/>
              <a:ahLst/>
              <a:cxnLst/>
              <a:rect r="r" b="b" t="t" l="l"/>
              <a:pathLst>
                <a:path h="914400" w="914400">
                  <a:moveTo>
                    <a:pt x="0" y="457200"/>
                  </a:moveTo>
                  <a:cubicBezTo>
                    <a:pt x="0" y="204724"/>
                    <a:pt x="204724" y="0"/>
                    <a:pt x="457200" y="0"/>
                  </a:cubicBezTo>
                  <a:cubicBezTo>
                    <a:pt x="709676" y="0"/>
                    <a:pt x="914400" y="204724"/>
                    <a:pt x="914400" y="457200"/>
                  </a:cubicBezTo>
                  <a:cubicBezTo>
                    <a:pt x="914400" y="709676"/>
                    <a:pt x="709676" y="914400"/>
                    <a:pt x="457200" y="914400"/>
                  </a:cubicBezTo>
                  <a:cubicBezTo>
                    <a:pt x="204724" y="914400"/>
                    <a:pt x="0" y="709676"/>
                    <a:pt x="0" y="457200"/>
                  </a:cubicBezTo>
                  <a:close/>
                </a:path>
              </a:pathLst>
            </a:custGeom>
            <a:solidFill>
              <a:srgbClr val="0D3B36"/>
            </a:solidFill>
          </p:spPr>
        </p:sp>
      </p:grpSp>
      <p:grpSp>
        <p:nvGrpSpPr>
          <p:cNvPr name="Group 11" id="11"/>
          <p:cNvGrpSpPr/>
          <p:nvPr/>
        </p:nvGrpSpPr>
        <p:grpSpPr>
          <a:xfrm rot="0">
            <a:off x="973836" y="3465576"/>
            <a:ext cx="384048" cy="384048"/>
            <a:chOff x="0" y="0"/>
            <a:chExt cx="512064" cy="512064"/>
          </a:xfrm>
        </p:grpSpPr>
        <p:sp>
          <p:nvSpPr>
            <p:cNvPr name="Freeform 12" id="12" descr="behavior.png"/>
            <p:cNvSpPr/>
            <p:nvPr/>
          </p:nvSpPr>
          <p:spPr>
            <a:xfrm flipH="false" flipV="false" rot="0">
              <a:off x="0" y="0"/>
              <a:ext cx="512064" cy="512064"/>
            </a:xfrm>
            <a:custGeom>
              <a:avLst/>
              <a:gdLst/>
              <a:ahLst/>
              <a:cxnLst/>
              <a:rect r="r" b="b" t="t" l="l"/>
              <a:pathLst>
                <a:path h="512064" w="512064">
                  <a:moveTo>
                    <a:pt x="0" y="0"/>
                  </a:moveTo>
                  <a:lnTo>
                    <a:pt x="512064" y="0"/>
                  </a:lnTo>
                  <a:lnTo>
                    <a:pt x="512064" y="512064"/>
                  </a:lnTo>
                  <a:lnTo>
                    <a:pt x="0" y="512064"/>
                  </a:lnTo>
                  <a:lnTo>
                    <a:pt x="0" y="0"/>
                  </a:lnTo>
                  <a:close/>
                </a:path>
              </a:pathLst>
            </a:custGeom>
            <a:blipFill>
              <a:blip r:embed="rId4"/>
              <a:stretch>
                <a:fillRect l="0" t="0" r="0" b="0"/>
              </a:stretch>
            </a:blipFill>
          </p:spPr>
        </p:sp>
      </p:grpSp>
      <p:grpSp>
        <p:nvGrpSpPr>
          <p:cNvPr name="Group 13" id="13"/>
          <p:cNvGrpSpPr/>
          <p:nvPr/>
        </p:nvGrpSpPr>
        <p:grpSpPr>
          <a:xfrm rot="0">
            <a:off x="822960" y="4754880"/>
            <a:ext cx="685800" cy="685800"/>
            <a:chOff x="0" y="0"/>
            <a:chExt cx="914400" cy="914400"/>
          </a:xfrm>
        </p:grpSpPr>
        <p:sp>
          <p:nvSpPr>
            <p:cNvPr name="Freeform 14" id="14"/>
            <p:cNvSpPr/>
            <p:nvPr/>
          </p:nvSpPr>
          <p:spPr>
            <a:xfrm flipH="false" flipV="false" rot="0">
              <a:off x="0" y="0"/>
              <a:ext cx="914400" cy="914400"/>
            </a:xfrm>
            <a:custGeom>
              <a:avLst/>
              <a:gdLst/>
              <a:ahLst/>
              <a:cxnLst/>
              <a:rect r="r" b="b" t="t" l="l"/>
              <a:pathLst>
                <a:path h="914400" w="914400">
                  <a:moveTo>
                    <a:pt x="0" y="457200"/>
                  </a:moveTo>
                  <a:cubicBezTo>
                    <a:pt x="0" y="204724"/>
                    <a:pt x="204724" y="0"/>
                    <a:pt x="457200" y="0"/>
                  </a:cubicBezTo>
                  <a:cubicBezTo>
                    <a:pt x="709676" y="0"/>
                    <a:pt x="914400" y="204724"/>
                    <a:pt x="914400" y="457200"/>
                  </a:cubicBezTo>
                  <a:cubicBezTo>
                    <a:pt x="914400" y="709676"/>
                    <a:pt x="709676" y="914400"/>
                    <a:pt x="457200" y="914400"/>
                  </a:cubicBezTo>
                  <a:cubicBezTo>
                    <a:pt x="204724" y="914400"/>
                    <a:pt x="0" y="709676"/>
                    <a:pt x="0" y="457200"/>
                  </a:cubicBezTo>
                  <a:close/>
                </a:path>
              </a:pathLst>
            </a:custGeom>
            <a:solidFill>
              <a:srgbClr val="0D3B36"/>
            </a:solidFill>
          </p:spPr>
        </p:sp>
      </p:grpSp>
      <p:grpSp>
        <p:nvGrpSpPr>
          <p:cNvPr name="Group 15" id="15"/>
          <p:cNvGrpSpPr/>
          <p:nvPr/>
        </p:nvGrpSpPr>
        <p:grpSpPr>
          <a:xfrm rot="0">
            <a:off x="973836" y="4905756"/>
            <a:ext cx="384048" cy="384048"/>
            <a:chOff x="0" y="0"/>
            <a:chExt cx="512064" cy="512064"/>
          </a:xfrm>
        </p:grpSpPr>
        <p:sp>
          <p:nvSpPr>
            <p:cNvPr name="Freeform 16" id="16" descr="regulation.png"/>
            <p:cNvSpPr/>
            <p:nvPr/>
          </p:nvSpPr>
          <p:spPr>
            <a:xfrm flipH="false" flipV="false" rot="0">
              <a:off x="0" y="0"/>
              <a:ext cx="512064" cy="512064"/>
            </a:xfrm>
            <a:custGeom>
              <a:avLst/>
              <a:gdLst/>
              <a:ahLst/>
              <a:cxnLst/>
              <a:rect r="r" b="b" t="t" l="l"/>
              <a:pathLst>
                <a:path h="512064" w="512064">
                  <a:moveTo>
                    <a:pt x="0" y="0"/>
                  </a:moveTo>
                  <a:lnTo>
                    <a:pt x="512064" y="0"/>
                  </a:lnTo>
                  <a:lnTo>
                    <a:pt x="512064" y="512064"/>
                  </a:lnTo>
                  <a:lnTo>
                    <a:pt x="0" y="512064"/>
                  </a:lnTo>
                  <a:lnTo>
                    <a:pt x="0" y="0"/>
                  </a:lnTo>
                  <a:close/>
                </a:path>
              </a:pathLst>
            </a:custGeom>
            <a:blipFill>
              <a:blip r:embed="rId5"/>
              <a:stretch>
                <a:fillRect l="0" t="0" r="0" b="0"/>
              </a:stretch>
            </a:blipFill>
          </p:spPr>
        </p:sp>
      </p:grpSp>
      <p:grpSp>
        <p:nvGrpSpPr>
          <p:cNvPr name="Group 17" id="17"/>
          <p:cNvGrpSpPr/>
          <p:nvPr/>
        </p:nvGrpSpPr>
        <p:grpSpPr>
          <a:xfrm rot="0">
            <a:off x="822960" y="6195060"/>
            <a:ext cx="685800" cy="685800"/>
            <a:chOff x="0" y="0"/>
            <a:chExt cx="914400" cy="914400"/>
          </a:xfrm>
        </p:grpSpPr>
        <p:sp>
          <p:nvSpPr>
            <p:cNvPr name="Freeform 18" id="18"/>
            <p:cNvSpPr/>
            <p:nvPr/>
          </p:nvSpPr>
          <p:spPr>
            <a:xfrm flipH="false" flipV="false" rot="0">
              <a:off x="0" y="0"/>
              <a:ext cx="914400" cy="914400"/>
            </a:xfrm>
            <a:custGeom>
              <a:avLst/>
              <a:gdLst/>
              <a:ahLst/>
              <a:cxnLst/>
              <a:rect r="r" b="b" t="t" l="l"/>
              <a:pathLst>
                <a:path h="914400" w="914400">
                  <a:moveTo>
                    <a:pt x="0" y="457200"/>
                  </a:moveTo>
                  <a:cubicBezTo>
                    <a:pt x="0" y="204724"/>
                    <a:pt x="204724" y="0"/>
                    <a:pt x="457200" y="0"/>
                  </a:cubicBezTo>
                  <a:cubicBezTo>
                    <a:pt x="709676" y="0"/>
                    <a:pt x="914400" y="204724"/>
                    <a:pt x="914400" y="457200"/>
                  </a:cubicBezTo>
                  <a:cubicBezTo>
                    <a:pt x="914400" y="709676"/>
                    <a:pt x="709676" y="914400"/>
                    <a:pt x="457200" y="914400"/>
                  </a:cubicBezTo>
                  <a:cubicBezTo>
                    <a:pt x="204724" y="914400"/>
                    <a:pt x="0" y="709676"/>
                    <a:pt x="0" y="457200"/>
                  </a:cubicBezTo>
                  <a:close/>
                </a:path>
              </a:pathLst>
            </a:custGeom>
            <a:solidFill>
              <a:srgbClr val="0D3B36"/>
            </a:solidFill>
          </p:spPr>
        </p:sp>
      </p:grpSp>
      <p:grpSp>
        <p:nvGrpSpPr>
          <p:cNvPr name="Group 19" id="19"/>
          <p:cNvGrpSpPr/>
          <p:nvPr/>
        </p:nvGrpSpPr>
        <p:grpSpPr>
          <a:xfrm rot="0">
            <a:off x="973836" y="6345936"/>
            <a:ext cx="384048" cy="384048"/>
            <a:chOff x="0" y="0"/>
            <a:chExt cx="512064" cy="512064"/>
          </a:xfrm>
        </p:grpSpPr>
        <p:sp>
          <p:nvSpPr>
            <p:cNvPr name="Freeform 20" id="20" descr="economic.png"/>
            <p:cNvSpPr/>
            <p:nvPr/>
          </p:nvSpPr>
          <p:spPr>
            <a:xfrm flipH="false" flipV="false" rot="0">
              <a:off x="0" y="0"/>
              <a:ext cx="512064" cy="512064"/>
            </a:xfrm>
            <a:custGeom>
              <a:avLst/>
              <a:gdLst/>
              <a:ahLst/>
              <a:cxnLst/>
              <a:rect r="r" b="b" t="t" l="l"/>
              <a:pathLst>
                <a:path h="512064" w="512064">
                  <a:moveTo>
                    <a:pt x="0" y="0"/>
                  </a:moveTo>
                  <a:lnTo>
                    <a:pt x="512064" y="0"/>
                  </a:lnTo>
                  <a:lnTo>
                    <a:pt x="512064" y="512064"/>
                  </a:lnTo>
                  <a:lnTo>
                    <a:pt x="0" y="512064"/>
                  </a:lnTo>
                  <a:lnTo>
                    <a:pt x="0" y="0"/>
                  </a:lnTo>
                  <a:close/>
                </a:path>
              </a:pathLst>
            </a:custGeom>
            <a:blipFill>
              <a:blip r:embed="rId6"/>
              <a:stretch>
                <a:fillRect l="0" t="0" r="0" b="0"/>
              </a:stretch>
            </a:blipFill>
          </p:spPr>
        </p:sp>
      </p:grpSp>
      <p:grpSp>
        <p:nvGrpSpPr>
          <p:cNvPr name="Group 21" id="21"/>
          <p:cNvGrpSpPr/>
          <p:nvPr/>
        </p:nvGrpSpPr>
        <p:grpSpPr>
          <a:xfrm rot="0">
            <a:off x="1234440" y="7709916"/>
            <a:ext cx="10604593" cy="1165860"/>
            <a:chOff x="0" y="0"/>
            <a:chExt cx="14139458" cy="1554480"/>
          </a:xfrm>
        </p:grpSpPr>
        <p:sp>
          <p:nvSpPr>
            <p:cNvPr name="Freeform 22" id="22"/>
            <p:cNvSpPr/>
            <p:nvPr/>
          </p:nvSpPr>
          <p:spPr>
            <a:xfrm flipH="false" flipV="false" rot="0">
              <a:off x="0" y="0"/>
              <a:ext cx="14139458" cy="1554480"/>
            </a:xfrm>
            <a:custGeom>
              <a:avLst/>
              <a:gdLst/>
              <a:ahLst/>
              <a:cxnLst/>
              <a:rect r="r" b="b" t="t" l="l"/>
              <a:pathLst>
                <a:path h="1554480" w="14139458">
                  <a:moveTo>
                    <a:pt x="0" y="0"/>
                  </a:moveTo>
                  <a:lnTo>
                    <a:pt x="14139458" y="0"/>
                  </a:lnTo>
                  <a:lnTo>
                    <a:pt x="14139458" y="1554480"/>
                  </a:lnTo>
                  <a:lnTo>
                    <a:pt x="0" y="1554480"/>
                  </a:lnTo>
                  <a:close/>
                </a:path>
              </a:pathLst>
            </a:custGeom>
            <a:solidFill>
              <a:srgbClr val="E8F0EE"/>
            </a:solidFill>
          </p:spPr>
        </p:sp>
        <p:sp>
          <p:nvSpPr>
            <p:cNvPr name="TextBox 23" id="23"/>
            <p:cNvSpPr txBox="true"/>
            <p:nvPr/>
          </p:nvSpPr>
          <p:spPr>
            <a:xfrm>
              <a:off x="0" y="-9525"/>
              <a:ext cx="14139458" cy="1564005"/>
            </a:xfrm>
            <a:prstGeom prst="rect">
              <a:avLst/>
            </a:prstGeom>
          </p:spPr>
          <p:txBody>
            <a:bodyPr anchor="ctr" rtlCol="false" tIns="0" lIns="0" bIns="0" rIns="0"/>
            <a:lstStyle/>
            <a:p>
              <a:pPr algn="l">
                <a:lnSpc>
                  <a:spcPts val="2430"/>
                </a:lnSpc>
              </a:pPr>
              <a:r>
                <a:rPr lang="en-US" sz="2025">
                  <a:solidFill>
                    <a:srgbClr val="000000"/>
                  </a:solidFill>
                  <a:latin typeface="Trebuchet MS"/>
                  <a:ea typeface="Trebuchet MS"/>
                  <a:cs typeface="Trebuchet MS"/>
                  <a:sym typeface="Trebuchet MS"/>
                </a:rPr>
                <a:t>🏆  </a:t>
              </a:r>
              <a:r>
                <a:rPr lang="en-US" sz="2025" b="true">
                  <a:solidFill>
                    <a:srgbClr val="0D3B36"/>
                  </a:solidFill>
                  <a:latin typeface="Trebuchet MS Bold"/>
                  <a:ea typeface="Trebuchet MS Bold"/>
                  <a:cs typeface="Trebuchet MS Bold"/>
                  <a:sym typeface="Trebuchet MS Bold"/>
                </a:rPr>
                <a:t>Recognized by UN Tourism</a:t>
              </a:r>
              <a:r>
                <a:rPr lang="en-US" sz="2025">
                  <a:solidFill>
                    <a:srgbClr val="5A5A5A"/>
                  </a:solidFill>
                  <a:latin typeface="Trebuchet MS"/>
                  <a:ea typeface="Trebuchet MS"/>
                  <a:cs typeface="Trebuchet MS"/>
                  <a:sym typeface="Trebuchet MS"/>
                </a:rPr>
                <a:t>  —  one of 15 winners, 2023 Awake Tourism Challenge</a:t>
              </a:r>
            </a:p>
          </p:txBody>
        </p:sp>
      </p:grpSp>
      <p:sp>
        <p:nvSpPr>
          <p:cNvPr name="TextBox 24" id="24"/>
          <p:cNvSpPr txBox="true"/>
          <p:nvPr/>
        </p:nvSpPr>
        <p:spPr>
          <a:xfrm rot="0">
            <a:off x="1783080" y="3227070"/>
            <a:ext cx="14950440" cy="704850"/>
          </a:xfrm>
          <a:prstGeom prst="rect">
            <a:avLst/>
          </a:prstGeom>
        </p:spPr>
        <p:txBody>
          <a:bodyPr anchor="t" rtlCol="false" tIns="0" lIns="0" bIns="0" rIns="0">
            <a:spAutoFit/>
          </a:bodyPr>
          <a:lstStyle/>
          <a:p>
            <a:pPr algn="l">
              <a:lnSpc>
                <a:spcPts val="2700"/>
              </a:lnSpc>
            </a:pPr>
            <a:r>
              <a:rPr lang="en-US" sz="2250" b="true">
                <a:solidFill>
                  <a:srgbClr val="0D3B36"/>
                </a:solidFill>
                <a:latin typeface="Trebuchet MS Bold"/>
                <a:ea typeface="Trebuchet MS Bold"/>
                <a:cs typeface="Trebuchet MS Bold"/>
                <a:sym typeface="Trebuchet MS Bold"/>
              </a:rPr>
              <a:t>Regional tourism authorities across France, Spain, and Portugal — island destinations, coastal DMOs, rural UNESCO-adjacent departments.</a:t>
            </a:r>
          </a:p>
        </p:txBody>
      </p:sp>
      <p:sp>
        <p:nvSpPr>
          <p:cNvPr name="TextBox 25" id="25"/>
          <p:cNvSpPr txBox="true"/>
          <p:nvPr/>
        </p:nvSpPr>
        <p:spPr>
          <a:xfrm rot="0">
            <a:off x="1783080" y="4667250"/>
            <a:ext cx="14950440" cy="704850"/>
          </a:xfrm>
          <a:prstGeom prst="rect">
            <a:avLst/>
          </a:prstGeom>
        </p:spPr>
        <p:txBody>
          <a:bodyPr anchor="t" rtlCol="false" tIns="0" lIns="0" bIns="0" rIns="0">
            <a:spAutoFit/>
          </a:bodyPr>
          <a:lstStyle/>
          <a:p>
            <a:pPr algn="l">
              <a:lnSpc>
                <a:spcPts val="2700"/>
              </a:lnSpc>
            </a:pPr>
            <a:r>
              <a:rPr lang="en-US" sz="2250" b="true">
                <a:solidFill>
                  <a:srgbClr val="0D3B36"/>
                </a:solidFill>
                <a:latin typeface="Trebuchet MS Bold"/>
                <a:ea typeface="Trebuchet MS Bold"/>
                <a:cs typeface="Trebuchet MS Bold"/>
                <a:sym typeface="Trebuchet MS Bold"/>
              </a:rPr>
              <a:t>One rural department used our data to meet Green Destinations certification criteria. Another regional client is currently using it to meet the GDS Index criteria.</a:t>
            </a:r>
          </a:p>
        </p:txBody>
      </p:sp>
      <p:sp>
        <p:nvSpPr>
          <p:cNvPr name="TextBox 26" id="26"/>
          <p:cNvSpPr txBox="true"/>
          <p:nvPr/>
        </p:nvSpPr>
        <p:spPr>
          <a:xfrm rot="0">
            <a:off x="1783080" y="6107430"/>
            <a:ext cx="14950440" cy="1047750"/>
          </a:xfrm>
          <a:prstGeom prst="rect">
            <a:avLst/>
          </a:prstGeom>
        </p:spPr>
        <p:txBody>
          <a:bodyPr anchor="t" rtlCol="false" tIns="0" lIns="0" bIns="0" rIns="0">
            <a:spAutoFit/>
          </a:bodyPr>
          <a:lstStyle/>
          <a:p>
            <a:pPr algn="l">
              <a:lnSpc>
                <a:spcPts val="2700"/>
              </a:lnSpc>
            </a:pPr>
            <a:r>
              <a:rPr lang="en-US" sz="2250" b="true">
                <a:solidFill>
                  <a:srgbClr val="0D3B36"/>
                </a:solidFill>
                <a:latin typeface="Trebuchet MS Bold"/>
                <a:ea typeface="Trebuchet MS Bold"/>
                <a:cs typeface="Trebuchet MS Bold"/>
                <a:sym typeface="Trebuchet MS Bold"/>
              </a:rPr>
              <a:t>One regional authority used our indicators to build the funding case presented to their governing council. Another is using it to find what transport connections can be improved to increase traffic to certain attractions and accomodations.</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0D3B36"/>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18288000" cy="12176760"/>
          </a:xfrm>
          <a:custGeom>
            <a:avLst/>
            <a:gdLst/>
            <a:ahLst/>
            <a:cxnLst/>
            <a:rect r="r" b="b" t="t" l="l"/>
            <a:pathLst>
              <a:path h="12176760" w="18288000">
                <a:moveTo>
                  <a:pt x="0" y="0"/>
                </a:moveTo>
                <a:lnTo>
                  <a:pt x="18288000" y="0"/>
                </a:lnTo>
                <a:lnTo>
                  <a:pt x="18288000" y="12176760"/>
                </a:lnTo>
                <a:lnTo>
                  <a:pt x="0" y="12176760"/>
                </a:lnTo>
                <a:lnTo>
                  <a:pt x="0" y="0"/>
                </a:lnTo>
                <a:close/>
              </a:path>
            </a:pathLst>
          </a:custGeom>
          <a:blipFill>
            <a:blip r:embed="rId2">
              <a:alphaModFix amt="26000"/>
            </a:blip>
            <a:stretch>
              <a:fillRect l="0" t="0" r="0" b="0"/>
            </a:stretch>
          </a:blipFill>
        </p:spPr>
      </p:sp>
      <p:grpSp>
        <p:nvGrpSpPr>
          <p:cNvPr name="Group 3" id="3"/>
          <p:cNvGrpSpPr/>
          <p:nvPr/>
        </p:nvGrpSpPr>
        <p:grpSpPr>
          <a:xfrm rot="0">
            <a:off x="960120" y="2880360"/>
            <a:ext cx="16322040" cy="1783080"/>
            <a:chOff x="0" y="0"/>
            <a:chExt cx="21762720" cy="2377440"/>
          </a:xfrm>
        </p:grpSpPr>
        <p:sp>
          <p:nvSpPr>
            <p:cNvPr name="Freeform 4" id="4"/>
            <p:cNvSpPr/>
            <p:nvPr/>
          </p:nvSpPr>
          <p:spPr>
            <a:xfrm flipH="false" flipV="false" rot="0">
              <a:off x="0" y="0"/>
              <a:ext cx="21762720" cy="2377440"/>
            </a:xfrm>
            <a:custGeom>
              <a:avLst/>
              <a:gdLst/>
              <a:ahLst/>
              <a:cxnLst/>
              <a:rect r="r" b="b" t="t" l="l"/>
              <a:pathLst>
                <a:path h="2377440" w="21762720">
                  <a:moveTo>
                    <a:pt x="0" y="0"/>
                  </a:moveTo>
                  <a:lnTo>
                    <a:pt x="21762720" y="0"/>
                  </a:lnTo>
                  <a:lnTo>
                    <a:pt x="21762720" y="2377440"/>
                  </a:lnTo>
                  <a:lnTo>
                    <a:pt x="0" y="2377440"/>
                  </a:lnTo>
                  <a:close/>
                </a:path>
              </a:pathLst>
            </a:custGeom>
            <a:blipFill>
              <a:blip r:embed="rId3">
                <a:alphaModFix amt="0"/>
              </a:blip>
              <a:stretch>
                <a:fillRect l="0" t="-128363" r="0" b="-128363"/>
              </a:stretch>
            </a:blipFill>
          </p:spPr>
        </p:sp>
        <p:sp>
          <p:nvSpPr>
            <p:cNvPr name="TextBox 5" id="5"/>
            <p:cNvSpPr txBox="true"/>
            <p:nvPr/>
          </p:nvSpPr>
          <p:spPr>
            <a:xfrm>
              <a:off x="0" y="-9525"/>
              <a:ext cx="21762720" cy="2386965"/>
            </a:xfrm>
            <a:prstGeom prst="rect">
              <a:avLst/>
            </a:prstGeom>
          </p:spPr>
          <p:txBody>
            <a:bodyPr anchor="ctr" rtlCol="false" tIns="0" lIns="0" bIns="0" rIns="0"/>
            <a:lstStyle/>
            <a:p>
              <a:pPr algn="l">
                <a:lnSpc>
                  <a:spcPts val="7200"/>
                </a:lnSpc>
              </a:pPr>
              <a:r>
                <a:rPr lang="en-US" sz="6000" b="true">
                  <a:solidFill>
                    <a:srgbClr val="FFFFFF"/>
                  </a:solidFill>
                  <a:latin typeface="Georgia Bold"/>
                  <a:ea typeface="Georgia Bold"/>
                  <a:cs typeface="Georgia Bold"/>
                  <a:sym typeface="Georgia Bold"/>
                </a:rPr>
                <a:t>Not a vendor — a seat on the team</a:t>
              </a:r>
            </a:p>
          </p:txBody>
        </p:sp>
      </p:grpSp>
      <p:grpSp>
        <p:nvGrpSpPr>
          <p:cNvPr name="Group 6" id="6"/>
          <p:cNvGrpSpPr/>
          <p:nvPr/>
        </p:nvGrpSpPr>
        <p:grpSpPr>
          <a:xfrm rot="0">
            <a:off x="979170" y="4692015"/>
            <a:ext cx="14401800" cy="1383609"/>
            <a:chOff x="0" y="0"/>
            <a:chExt cx="19202400" cy="1844811"/>
          </a:xfrm>
        </p:grpSpPr>
        <p:sp>
          <p:nvSpPr>
            <p:cNvPr name="Freeform 7" id="7"/>
            <p:cNvSpPr/>
            <p:nvPr/>
          </p:nvSpPr>
          <p:spPr>
            <a:xfrm flipH="false" flipV="false" rot="0">
              <a:off x="0" y="0"/>
              <a:ext cx="19202400" cy="1844811"/>
            </a:xfrm>
            <a:custGeom>
              <a:avLst/>
              <a:gdLst/>
              <a:ahLst/>
              <a:cxnLst/>
              <a:rect r="r" b="b" t="t" l="l"/>
              <a:pathLst>
                <a:path h="1844811" w="19202400">
                  <a:moveTo>
                    <a:pt x="0" y="0"/>
                  </a:moveTo>
                  <a:lnTo>
                    <a:pt x="19202400" y="0"/>
                  </a:lnTo>
                  <a:lnTo>
                    <a:pt x="19202400" y="1844811"/>
                  </a:lnTo>
                  <a:lnTo>
                    <a:pt x="0" y="1844811"/>
                  </a:lnTo>
                  <a:close/>
                </a:path>
              </a:pathLst>
            </a:custGeom>
            <a:blipFill>
              <a:blip r:embed="rId3">
                <a:alphaModFix amt="0"/>
              </a:blip>
              <a:stretch>
                <a:fillRect l="0" t="-158207" r="0" b="-147426"/>
              </a:stretch>
            </a:blipFill>
          </p:spPr>
        </p:sp>
        <p:sp>
          <p:nvSpPr>
            <p:cNvPr name="TextBox 8" id="8"/>
            <p:cNvSpPr txBox="true"/>
            <p:nvPr/>
          </p:nvSpPr>
          <p:spPr>
            <a:xfrm>
              <a:off x="0" y="-9525"/>
              <a:ext cx="19202400" cy="1854336"/>
            </a:xfrm>
            <a:prstGeom prst="rect">
              <a:avLst/>
            </a:prstGeom>
          </p:spPr>
          <p:txBody>
            <a:bodyPr anchor="ctr" rtlCol="false" tIns="0" lIns="0" bIns="0" rIns="0"/>
            <a:lstStyle/>
            <a:p>
              <a:pPr algn="l">
                <a:lnSpc>
                  <a:spcPts val="3419"/>
                </a:lnSpc>
              </a:pPr>
              <a:r>
                <a:rPr lang="en-US" sz="2850">
                  <a:solidFill>
                    <a:srgbClr val="E8F0EE"/>
                  </a:solidFill>
                  <a:latin typeface="Trebuchet MS"/>
                  <a:ea typeface="Trebuchet MS"/>
                  <a:cs typeface="Trebuchet MS"/>
                  <a:sym typeface="Trebuchet MS"/>
                </a:rPr>
                <a:t>As Lithuania’s tourism continues to grow, we’ll be right beside you monitoring </a:t>
              </a:r>
              <a:r>
                <a:rPr lang="en-US" sz="2850">
                  <a:solidFill>
                    <a:srgbClr val="E8F0EE"/>
                  </a:solidFill>
                  <a:latin typeface="Trebuchet MS"/>
                  <a:ea typeface="Trebuchet MS"/>
                  <a:cs typeface="Trebuchet MS"/>
                  <a:sym typeface="Trebuchet MS"/>
                </a:rPr>
                <a:t>what’s changing, helping you protect your heritage sites and trails, and keeping the environment at the center of every growth decision.</a:t>
              </a:r>
            </a:p>
          </p:txBody>
        </p:sp>
      </p:grpSp>
      <p:sp>
        <p:nvSpPr>
          <p:cNvPr name="AutoShape 9" id="9"/>
          <p:cNvSpPr/>
          <p:nvPr/>
        </p:nvSpPr>
        <p:spPr>
          <a:xfrm rot="6000">
            <a:off x="945823" y="8151495"/>
            <a:ext cx="16350644" cy="0"/>
          </a:xfrm>
          <a:prstGeom prst="line">
            <a:avLst/>
          </a:prstGeom>
          <a:ln cap="rnd" w="19050">
            <a:solidFill>
              <a:srgbClr val="2F5F55"/>
            </a:solidFill>
            <a:prstDash val="solid"/>
            <a:headEnd type="none" len="sm" w="sm"/>
            <a:tailEnd type="none" len="sm" w="sm"/>
          </a:ln>
        </p:spPr>
      </p:sp>
      <p:grpSp>
        <p:nvGrpSpPr>
          <p:cNvPr name="Group 10" id="10"/>
          <p:cNvGrpSpPr/>
          <p:nvPr/>
        </p:nvGrpSpPr>
        <p:grpSpPr>
          <a:xfrm rot="0">
            <a:off x="960120" y="8503920"/>
            <a:ext cx="685800" cy="685800"/>
            <a:chOff x="0" y="0"/>
            <a:chExt cx="914400" cy="914400"/>
          </a:xfrm>
        </p:grpSpPr>
        <p:sp>
          <p:nvSpPr>
            <p:cNvPr name="Freeform 11" id="11" descr="extracted_media/image-7-5.png"/>
            <p:cNvSpPr/>
            <p:nvPr/>
          </p:nvSpPr>
          <p:spPr>
            <a:xfrm flipH="false" flipV="false" rot="0">
              <a:off x="0" y="0"/>
              <a:ext cx="914400" cy="914400"/>
            </a:xfrm>
            <a:custGeom>
              <a:avLst/>
              <a:gdLst/>
              <a:ahLst/>
              <a:cxnLst/>
              <a:rect r="r" b="b" t="t" l="l"/>
              <a:pathLst>
                <a:path h="914400" w="914400">
                  <a:moveTo>
                    <a:pt x="0" y="0"/>
                  </a:moveTo>
                  <a:lnTo>
                    <a:pt x="914400" y="0"/>
                  </a:lnTo>
                  <a:lnTo>
                    <a:pt x="914400" y="914400"/>
                  </a:lnTo>
                  <a:lnTo>
                    <a:pt x="0" y="914400"/>
                  </a:lnTo>
                  <a:lnTo>
                    <a:pt x="0" y="0"/>
                  </a:lnTo>
                  <a:close/>
                </a:path>
              </a:pathLst>
            </a:custGeom>
            <a:blipFill>
              <a:blip r:embed="rId4"/>
              <a:stretch>
                <a:fillRect l="0" t="0" r="0" b="0"/>
              </a:stretch>
            </a:blipFill>
          </p:spPr>
        </p:sp>
      </p:grpSp>
      <p:grpSp>
        <p:nvGrpSpPr>
          <p:cNvPr name="Group 12" id="12"/>
          <p:cNvGrpSpPr/>
          <p:nvPr/>
        </p:nvGrpSpPr>
        <p:grpSpPr>
          <a:xfrm rot="0">
            <a:off x="1851660" y="8503920"/>
            <a:ext cx="8229600" cy="960120"/>
            <a:chOff x="0" y="0"/>
            <a:chExt cx="10972800" cy="1280160"/>
          </a:xfrm>
        </p:grpSpPr>
        <p:sp>
          <p:nvSpPr>
            <p:cNvPr name="Freeform 13" id="13"/>
            <p:cNvSpPr/>
            <p:nvPr/>
          </p:nvSpPr>
          <p:spPr>
            <a:xfrm flipH="false" flipV="false" rot="0">
              <a:off x="0" y="0"/>
              <a:ext cx="10972800" cy="1280160"/>
            </a:xfrm>
            <a:custGeom>
              <a:avLst/>
              <a:gdLst/>
              <a:ahLst/>
              <a:cxnLst/>
              <a:rect r="r" b="b" t="t" l="l"/>
              <a:pathLst>
                <a:path h="1280160" w="10972800">
                  <a:moveTo>
                    <a:pt x="0" y="0"/>
                  </a:moveTo>
                  <a:lnTo>
                    <a:pt x="10972800" y="0"/>
                  </a:lnTo>
                  <a:lnTo>
                    <a:pt x="10972800" y="1280160"/>
                  </a:lnTo>
                  <a:lnTo>
                    <a:pt x="0" y="1280160"/>
                  </a:lnTo>
                  <a:close/>
                </a:path>
              </a:pathLst>
            </a:custGeom>
            <a:blipFill>
              <a:blip r:embed="rId3">
                <a:alphaModFix amt="0"/>
              </a:blip>
              <a:stretch>
                <a:fillRect l="0" t="-117014" r="0" b="-117014"/>
              </a:stretch>
            </a:blipFill>
          </p:spPr>
        </p:sp>
        <p:sp>
          <p:nvSpPr>
            <p:cNvPr name="TextBox 14" id="14"/>
            <p:cNvSpPr txBox="true"/>
            <p:nvPr/>
          </p:nvSpPr>
          <p:spPr>
            <a:xfrm>
              <a:off x="0" y="-19050"/>
              <a:ext cx="10972800" cy="1299210"/>
            </a:xfrm>
            <a:prstGeom prst="rect">
              <a:avLst/>
            </a:prstGeom>
          </p:spPr>
          <p:txBody>
            <a:bodyPr anchor="ctr" rtlCol="false" tIns="0" lIns="0" bIns="0" rIns="0"/>
            <a:lstStyle/>
            <a:p>
              <a:pPr algn="l">
                <a:lnSpc>
                  <a:spcPts val="2520"/>
                </a:lnSpc>
              </a:pPr>
              <a:r>
                <a:rPr lang="en-US" sz="2100">
                  <a:solidFill>
                    <a:srgbClr val="D7E6E2"/>
                  </a:solidFill>
                  <a:latin typeface="Trebuchet MS"/>
                  <a:ea typeface="Trebuchet MS"/>
                  <a:cs typeface="Trebuchet MS"/>
                  <a:sym typeface="Trebuchet MS"/>
                </a:rPr>
                <a:t>Natalie.Gillespie@murmuration-sas.com</a:t>
              </a:r>
            </a:p>
            <a:p>
              <a:pPr algn="l">
                <a:lnSpc>
                  <a:spcPts val="2520"/>
                </a:lnSpc>
              </a:pPr>
              <a:r>
                <a:rPr lang="en-US" sz="2100">
                  <a:solidFill>
                    <a:srgbClr val="D7E6E2"/>
                  </a:solidFill>
                  <a:latin typeface="Trebuchet MS"/>
                  <a:ea typeface="Trebuchet MS"/>
                  <a:cs typeface="Trebuchet MS"/>
                  <a:sym typeface="Trebuchet MS"/>
                </a:rPr>
                <a:t>murmuration.earth</a:t>
              </a:r>
            </a:p>
          </p:txBody>
        </p:sp>
      </p:grpSp>
      <p:grpSp>
        <p:nvGrpSpPr>
          <p:cNvPr name="Group 15" id="15"/>
          <p:cNvGrpSpPr/>
          <p:nvPr/>
        </p:nvGrpSpPr>
        <p:grpSpPr>
          <a:xfrm rot="0">
            <a:off x="960120" y="9669780"/>
            <a:ext cx="10972800" cy="480060"/>
            <a:chOff x="0" y="0"/>
            <a:chExt cx="14630400" cy="640080"/>
          </a:xfrm>
        </p:grpSpPr>
        <p:sp>
          <p:nvSpPr>
            <p:cNvPr name="Freeform 16" id="16"/>
            <p:cNvSpPr/>
            <p:nvPr/>
          </p:nvSpPr>
          <p:spPr>
            <a:xfrm flipH="false" flipV="false" rot="0">
              <a:off x="0" y="0"/>
              <a:ext cx="14630400" cy="640080"/>
            </a:xfrm>
            <a:custGeom>
              <a:avLst/>
              <a:gdLst/>
              <a:ahLst/>
              <a:cxnLst/>
              <a:rect r="r" b="b" t="t" l="l"/>
              <a:pathLst>
                <a:path h="640080" w="14630400">
                  <a:moveTo>
                    <a:pt x="0" y="0"/>
                  </a:moveTo>
                  <a:lnTo>
                    <a:pt x="14630400" y="0"/>
                  </a:lnTo>
                  <a:lnTo>
                    <a:pt x="14630400" y="640080"/>
                  </a:lnTo>
                  <a:lnTo>
                    <a:pt x="0" y="640080"/>
                  </a:lnTo>
                  <a:close/>
                </a:path>
              </a:pathLst>
            </a:custGeom>
            <a:blipFill>
              <a:blip r:embed="rId3">
                <a:alphaModFix amt="0"/>
              </a:blip>
              <a:stretch>
                <a:fillRect l="0" t="-395372" r="0" b="-395372"/>
              </a:stretch>
            </a:blipFill>
          </p:spPr>
        </p:sp>
        <p:sp>
          <p:nvSpPr>
            <p:cNvPr name="TextBox 17" id="17"/>
            <p:cNvSpPr txBox="true"/>
            <p:nvPr/>
          </p:nvSpPr>
          <p:spPr>
            <a:xfrm>
              <a:off x="0" y="-9525"/>
              <a:ext cx="14630400" cy="649605"/>
            </a:xfrm>
            <a:prstGeom prst="rect">
              <a:avLst/>
            </a:prstGeom>
          </p:spPr>
          <p:txBody>
            <a:bodyPr anchor="ctr" rtlCol="false" tIns="0" lIns="0" bIns="0" rIns="0"/>
            <a:lstStyle/>
            <a:p>
              <a:pPr algn="l">
                <a:lnSpc>
                  <a:spcPts val="1889"/>
                </a:lnSpc>
              </a:pPr>
              <a:r>
                <a:rPr lang="en-US" sz="1575">
                  <a:solidFill>
                    <a:srgbClr val="6E8F86"/>
                  </a:solidFill>
                  <a:latin typeface="Trebuchet MS"/>
                  <a:ea typeface="Trebuchet MS"/>
                  <a:cs typeface="Trebuchet MS"/>
                  <a:sym typeface="Trebuchet MS"/>
                </a:rPr>
                <a:t>Murmuration SAS — 1 Rue Giotto, 31520 Ramonville Saint Agne, France</a:t>
              </a:r>
            </a:p>
          </p:txBody>
        </p:sp>
      </p:grpSp>
      <p:grpSp>
        <p:nvGrpSpPr>
          <p:cNvPr name="Group 18" id="18"/>
          <p:cNvGrpSpPr/>
          <p:nvPr/>
        </p:nvGrpSpPr>
        <p:grpSpPr>
          <a:xfrm rot="0">
            <a:off x="14623485" y="7940840"/>
            <a:ext cx="2400843" cy="2050723"/>
            <a:chOff x="0" y="0"/>
            <a:chExt cx="3201124" cy="2734297"/>
          </a:xfrm>
        </p:grpSpPr>
        <p:sp>
          <p:nvSpPr>
            <p:cNvPr name="Freeform 19" id="19"/>
            <p:cNvSpPr/>
            <p:nvPr/>
          </p:nvSpPr>
          <p:spPr>
            <a:xfrm flipH="false" flipV="false" rot="0">
              <a:off x="0" y="0"/>
              <a:ext cx="3201162" cy="2734310"/>
            </a:xfrm>
            <a:custGeom>
              <a:avLst/>
              <a:gdLst/>
              <a:ahLst/>
              <a:cxnLst/>
              <a:rect r="r" b="b" t="t" l="l"/>
              <a:pathLst>
                <a:path h="2734310" w="3201162">
                  <a:moveTo>
                    <a:pt x="0" y="0"/>
                  </a:moveTo>
                  <a:lnTo>
                    <a:pt x="3201162" y="0"/>
                  </a:lnTo>
                  <a:lnTo>
                    <a:pt x="3201162" y="2734310"/>
                  </a:lnTo>
                  <a:lnTo>
                    <a:pt x="0" y="2734310"/>
                  </a:lnTo>
                  <a:lnTo>
                    <a:pt x="0" y="0"/>
                  </a:lnTo>
                  <a:close/>
                </a:path>
              </a:pathLst>
            </a:custGeom>
            <a:blipFill>
              <a:blip r:embed="rId5"/>
              <a:stretch>
                <a:fillRect l="0" t="0" r="1" b="0"/>
              </a:stretch>
            </a:blipFill>
          </p:spPr>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DAHVLocQa5Y</dc:identifier>
  <dcterms:modified xsi:type="dcterms:W3CDTF">2011-08-01T06:04:30Z</dcterms:modified>
  <cp:revision>1</cp:revision>
  <dc:title>Murmuration_GreenTrailsLithuania_PitchDeck.pptx</dc:title>
</cp:coreProperties>
</file>