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sldIdLst>
    <p:sldId id="256" r:id="rId2"/>
    <p:sldId id="257" r:id="rId3"/>
    <p:sldId id="300" r:id="rId4"/>
    <p:sldId id="260" r:id="rId5"/>
    <p:sldId id="259" r:id="rId6"/>
    <p:sldId id="294" r:id="rId7"/>
    <p:sldId id="301" r:id="rId8"/>
    <p:sldId id="295" r:id="rId9"/>
    <p:sldId id="263" r:id="rId10"/>
    <p:sldId id="302" r:id="rId11"/>
    <p:sldId id="303" r:id="rId12"/>
    <p:sldId id="304" r:id="rId13"/>
    <p:sldId id="305" r:id="rId14"/>
    <p:sldId id="306" r:id="rId15"/>
    <p:sldId id="307" r:id="rId16"/>
    <p:sldId id="308" r:id="rId17"/>
    <p:sldId id="309" r:id="rId18"/>
    <p:sldId id="310" r:id="rId19"/>
    <p:sldId id="271" r:id="rId20"/>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546A"/>
    <a:srgbClr val="D9CBE8"/>
    <a:srgbClr val="390B6E"/>
    <a:srgbClr val="2D6DAA"/>
    <a:srgbClr val="FFFFFF"/>
    <a:srgbClr val="E4E4E4"/>
    <a:srgbClr val="FCF6EA"/>
    <a:srgbClr val="A7B1B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5" dt="2026-09-24T13:35:49.031"/>
    <p1510:client id="{9A716D03-B168-4961-A973-A9C1F1226B96}" v="3" dt="2026-09-23T16:22:14.837"/>
    <p1510:client id="{B542CB16-68B9-641E-3952-688FDC114B3A}" v="73" dt="2026-09-24T13:06:58.29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9381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lt-LT" sz="1200">
              <a:solidFill>
                <a:schemeClr val="tx2"/>
              </a:solidFill>
            </a:endParaRPr>
          </a:p>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31ED27-465B-E23E-B9CE-D4A8E5EA48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8B018C-17FD-2A8B-4B8C-2227A9F56B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4E936A-1A57-E1E4-08ED-DE3B31446C5A}"/>
              </a:ext>
            </a:extLst>
          </p:cNvPr>
          <p:cNvSpPr>
            <a:spLocks noGrp="1"/>
          </p:cNvSpPr>
          <p:nvPr>
            <p:ph type="body" idx="1"/>
          </p:nvPr>
        </p:nvSpPr>
        <p:spPr/>
        <p:txBody>
          <a:bodyPr/>
          <a:lstStyle/>
          <a:p>
            <a:pPr>
              <a:defRPr/>
            </a:pPr>
            <a:endParaRPr lang="lt-LT">
              <a:solidFill>
                <a:srgbClr val="0E2841"/>
              </a:solidFill>
            </a:endParaRPr>
          </a:p>
        </p:txBody>
      </p:sp>
      <p:sp>
        <p:nvSpPr>
          <p:cNvPr id="4" name="Slide Number Placeholder 3">
            <a:extLst>
              <a:ext uri="{FF2B5EF4-FFF2-40B4-BE49-F238E27FC236}">
                <a16:creationId xmlns:a16="http://schemas.microsoft.com/office/drawing/2014/main" id="{CBCA1049-6181-F2DF-2A18-43BECE98EE2F}"/>
              </a:ext>
            </a:extLst>
          </p:cNvPr>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4707953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a:p>
          <a:p>
            <a:endParaRPr lang="lt-LT"/>
          </a:p>
          <a:p>
            <a:endParaRPr lang="lt-LT"/>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a:t>Visiškai nesvarbu kaip teisės akte yra pavadinta licencija ir kaip įforminamas viešojo administravimo subjekto sprendimas (kokia yra viešojo administravimo subjekto valios išraiškos priemonė) - ar tai leidimas, įrašymas į sąrašą, registrą, pritarimas, sutikimas, suderinimas ar pan. Jei tai atitinka licencijos sąvoką (joje išvardintus požymius), tai bus laikoma licencija. Keisti teisės aktų vien dėl pavadinimo ir pervadinti į licencijas tikrai nereikia, svarbu suprasti, kad tai yra licencija ir ar konkrečiam reguliavimui taikytini licencijavimo pagrindai. </a:t>
            </a:r>
          </a:p>
          <a:p>
            <a:endParaRPr lang="lt-LT"/>
          </a:p>
          <a:p>
            <a:r>
              <a:rPr lang="lt-LT"/>
              <a:t>Pagrindiniai požymiai, kurie identifikuoja, kad tai yra licencija,</a:t>
            </a:r>
            <a:r>
              <a:rPr lang="en-US"/>
              <a:t> t.y</a:t>
            </a:r>
            <a:r>
              <a:rPr lang="lt-LT"/>
              <a:t> pareiškėjo iniciatyva viešojo administravimo subjekto suteikiama teisė (viešojo administravimo subjekto sąvoka yra nustatyta VAĮ), tam tikromis sąlygomis vykdyti veiklą, atlikti kažkokį veiksmą, pateikti ar tiekti rinkai produktus ar turėti/naudoti tam tikrus objektus, kai tai reikalinga norint vykdyti ūkinę veiklą, ar to reikia siekiant tenkinti asmeninis/visuomeninius poreikius ar profesinei veiklai vykdyti.</a:t>
            </a:r>
          </a:p>
          <a:p>
            <a:endParaRPr lang="lt-LT"/>
          </a:p>
          <a:p>
            <a:r>
              <a:rPr lang="lt-LT"/>
              <a:t> VAĮ taip pat numato ir išimtis kam VAĮ Licencijavimo</a:t>
            </a:r>
            <a:r>
              <a:rPr lang="lt-LT" sz="1200" i="0" kern="1200">
                <a:solidFill>
                  <a:schemeClr val="tx1"/>
                </a:solidFill>
                <a:effectLst/>
                <a:latin typeface="+mn-lt"/>
                <a:ea typeface="+mn-ea"/>
                <a:cs typeface="+mn-cs"/>
              </a:rPr>
              <a:t> </a:t>
            </a:r>
            <a:r>
              <a:rPr lang="lt-LT"/>
              <a:t>pagrindų skyriaus </a:t>
            </a:r>
            <a:r>
              <a:rPr lang="lt-LT" sz="1200" i="0" kern="1200">
                <a:solidFill>
                  <a:schemeClr val="tx1"/>
                </a:solidFill>
                <a:effectLst/>
                <a:latin typeface="+mn-lt"/>
                <a:ea typeface="+mn-ea"/>
                <a:cs typeface="+mn-cs"/>
              </a:rPr>
              <a:t>nuostatos yra netaikomos</a:t>
            </a:r>
            <a:r>
              <a:rPr lang="lt-LT"/>
              <a:t>.</a:t>
            </a:r>
            <a:endParaRPr lang="lt-LT" sz="1200" i="0" kern="1200">
              <a:solidFill>
                <a:schemeClr val="tx1"/>
              </a:solidFill>
              <a:effectLst/>
              <a:latin typeface="+mn-lt"/>
            </a:endParaRPr>
          </a:p>
          <a:p>
            <a:endParaRPr lang="lt-LT"/>
          </a:p>
          <a:p>
            <a:r>
              <a:rPr lang="lt-LT" sz="1200" i="0" kern="1200">
                <a:solidFill>
                  <a:schemeClr val="tx1"/>
                </a:solidFill>
                <a:effectLst/>
                <a:latin typeface="+mn-lt"/>
                <a:ea typeface="+mn-ea"/>
                <a:cs typeface="+mn-cs"/>
              </a:rPr>
              <a:t>1) mokesčių ir jų administravimo srityje;</a:t>
            </a:r>
            <a:endParaRPr lang="lt-LT" sz="1200" i="0" kern="1200">
              <a:solidFill>
                <a:schemeClr val="tx1"/>
              </a:solidFill>
              <a:effectLst/>
              <a:latin typeface="+mn-lt"/>
            </a:endParaRPr>
          </a:p>
          <a:p>
            <a:r>
              <a:rPr lang="lt-LT" sz="1200" i="0" kern="1200">
                <a:solidFill>
                  <a:schemeClr val="tx1"/>
                </a:solidFill>
                <a:effectLst/>
                <a:latin typeface="+mn-lt"/>
                <a:ea typeface="+mn-ea"/>
                <a:cs typeface="+mn-cs"/>
              </a:rPr>
              <a:t>2) dokumentų, kuriais suteikiama teisė į kompensaciją, išmoką, mokesčio lengvatą ar kitokią paramą, išdavimui;</a:t>
            </a:r>
            <a:endParaRPr lang="lt-LT" sz="1200" i="0" kern="1200">
              <a:solidFill>
                <a:schemeClr val="tx1"/>
              </a:solidFill>
              <a:effectLst/>
              <a:latin typeface="+mn-lt"/>
            </a:endParaRPr>
          </a:p>
          <a:p>
            <a:r>
              <a:rPr lang="lt-LT" sz="1200" i="0" kern="1200">
                <a:solidFill>
                  <a:schemeClr val="tx1"/>
                </a:solidFill>
                <a:effectLst/>
                <a:latin typeface="+mn-lt"/>
                <a:ea typeface="+mn-ea"/>
                <a:cs typeface="+mn-cs"/>
              </a:rPr>
              <a:t>3) užsienio valstybėje įgytos profesinės kvalifikacijos pripažinimui Lietuvos Respublikoje, vykdomam pagal Lietuvos Respublikos reglamentuojamų profesinių kvalifikacijų pripažinimo įstatymą ar kitus Lietuvos Respublikos teisės aktus, nustatančius užsienio valstybėje įgytos profesinės kvalifikacijos pripažinimą;</a:t>
            </a:r>
            <a:endParaRPr lang="lt-LT" sz="1200" i="0" kern="1200">
              <a:solidFill>
                <a:schemeClr val="tx1"/>
              </a:solidFill>
              <a:effectLst/>
              <a:latin typeface="+mn-lt"/>
            </a:endParaRPr>
          </a:p>
          <a:p>
            <a:r>
              <a:rPr lang="lt-LT" sz="1200" i="0" kern="1200">
                <a:solidFill>
                  <a:schemeClr val="tx1"/>
                </a:solidFill>
                <a:effectLst/>
                <a:latin typeface="+mn-lt"/>
                <a:ea typeface="+mn-ea"/>
                <a:cs typeface="+mn-cs"/>
              </a:rPr>
              <a:t>4) perkančiosios organizacijos sprendimų priėmimui, vykdomam vadovaujantis Lietuvos Respublikos viešųjų pirkimų įstatymu arba Lietuvos Respublikos viešųjų pirkimų, atliekamų gynybos ir saugumo srityje, įstatymu, ir perkančiojo subjekto sprendimų priėmimui, vykdomam vadovaujantis Lietuvos Respublikos pirkimų, atliekamų vandentvarkos, energetikos, transporto ar pašto paslaugų srities perkančiųjų subjektų, įstatymu;</a:t>
            </a:r>
            <a:endParaRPr lang="lt-LT" sz="1200" i="0" kern="1200">
              <a:solidFill>
                <a:schemeClr val="tx1"/>
              </a:solidFill>
              <a:effectLst/>
              <a:latin typeface="+mn-lt"/>
            </a:endParaRPr>
          </a:p>
          <a:p>
            <a:r>
              <a:rPr lang="lt-LT" sz="1200" i="0" kern="1200">
                <a:solidFill>
                  <a:schemeClr val="tx1"/>
                </a:solidFill>
                <a:effectLst/>
                <a:latin typeface="+mn-lt"/>
                <a:ea typeface="+mn-ea"/>
                <a:cs typeface="+mn-cs"/>
              </a:rPr>
              <a:t>5) koncesijų suteikimui, vykdomam vadovaujantis Lietuvos Respublikos koncesijų įstatymu;</a:t>
            </a:r>
            <a:endParaRPr lang="lt-LT" sz="1200" i="0" kern="1200">
              <a:solidFill>
                <a:schemeClr val="tx1"/>
              </a:solidFill>
              <a:effectLst/>
              <a:latin typeface="+mn-lt"/>
            </a:endParaRPr>
          </a:p>
          <a:p>
            <a:r>
              <a:rPr lang="lt-LT" sz="1200" i="0" kern="1200">
                <a:solidFill>
                  <a:schemeClr val="tx1"/>
                </a:solidFill>
                <a:effectLst/>
                <a:latin typeface="+mn-lt"/>
                <a:ea typeface="+mn-ea"/>
                <a:cs typeface="+mn-cs"/>
              </a:rPr>
              <a:t>6) atestatų, diplomų ar kitokių dokumentų, liudijančių profesinės kvalifikacijos įgijimą, išsilavinimą ar mokymų baigimą, išdavimui, jeigu juos išduoda išsilavinimą suteikusios ar mokymus vykdžiusios įstaigos ar įmonės, kurios nevertina jokių kitų reikalavimų tam tikrai teisei įgyti atitikties;</a:t>
            </a:r>
            <a:endParaRPr lang="lt-LT" sz="1200" i="0" kern="1200">
              <a:solidFill>
                <a:schemeClr val="tx1"/>
              </a:solidFill>
              <a:effectLst/>
              <a:latin typeface="+mn-lt"/>
            </a:endParaRPr>
          </a:p>
          <a:p>
            <a:r>
              <a:rPr lang="lt-LT" sz="1200" i="0" kern="1200">
                <a:solidFill>
                  <a:schemeClr val="tx1"/>
                </a:solidFill>
                <a:effectLst/>
                <a:latin typeface="+mn-lt"/>
                <a:ea typeface="+mn-ea"/>
                <a:cs typeface="+mn-cs"/>
              </a:rPr>
              <a:t>7) teismų leidimų atlikti tam tikrus veiksmus išdavimui;</a:t>
            </a:r>
            <a:endParaRPr lang="lt-LT" sz="1200" i="0" kern="1200">
              <a:solidFill>
                <a:schemeClr val="tx1"/>
              </a:solidFill>
              <a:effectLst/>
              <a:latin typeface="+mn-lt"/>
            </a:endParaRPr>
          </a:p>
          <a:p>
            <a:r>
              <a:rPr lang="lt-LT" sz="1200" i="0" kern="1200">
                <a:solidFill>
                  <a:schemeClr val="tx1"/>
                </a:solidFill>
                <a:effectLst/>
                <a:latin typeface="+mn-lt"/>
                <a:ea typeface="+mn-ea"/>
                <a:cs typeface="+mn-cs"/>
              </a:rPr>
              <a:t>8) vizų, kitų dokumentų, suteikiančių teisę laikinai ar nuolat gyventi, dirbti Lietuvos Respublikoje, išdavimui</a:t>
            </a:r>
            <a:r>
              <a:rPr lang="lt-LT" sz="1200" b="0" i="0" kern="1200">
                <a:solidFill>
                  <a:schemeClr val="tx1"/>
                </a:solidFill>
                <a:effectLst/>
                <a:latin typeface="+mn-lt"/>
                <a:ea typeface="+mn-ea"/>
                <a:cs typeface="+mn-cs"/>
              </a:rPr>
              <a:t>, vykdomam vadovaujantis Lietuvos Respublikos įstatymu „Dėl užsieniečių teisinės padėties“;</a:t>
            </a:r>
          </a:p>
          <a:p>
            <a:r>
              <a:rPr lang="lt-LT" sz="1200" b="0" i="0" kern="1200">
                <a:solidFill>
                  <a:schemeClr val="tx1"/>
                </a:solidFill>
                <a:effectLst/>
                <a:latin typeface="+mn-lt"/>
                <a:ea typeface="+mn-ea"/>
                <a:cs typeface="+mn-cs"/>
              </a:rPr>
              <a:t>9) pranešimui apie ketinimą tam tikromis sąlygomis, priemonėmis arba būdais vykdyti ūkinę veiklą arba veiklą nesiekiant pelno, kai tenkinami asmeniniai, visuomeniniai ar namų ūkio poreikiai, (toliau – veikla nesiekiant pelno), dirbti pagal tam tikrą profesiją, atlikti ribotos trukmės, baigtinį veiksmą ar kartotinius veiksmus, naudoti ar turėti tam tikrus objektus arba pateikti ir (ar) tiekti rinkai tam tikrą produktą, kai toks pranešimas yra vienintelė sąlyga jame nurodytiems ketinimams įgyvendinti ir nenustatoma jokių kitų šios teisės įgijimo reikalavimų;</a:t>
            </a:r>
          </a:p>
          <a:p>
            <a:r>
              <a:rPr lang="lt-LT" sz="1200" b="0" i="0" kern="1200">
                <a:solidFill>
                  <a:schemeClr val="tx1"/>
                </a:solidFill>
                <a:effectLst/>
                <a:latin typeface="+mn-lt"/>
                <a:ea typeface="+mn-ea"/>
                <a:cs typeface="+mn-cs"/>
              </a:rPr>
              <a:t>10) sprendimų priėmimui vadovaujantis Lietuvos Respublikos nacionaliniam saugumui užtikrinti svarbių objektų apsaugos įstatymu;</a:t>
            </a:r>
          </a:p>
          <a:p>
            <a:r>
              <a:rPr lang="lt-LT" sz="1200" b="0" i="0" kern="1200">
                <a:solidFill>
                  <a:schemeClr val="tx1"/>
                </a:solidFill>
                <a:effectLst/>
                <a:latin typeface="+mn-lt"/>
                <a:ea typeface="+mn-ea"/>
                <a:cs typeface="+mn-cs"/>
              </a:rPr>
              <a:t>11) viešojo administravimo subjekto išskirtinai tik kitam (-iems) viešojo administravimo subjektui (-ams) suteikiamų leidimų, reikalingų viešojo administravimo funkcijoms atlikti, išdavimui</a:t>
            </a:r>
            <a:r>
              <a:rPr lang="lt-LT"/>
              <a:t>.</a:t>
            </a:r>
            <a:endParaRPr lang="lt-LT" sz="1200" b="0" i="0" kern="1200">
              <a:solidFill>
                <a:schemeClr val="tx1"/>
              </a:solidFill>
              <a:effectLst/>
              <a:latin typeface="+mn-lt"/>
            </a:endParaRPr>
          </a:p>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D9E425-A7B5-2A43-7E2F-CD0C30F1BFDF}"/>
            </a:ext>
          </a:extLst>
        </p:cNvPr>
        <p:cNvGrpSpPr/>
        <p:nvPr/>
      </p:nvGrpSpPr>
      <p:grpSpPr>
        <a:xfrm>
          <a:off x="0" y="0"/>
          <a:ext cx="0" cy="0"/>
          <a:chOff x="0" y="0"/>
          <a:chExt cx="0" cy="0"/>
        </a:xfrm>
      </p:grpSpPr>
      <p:sp>
        <p:nvSpPr>
          <p:cNvPr id="2" name="Notes Placeholder">
            <a:extLst>
              <a:ext uri="{FF2B5EF4-FFF2-40B4-BE49-F238E27FC236}">
                <a16:creationId xmlns:a16="http://schemas.microsoft.com/office/drawing/2014/main" id="{F6D10694-269A-AECD-1C21-411E0C3135E5}"/>
              </a:ext>
            </a:extLst>
          </p:cNvPr>
          <p:cNvSpPr txBox="1">
            <a:spLocks noGrp="1"/>
          </p:cNvSpPr>
          <p:nvPr>
            <p:ph type="body" idx="1"/>
          </p:nvPr>
        </p:nvSpPr>
        <p:spPr/>
        <p:txBody>
          <a:bodyPr/>
          <a:lstStyle/>
          <a:p>
            <a:r>
              <a:rPr lang="lt-LT"/>
              <a:t>Kas laikoma licencija, išsamiau atsiskleidžia per keturias VAĮ nustatytas licencijų kategorijas. Šios kategorijos reikalingos tam, kad būtų aišku, kurioms licencijoms taikomos atskiros VAĮ nuostatos ir išimtys. Specialiuosiuose licencijavimą nustatančiuose įstatymuose ar licencijavimo taisyklėse nereikia nurodyti, kuriai VAĮ licencijų kategorijai priskiriama konkreti licencija. Kategorija reikalinga ne kaip papildoma teisės akto nuostata, o kaip orientyras teisės aktų rengėjui, padedantis nustatyti, kurios VAĮ nuostatos taikomos konkrečiai.</a:t>
            </a:r>
            <a:endParaRPr lang="en-US"/>
          </a:p>
          <a:p>
            <a:endParaRPr lang="lt-LT"/>
          </a:p>
          <a:p>
            <a:r>
              <a:rPr lang="lt-LT" sz="1200" kern="1200">
                <a:solidFill>
                  <a:schemeClr val="tx1"/>
                </a:solidFill>
                <a:effectLst/>
                <a:latin typeface="+mn-lt"/>
                <a:ea typeface="+mn-ea"/>
                <a:cs typeface="+mn-cs"/>
              </a:rPr>
              <a:t>I kategorijos licencijos suteikia teisę asmeniui vykdyti tam tikromis sąlygomis, priemonėmis, būdais ar tam tikrose patalpose tam tikros rūšies veiklą arba atlikti kartotinius veiksmus (pavyzdžiui, mažmeninės prekybos alkoholiu licencija, licencija organizuoti lošimus, mėgėjų žvejybos leidimas, leidimas laikyti nelaisvėje laukinius gyvūnus). </a:t>
            </a:r>
            <a:endParaRPr lang="en-US" sz="1200" kern="1200">
              <a:solidFill>
                <a:schemeClr val="tx1"/>
              </a:solidFill>
              <a:effectLst/>
              <a:latin typeface="+mn-lt"/>
            </a:endParaRPr>
          </a:p>
          <a:p>
            <a:endParaRPr lang="en-US" sz="1200" kern="1200">
              <a:solidFill>
                <a:schemeClr val="tx1"/>
              </a:solidFill>
              <a:effectLst/>
              <a:latin typeface="+mn-lt"/>
            </a:endParaRPr>
          </a:p>
          <a:p>
            <a:r>
              <a:rPr lang="lt-LT" sz="1200" kern="1200">
                <a:solidFill>
                  <a:schemeClr val="tx1"/>
                </a:solidFill>
                <a:effectLst/>
                <a:latin typeface="+mn-lt"/>
                <a:ea typeface="+mn-ea"/>
                <a:cs typeface="+mn-cs"/>
              </a:rPr>
              <a:t>II kategorijos licencijos išduodamos fiziniams asmenims, kuriems būtina tam tikra kvalifikacija norint užsiimti tam tikra profesija ar ja verstis arba vykdyti tam tikrą nekomercinio pobūdžio veiklą asmeniniams ar namų ūkio poreikiams tenkinti (pavyzdžiui, medicinos praktikos licencija, jūrininko kvalifikaciją patvirtinantis dokumentas, architekto atestatas). </a:t>
            </a:r>
            <a:endParaRPr lang="en-US" sz="1200" kern="1200">
              <a:solidFill>
                <a:schemeClr val="tx1"/>
              </a:solidFill>
              <a:effectLst/>
              <a:latin typeface="+mn-lt"/>
              <a:ea typeface="+mn-ea"/>
              <a:cs typeface="+mn-cs"/>
            </a:endParaRPr>
          </a:p>
          <a:p>
            <a:endParaRPr lang="lt-LT"/>
          </a:p>
        </p:txBody>
      </p:sp>
    </p:spTree>
    <p:extLst>
      <p:ext uri="{BB962C8B-B14F-4D97-AF65-F5344CB8AC3E}">
        <p14:creationId xmlns:p14="http://schemas.microsoft.com/office/powerpoint/2010/main" val="29175392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8D8C2E-FDC0-4A02-21E1-456F66360E41}"/>
            </a:ext>
          </a:extLst>
        </p:cNvPr>
        <p:cNvGrpSpPr/>
        <p:nvPr/>
      </p:nvGrpSpPr>
      <p:grpSpPr>
        <a:xfrm>
          <a:off x="0" y="0"/>
          <a:ext cx="0" cy="0"/>
          <a:chOff x="0" y="0"/>
          <a:chExt cx="0" cy="0"/>
        </a:xfrm>
      </p:grpSpPr>
      <p:sp>
        <p:nvSpPr>
          <p:cNvPr id="2" name="Notes Placeholder">
            <a:extLst>
              <a:ext uri="{FF2B5EF4-FFF2-40B4-BE49-F238E27FC236}">
                <a16:creationId xmlns:a16="http://schemas.microsoft.com/office/drawing/2014/main" id="{FFF225C8-6D09-614C-B624-24A4B023C454}"/>
              </a:ext>
            </a:extLst>
          </p:cNvPr>
          <p:cNvSpPr txBox="1">
            <a:spLocks noGrp="1"/>
          </p:cNvSpPr>
          <p:nvPr>
            <p:ph type="body" idx="1"/>
          </p:nvPr>
        </p:nvSpPr>
        <p:spPr/>
        <p:txBody>
          <a:bodyPr/>
          <a:lstStyle/>
          <a:p>
            <a:r>
              <a:rPr lang="lt-LT" sz="1200" b="1" kern="1200">
                <a:solidFill>
                  <a:schemeClr val="tx1"/>
                </a:solidFill>
                <a:effectLst/>
                <a:latin typeface="+mn-lt"/>
                <a:ea typeface="+mn-ea"/>
                <a:cs typeface="+mn-cs"/>
              </a:rPr>
              <a:t>III kategorijos licencijomis asmenims suteikiama teisė naudoti veikloje tam tikrus objektus </a:t>
            </a:r>
            <a:r>
              <a:rPr lang="lt-LT" sz="1200" kern="1200">
                <a:solidFill>
                  <a:schemeClr val="tx1"/>
                </a:solidFill>
                <a:effectLst/>
                <a:latin typeface="+mn-lt"/>
                <a:ea typeface="+mn-ea"/>
                <a:cs typeface="+mn-cs"/>
              </a:rPr>
              <a:t>– priemones, medžiagas, prekes ar įrangą (pavyzdžiui, lošimo įrenginio įrašymas į Lietuvos lošimo įrenginių registrą), kitą materialųjį ir nematerialųjį turtą (pavyzdžiui, radijo dažnius) arba turėti tam tikrą objektą (pavyzdžiui, leidimas laikyti ginklą). Taip pat III kategorijai licencijų būtų priskiriamos ir licencijos, kuriomis </a:t>
            </a:r>
            <a:r>
              <a:rPr lang="lt-LT" sz="1200" b="1" kern="1200">
                <a:solidFill>
                  <a:schemeClr val="tx1"/>
                </a:solidFill>
                <a:effectLst/>
                <a:latin typeface="+mn-lt"/>
                <a:ea typeface="+mn-ea"/>
                <a:cs typeface="+mn-cs"/>
              </a:rPr>
              <a:t>suteikiama teisė pateikti ir (ar) tiekti rinkai tam tikrus produktus </a:t>
            </a:r>
            <a:r>
              <a:rPr lang="lt-LT" sz="1200" kern="1200">
                <a:solidFill>
                  <a:schemeClr val="tx1"/>
                </a:solidFill>
                <a:effectLst/>
                <a:latin typeface="+mn-lt"/>
                <a:ea typeface="+mn-ea"/>
                <a:cs typeface="+mn-cs"/>
              </a:rPr>
              <a:t>(pavyzdžiui, vaistinio preparato registravimas). Paprastai pastaruoju atveju yra tikrinama tik produkto atitiktis nustatytiems teisės aktų reikalavimams ir dažnai licencija nesiejama su pareiškėju, bet atitinkamą teisę tiekti rinkai produktus gauna ir kiti toje rinkoje veikiantys ūkio subjektai</a:t>
            </a:r>
            <a:r>
              <a:rPr lang="en-US" sz="1200" kern="1200">
                <a:solidFill>
                  <a:schemeClr val="tx1"/>
                </a:solidFill>
                <a:effectLst/>
                <a:latin typeface="+mn-lt"/>
                <a:ea typeface="+mn-ea"/>
                <a:cs typeface="+mn-cs"/>
              </a:rPr>
              <a:t>. </a:t>
            </a:r>
            <a:r>
              <a:rPr lang="lt-LT" sz="1200" kern="1200">
                <a:solidFill>
                  <a:schemeClr val="tx1"/>
                </a:solidFill>
                <a:effectLst/>
                <a:latin typeface="+mn-lt"/>
                <a:ea typeface="+mn-ea"/>
                <a:cs typeface="+mn-cs"/>
              </a:rPr>
              <a:t>Daugeliu atvejų (bet ne visada) siekdamas gauti III kategorijos licenciją pareiškėjas jau turi turėti I kategorijos licenciją, tai yra teisę vykdyti veiklą. </a:t>
            </a:r>
            <a:endParaRPr lang="en-US" sz="1200" kern="1200">
              <a:solidFill>
                <a:schemeClr val="tx1"/>
              </a:solidFill>
              <a:effectLst/>
              <a:latin typeface="+mn-lt"/>
              <a:ea typeface="+mn-ea"/>
              <a:cs typeface="+mn-cs"/>
            </a:endParaRPr>
          </a:p>
          <a:p>
            <a:endParaRPr lang="lt-LT" sz="1200" kern="1200">
              <a:solidFill>
                <a:schemeClr val="tx1"/>
              </a:solidFill>
              <a:effectLst/>
              <a:latin typeface="+mn-lt"/>
              <a:ea typeface="+mn-ea"/>
              <a:cs typeface="+mn-cs"/>
            </a:endParaRPr>
          </a:p>
          <a:p>
            <a:r>
              <a:rPr lang="lt-LT" sz="1200" b="1" kern="1200">
                <a:solidFill>
                  <a:schemeClr val="tx1"/>
                </a:solidFill>
                <a:effectLst/>
                <a:latin typeface="+mn-lt"/>
                <a:ea typeface="+mn-ea"/>
                <a:cs typeface="+mn-cs"/>
              </a:rPr>
              <a:t>IV kategorijos licencijos suteikia teisę </a:t>
            </a:r>
            <a:r>
              <a:rPr lang="lt-LT" sz="1200" kern="1200">
                <a:solidFill>
                  <a:schemeClr val="tx1"/>
                </a:solidFill>
                <a:effectLst/>
                <a:latin typeface="+mn-lt"/>
                <a:ea typeface="+mn-ea"/>
                <a:cs typeface="+mn-cs"/>
              </a:rPr>
              <a:t>asmeniui atlikti tam tikrą ribotos trukmės, vienkartinio pobūdžio baigtinį veiksmą ar užduotį (pavyzdžiui, statybos leidimas, leidimas vandens gavybos gręžiniui projektuoti ir įrengti, leidimas nukirsti medį ir pan. ). </a:t>
            </a:r>
          </a:p>
          <a:p>
            <a:endParaRPr lang="lt-LT" sz="1200" kern="1200">
              <a:solidFill>
                <a:schemeClr val="tx1"/>
              </a:solidFill>
              <a:effectLst/>
              <a:latin typeface="+mn-lt"/>
              <a:ea typeface="+mn-ea"/>
              <a:cs typeface="+mn-cs"/>
            </a:endParaRPr>
          </a:p>
          <a:p>
            <a:endParaRPr lang="lt-LT"/>
          </a:p>
        </p:txBody>
      </p:sp>
    </p:spTree>
    <p:extLst>
      <p:ext uri="{BB962C8B-B14F-4D97-AF65-F5344CB8AC3E}">
        <p14:creationId xmlns:p14="http://schemas.microsoft.com/office/powerpoint/2010/main" val="35498850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6C38FC-AA73-C232-D0A5-CB5D4A8B54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939CE1-AEFE-EE86-0691-0245149BA5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AC19D9-8C6D-BA2E-DC1E-3C664140DEC5}"/>
              </a:ext>
            </a:extLst>
          </p:cNvPr>
          <p:cNvSpPr>
            <a:spLocks noGrp="1"/>
          </p:cNvSpPr>
          <p:nvPr>
            <p:ph type="body" idx="1"/>
          </p:nvPr>
        </p:nvSpPr>
        <p:spPr/>
        <p:txBody>
          <a:bodyPr/>
          <a:lstStyle/>
          <a:p>
            <a:r>
              <a:rPr lang="lt-LT" b="1"/>
              <a:t>II kategorijos licencija, arba profesinė licencija,</a:t>
            </a:r>
            <a:r>
              <a:rPr lang="lt-LT"/>
              <a:t> pirmiausia išduodama fiziniam asmeniui ir yra susijusi su jo kvalifikacija ar kompetencija. Net jeigu tokia licencija kartu suteikia teisę vykdyti individualią ar ūkinę veiklą, ji vis tiek lieka II kategorijos licencija, nes esminis jos požymis yra būtent asmens kvalifikacija. </a:t>
            </a:r>
          </a:p>
          <a:p>
            <a:endParaRPr lang="lt-LT"/>
          </a:p>
          <a:p>
            <a:r>
              <a:rPr lang="lt-LT"/>
              <a:t>Sudėtingiau atskirti </a:t>
            </a:r>
            <a:r>
              <a:rPr lang="lt-LT" b="1"/>
              <a:t>I kategorijos – tradicinę veiklos licenciją – nuo III kategorijos – objekto ar produkto licencijos</a:t>
            </a:r>
            <a:r>
              <a:rPr lang="lt-LT"/>
              <a:t>. Esminis klausimas yra, </a:t>
            </a:r>
            <a:r>
              <a:rPr lang="lt-LT" b="1"/>
              <a:t>kokią teisę suteikia pati licencija</a:t>
            </a:r>
            <a:r>
              <a:rPr lang="lt-LT"/>
              <a:t>. Jei ji suteikia teisę vykdyti tam tikrą veiklą, tai paprastai bus I kategorijos licencija, net jeigu viena iš jos gavimo sąlygų yra turėti tam tikras patalpas, įrangą ar kitą objektą. Tokiu atveju objektas yra tik viena iš veiklos licencijos išdavimo sąlygų.</a:t>
            </a:r>
          </a:p>
          <a:p>
            <a:endParaRPr lang="lt-LT"/>
          </a:p>
          <a:p>
            <a:r>
              <a:rPr lang="lt-LT" b="1"/>
              <a:t>III kategorijos licencija</a:t>
            </a:r>
            <a:r>
              <a:rPr lang="lt-LT"/>
              <a:t> yra kitokia – ji pati nesuteikia bendros teisės vykdyti veiklą, o suteikia teisę naudoti ar turėti konkretų objektą arba pateikti ar tiekti rinkai tam tikrą produktą. Pavyzdžiui, subjektas gali vykdyti veiklą apskritai, tačiau tam, kad galėtų naudoti konkretų įrenginį ar kitą objektą, jam reikalingas atskiras leidimas. Tokiu atveju licencija būtų priskiriama III kategorijai.</a:t>
            </a:r>
          </a:p>
          <a:p>
            <a:endParaRPr lang="lt-LT"/>
          </a:p>
          <a:p>
            <a:r>
              <a:rPr lang="lt-LT"/>
              <a:t>III kategorijai taip pat gali būti priskiriamos licencijos, susijusios su konkretaus tipo produktu. Pavyzdžiui, </a:t>
            </a:r>
            <a:r>
              <a:rPr lang="lt-LT" b="1"/>
              <a:t>vaistinio preparato registracija</a:t>
            </a:r>
            <a:r>
              <a:rPr lang="lt-LT"/>
              <a:t>, kai suteikiama teisė konkretų preparatą pateikti rinkai.</a:t>
            </a:r>
          </a:p>
          <a:p>
            <a:endParaRPr lang="lt-LT"/>
          </a:p>
          <a:p>
            <a:r>
              <a:rPr lang="lt-LT"/>
              <a:t>Tačiau, jeigu licencija susijusi ne su produktu ar objektu apskritai, o su </a:t>
            </a:r>
            <a:r>
              <a:rPr lang="lt-LT" b="1"/>
              <a:t>konkrečiu vienkartiniu veiksmu</a:t>
            </a:r>
            <a:r>
              <a:rPr lang="lt-LT"/>
              <a:t>, pavyzdžiui, konkrečia siunta ar vienkartiniu objekto panaudojimu, jau kalbame apie </a:t>
            </a:r>
            <a:r>
              <a:rPr lang="lt-LT" b="1"/>
              <a:t>IV kategorijos – vienkartinę licenciją</a:t>
            </a:r>
            <a:r>
              <a:rPr lang="lt-LT"/>
              <a:t>.</a:t>
            </a:r>
          </a:p>
          <a:p>
            <a:r>
              <a:rPr lang="lt-LT"/>
              <a:t>Esminis IV kategorijos požymis yra </a:t>
            </a:r>
            <a:r>
              <a:rPr lang="lt-LT" b="1"/>
              <a:t>baigtinis ir ribotos trukmės veiksmas</a:t>
            </a:r>
            <a:r>
              <a:rPr lang="lt-LT"/>
              <a:t>. Kai šis veiksmas atliktas, licencija iš esmės nebetenka aktualumo. Pavyzdžiai </a:t>
            </a:r>
            <a:r>
              <a:rPr lang="lt-LT" b="1"/>
              <a:t>leidimas nukirsti medį, leidimas kirsti mišką ar leidimas išvežti konkretų antikvarinį daiktą</a:t>
            </a:r>
            <a:r>
              <a:rPr lang="lt-LT"/>
              <a:t>.</a:t>
            </a:r>
          </a:p>
          <a:p>
            <a:endParaRPr lang="lt-LT"/>
          </a:p>
          <a:p>
            <a:endParaRPr lang="lt-LT"/>
          </a:p>
          <a:p>
            <a:r>
              <a:rPr lang="en-US" b="1"/>
              <a:t>Esminiai licencijų kategorijų po</a:t>
            </a:r>
            <a:r>
              <a:rPr lang="lt-LT" b="1"/>
              <a:t>žymiai: </a:t>
            </a:r>
          </a:p>
          <a:p>
            <a:endParaRPr lang="en-US" b="1"/>
          </a:p>
          <a:p>
            <a:r>
              <a:rPr lang="lt-LT" b="1"/>
              <a:t>I kategorijoje – teisė vykdyti veiklą, II kategorijoje svarbiausias asmuo ir jo kvalifikacija, III kategorijoje – teisė naudoti objektą ar pateikti rinkai produktą, IV kategorijoje – teisė atlikti konkretų vienkartinį veiksmą.</a:t>
            </a:r>
            <a:endParaRPr lang="lt-LT"/>
          </a:p>
          <a:p>
            <a:endParaRPr lang="en-US"/>
          </a:p>
        </p:txBody>
      </p:sp>
      <p:sp>
        <p:nvSpPr>
          <p:cNvPr id="4" name="Slide Number Placeholder 3">
            <a:extLst>
              <a:ext uri="{FF2B5EF4-FFF2-40B4-BE49-F238E27FC236}">
                <a16:creationId xmlns:a16="http://schemas.microsoft.com/office/drawing/2014/main" id="{4C745B14-F1C5-C71E-28D4-540EA8C8D6F7}"/>
              </a:ext>
            </a:extLst>
          </p:cNvPr>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24158480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VA</a:t>
            </a:r>
            <a:r>
              <a:rPr lang="lt-LT" b="1"/>
              <a:t>Į yra nustatyti licencijavimo modeliai, tai yra galimos licencijavimo procedūros – kaip yra išduodama licencija.</a:t>
            </a:r>
            <a:endParaRPr lang="en-US" b="1"/>
          </a:p>
          <a:p>
            <a:endParaRPr lang="en-US" b="1"/>
          </a:p>
          <a:p>
            <a:r>
              <a:rPr lang="lt-LT" b="1"/>
              <a:t>„G“ – griežtasis modelis</a:t>
            </a:r>
          </a:p>
          <a:p>
            <a:r>
              <a:rPr lang="lt-LT" b="0"/>
              <a:t>Tai toks licencijos išdavimo procesas</a:t>
            </a:r>
            <a:r>
              <a:rPr lang="lt-LT"/>
              <a:t>,</a:t>
            </a:r>
            <a:r>
              <a:rPr lang="lt-LT" b="0"/>
              <a:t> kai licencija išduodama iš anksto patikrinus atitiktį licencijos gavimo reikalavimams. Ir licencija išduodama tik</a:t>
            </a:r>
            <a:r>
              <a:rPr lang="lt-LT"/>
              <a:t>,</a:t>
            </a:r>
            <a:r>
              <a:rPr lang="lt-LT" b="0"/>
              <a:t> jei pareiškėjas atitinka visus reikalavimus licencijai gauti.</a:t>
            </a:r>
            <a:br>
              <a:rPr lang="lt-LT" b="0">
                <a:cs typeface="+mn-lt"/>
              </a:rPr>
            </a:br>
            <a:r>
              <a:rPr lang="lt-LT" b="0"/>
              <a:t>Šis modelis pasirenkamas tada, kai kyla rizika pažeisti svarbius visuomenės interesus ir rizikos negalima suvaldyti patikrinimą atliekant jau pradėjus vykdyti veiklą</a:t>
            </a:r>
            <a:r>
              <a:rPr lang="lt-LT"/>
              <a:t>. </a:t>
            </a:r>
          </a:p>
          <a:p>
            <a:endParaRPr lang="lt-LT"/>
          </a:p>
          <a:p>
            <a:r>
              <a:rPr lang="lt-LT" b="1"/>
              <a:t>„D“ – deklaravimo modelis</a:t>
            </a:r>
          </a:p>
          <a:p>
            <a:r>
              <a:rPr lang="lt-LT" b="1"/>
              <a:t>Pagal šį modelį licencija laikoma išduota kitą dieną po pranešimo (deklaracijos) pateikimo, nelaukiant išankstinio institucijos sprendimo.</a:t>
            </a:r>
            <a:br>
              <a:rPr lang="lt-LT">
                <a:cs typeface="+mn-lt"/>
              </a:rPr>
            </a:br>
            <a:r>
              <a:rPr lang="lt-LT"/>
              <a:t>„D“ modelis taikomas, kai riziką galima tinkamai valdyti </a:t>
            </a:r>
            <a:r>
              <a:rPr lang="lt-LT" b="1"/>
              <a:t>patikrinant atitiktį reikalavimams licencijai gauti po licencijos išdavimo</a:t>
            </a:r>
            <a:r>
              <a:rPr lang="lt-LT"/>
              <a:t> arba kai atitiktį galima patikrinti automatizuotai pagal informacinėse sistemose esančius duomenis ir iš karto galima informuoti pareiškėją, kad jis atitinka licencijos išdavimo reikalavimus. Kai nėra pagrindo taikyti griežtesnio modelio, turi būti vertinama galimybė rinktis būtent „D“ modelį.</a:t>
            </a:r>
          </a:p>
          <a:p>
            <a:endParaRPr lang="lt-LT"/>
          </a:p>
          <a:p>
            <a:r>
              <a:rPr lang="lt-LT"/>
              <a:t>Svarbus pakeitimas VAĮ – jeigu už licencijos išdavimą turi būti sumokėta valstybės rinkliava ar kitas atlyginimas, </a:t>
            </a:r>
            <a:r>
              <a:rPr lang="lt-LT" b="1"/>
              <a:t>licencija pagal „D“ modelį neįgyjama tol, kol atitinkama rinkliava nesumokėta</a:t>
            </a:r>
            <a:r>
              <a:rPr lang="lt-LT"/>
              <a:t>. Taip išsprendžiama praktinė problema, kai asmuo pradėdavo veiklą iš karto po deklaracijos pateikimo, tačiau rinkliavos nebūdavo sumokėjęs ir institucijai vėliau tekdavo ją išieškoti.</a:t>
            </a:r>
          </a:p>
          <a:p>
            <a:endParaRPr lang="lt-LT"/>
          </a:p>
          <a:p>
            <a:r>
              <a:rPr lang="lt-LT" b="1"/>
              <a:t>„K“ – konkursinis modelis</a:t>
            </a:r>
          </a:p>
          <a:p>
            <a:r>
              <a:rPr lang="lt-LT" b="1"/>
              <a:t>Tai naujas modelis VAĮ, taikomas tada, kai licencijų negalima išduoti visiems reikalavimus atitinkantiems pareiškėjams, nes jų skaičius yra ribotas.</a:t>
            </a:r>
            <a:br>
              <a:rPr lang="lt-LT"/>
            </a:br>
            <a:r>
              <a:rPr lang="lt-LT"/>
              <a:t>Pavyzdžiui, tai gali būti susiję su ribotais gamtos ištekliais, techniniais pajėgumais, infrastruktūra ar kitomis objektyviomis aplinkybėmis. Tokiu atveju vien atitikti licencijos gavimo reikalavimus nepakanka – turi būti organizuojama </a:t>
            </a:r>
            <a:r>
              <a:rPr lang="lt-LT" b="1"/>
              <a:t>skaidri ir nešališka pareiškėjų atranka pagal iš anksto nustatytus kriterijus</a:t>
            </a:r>
            <a:r>
              <a:rPr lang="lt-LT"/>
              <a:t>, pavyzdžiui, konkursas ar aukcionas.</a:t>
            </a:r>
          </a:p>
          <a:p>
            <a:endParaRPr lang="lt-LT"/>
          </a:p>
          <a:p>
            <a:r>
              <a:rPr lang="lt-LT"/>
              <a:t>„K“ modelio atveju taip pat svarbu, kad </a:t>
            </a:r>
            <a:r>
              <a:rPr lang="lt-LT" b="1"/>
              <a:t>licencijos galiojimo trukmė nebūtų ilgesnė, nei objektyviai būtina</a:t>
            </a:r>
            <a:r>
              <a:rPr lang="lt-LT"/>
              <a:t>, licencija nebūtų automatiškai pratęsiama, o ankstesniam jos turėtojui nebūtų automatiškai suteikiamas pranašumas. Taip siekiama išlaikyti galimybę į rinką patekti naujiems dalyviams ir apsaugoti konkurenciją. Išimtis galima, kai pirmenybę ankstesniam licencijos turėtojui leidžia nustatyti ES teisė.</a:t>
            </a:r>
          </a:p>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a:t>Kada numatomo teisinio reguliavimo poveikio vertinimas privalomas, nustatyta </a:t>
            </a:r>
            <a:r>
              <a:rPr lang="en-US" err="1"/>
              <a:t>Teisėkūros</a:t>
            </a:r>
            <a:r>
              <a:rPr lang="en-US"/>
              <a:t> </a:t>
            </a:r>
            <a:r>
              <a:rPr lang="en-US" err="1"/>
              <a:t>pagrindų</a:t>
            </a:r>
            <a:r>
              <a:rPr lang="en-US"/>
              <a:t> </a:t>
            </a:r>
            <a:r>
              <a:rPr lang="en-US" err="1"/>
              <a:t>įstatymo</a:t>
            </a:r>
            <a:r>
              <a:rPr lang="en-US"/>
              <a:t> 15 </a:t>
            </a:r>
            <a:r>
              <a:rPr lang="en-US" err="1"/>
              <a:t>straipsnio</a:t>
            </a:r>
            <a:r>
              <a:rPr lang="en-US"/>
              <a:t> 1 dal</a:t>
            </a:r>
            <a:r>
              <a:rPr lang="lt-LT" err="1"/>
              <a:t>yje</a:t>
            </a:r>
            <a:r>
              <a:rPr lang="en-US"/>
              <a:t>: </a:t>
            </a:r>
            <a:r>
              <a:rPr lang="en-US" err="1"/>
              <a:t>rengiant</a:t>
            </a:r>
            <a:r>
              <a:rPr lang="en-US"/>
              <a:t> </a:t>
            </a:r>
            <a:r>
              <a:rPr lang="en-US" err="1"/>
              <a:t>teisės</a:t>
            </a:r>
            <a:r>
              <a:rPr lang="en-US"/>
              <a:t> </a:t>
            </a:r>
            <a:r>
              <a:rPr lang="en-US" err="1"/>
              <a:t>akto</a:t>
            </a:r>
            <a:r>
              <a:rPr lang="en-US"/>
              <a:t>, </a:t>
            </a:r>
            <a:r>
              <a:rPr lang="en-US" err="1"/>
              <a:t>kuriuo</a:t>
            </a:r>
            <a:r>
              <a:rPr lang="en-US"/>
              <a:t> </a:t>
            </a:r>
            <a:r>
              <a:rPr lang="en-US" err="1"/>
              <a:t>numatoma</a:t>
            </a:r>
            <a:r>
              <a:rPr lang="en-US"/>
              <a:t> </a:t>
            </a:r>
            <a:r>
              <a:rPr lang="en-US" err="1"/>
              <a:t>reglamentuoti</a:t>
            </a:r>
            <a:r>
              <a:rPr lang="en-US"/>
              <a:t> </a:t>
            </a:r>
            <a:r>
              <a:rPr lang="en-US" err="1"/>
              <a:t>iki</a:t>
            </a:r>
            <a:r>
              <a:rPr lang="en-US"/>
              <a:t> </a:t>
            </a:r>
            <a:r>
              <a:rPr lang="en-US" err="1"/>
              <a:t>tol</a:t>
            </a:r>
            <a:r>
              <a:rPr lang="en-US"/>
              <a:t> </a:t>
            </a:r>
            <a:r>
              <a:rPr lang="en-US" err="1"/>
              <a:t>nereglamentuotus</a:t>
            </a:r>
            <a:r>
              <a:rPr lang="en-US"/>
              <a:t> </a:t>
            </a:r>
            <a:r>
              <a:rPr lang="en-US" err="1"/>
              <a:t>santykius</a:t>
            </a:r>
            <a:r>
              <a:rPr lang="en-US"/>
              <a:t>, </a:t>
            </a:r>
            <a:r>
              <a:rPr lang="en-US" err="1"/>
              <a:t>taip</a:t>
            </a:r>
            <a:r>
              <a:rPr lang="en-US"/>
              <a:t> pat </a:t>
            </a:r>
            <a:r>
              <a:rPr lang="en-US" err="1"/>
              <a:t>kuriuo</a:t>
            </a:r>
            <a:r>
              <a:rPr lang="en-US"/>
              <a:t> </a:t>
            </a:r>
            <a:r>
              <a:rPr lang="en-US" err="1"/>
              <a:t>iš</a:t>
            </a:r>
            <a:r>
              <a:rPr lang="en-US"/>
              <a:t> </a:t>
            </a:r>
            <a:r>
              <a:rPr lang="en-US" err="1"/>
              <a:t>esmės</a:t>
            </a:r>
            <a:r>
              <a:rPr lang="en-US"/>
              <a:t> </a:t>
            </a:r>
            <a:r>
              <a:rPr lang="en-US" err="1"/>
              <a:t>keičiamas</a:t>
            </a:r>
            <a:r>
              <a:rPr lang="en-US"/>
              <a:t> </a:t>
            </a:r>
            <a:r>
              <a:rPr lang="en-US" err="1"/>
              <a:t>teisinis</a:t>
            </a:r>
            <a:r>
              <a:rPr lang="en-US"/>
              <a:t> </a:t>
            </a:r>
            <a:r>
              <a:rPr lang="en-US" err="1"/>
              <a:t>reguliavimas</a:t>
            </a:r>
            <a:r>
              <a:rPr lang="en-US"/>
              <a:t>, </a:t>
            </a:r>
            <a:r>
              <a:rPr lang="en-US" err="1"/>
              <a:t>projektą</a:t>
            </a:r>
            <a:r>
              <a:rPr lang="en-US"/>
              <a:t>, </a:t>
            </a:r>
            <a:r>
              <a:rPr lang="en-US" err="1"/>
              <a:t>privalo</a:t>
            </a:r>
            <a:r>
              <a:rPr lang="en-US"/>
              <a:t> </a:t>
            </a:r>
            <a:r>
              <a:rPr lang="en-US" err="1"/>
              <a:t>būti</a:t>
            </a:r>
            <a:r>
              <a:rPr lang="en-US"/>
              <a:t> </a:t>
            </a:r>
            <a:r>
              <a:rPr lang="en-US" err="1"/>
              <a:t>atliekamas</a:t>
            </a:r>
            <a:r>
              <a:rPr lang="en-US"/>
              <a:t> </a:t>
            </a:r>
            <a:r>
              <a:rPr lang="en-US" err="1"/>
              <a:t>numatomo</a:t>
            </a:r>
            <a:r>
              <a:rPr lang="en-US"/>
              <a:t> </a:t>
            </a:r>
            <a:r>
              <a:rPr lang="en-US" err="1"/>
              <a:t>teisinio</a:t>
            </a:r>
            <a:r>
              <a:rPr lang="en-US"/>
              <a:t> </a:t>
            </a:r>
            <a:r>
              <a:rPr lang="en-US" err="1"/>
              <a:t>reguliavimo</a:t>
            </a:r>
            <a:r>
              <a:rPr lang="en-US"/>
              <a:t> </a:t>
            </a:r>
            <a:r>
              <a:rPr lang="en-US" err="1"/>
              <a:t>poveikio</a:t>
            </a:r>
            <a:r>
              <a:rPr lang="en-US"/>
              <a:t> </a:t>
            </a:r>
            <a:r>
              <a:rPr lang="en-US" err="1"/>
              <a:t>vertinimas</a:t>
            </a:r>
            <a:r>
              <a:rPr lang="en-US"/>
              <a:t>. </a:t>
            </a:r>
            <a:r>
              <a:rPr lang="lt-LT"/>
              <a:t>VAĮ nustatyta kokiais atvejais turi būti atliekamas numatomo licencijavimo vertinimas, o Licencijavimą nustatančių teisės aktų rengimo taisyklėse nustatyta numatomo licencijavimo vertinimo metodika. Numatomo licencijavimo vertinimo metodika parengta atsižvelgiant į EBPO nustatytas Licencijavimo gaires, Paslaugų direktyvos įgyvendinimo vadovą ir notifikavimo pagal Paslaugų direktyvą klausimus. </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EDE6F6-5729-0248-C4CC-945C482EC4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C1BCFD-50A0-9C5A-B2D0-E8A1DDD592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CE1259-EA54-30BB-E785-33ED796FE932}"/>
              </a:ext>
            </a:extLst>
          </p:cNvPr>
          <p:cNvSpPr>
            <a:spLocks noGrp="1"/>
          </p:cNvSpPr>
          <p:nvPr>
            <p:ph type="body" idx="1"/>
          </p:nvPr>
        </p:nvSpPr>
        <p:spPr/>
        <p:txBody>
          <a:bodyPr/>
          <a:lstStyle/>
          <a:p>
            <a:r>
              <a:rPr lang="lt-LT"/>
              <a:t>Numatomo licencijavimo vertinimas atliekamas kartu su numatomo teisinio reguliavimo poveikio vertinimu ir analogiškai įforminamas – atskira pažyma arba aiškinamajame rašte. Jei yra teikiama Vyriausybės išvada dėl Seime inicijuoto įstatymo projekto, tuomet numatomo licencijavimo vertinimo rezultatai pateikiami Vyriausybės nutarimo projekto (LRV išvados) teikime.  EIMIN vertins atlikto numatomo licencijavimo vertinimo rezultatus, teiks išvadas, pagal poreikį konsultuos viešojo administravimo subjektus.</a:t>
            </a:r>
            <a:endParaRPr lang="en-US"/>
          </a:p>
        </p:txBody>
      </p:sp>
      <p:sp>
        <p:nvSpPr>
          <p:cNvPr id="4" name="Slide Number Placeholder 3">
            <a:extLst>
              <a:ext uri="{FF2B5EF4-FFF2-40B4-BE49-F238E27FC236}">
                <a16:creationId xmlns:a16="http://schemas.microsoft.com/office/drawing/2014/main" id="{88294FAF-3218-EDF2-32A0-8FB6BD52DF83}"/>
              </a:ext>
            </a:extLst>
          </p:cNvPr>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31910918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a:t>Kai jau esate įsivertinę, kad tam tikra priemonė pagal VAĮ laikytina licencija ir nustatę jos kategoriją, kitas žingsnis – įvertinti, </a:t>
            </a:r>
            <a:r>
              <a:rPr lang="lt-LT" b="1"/>
              <a:t>kas turi būti nustatyta specialiajame licencijavimą reglamentuojančiame įstatyme ir jį įgyvendinančiuose teisės aktuose</a:t>
            </a:r>
            <a:r>
              <a:rPr lang="lt-LT"/>
              <a:t>.</a:t>
            </a:r>
          </a:p>
          <a:p>
            <a:r>
              <a:rPr lang="lt-LT"/>
              <a:t>Pirmiausia įstatyme turi būti aiškiai nustatyta, </a:t>
            </a:r>
            <a:r>
              <a:rPr lang="lt-LT" b="1"/>
              <a:t>kokiai veiklai, veiksmui ar objekto naudojimui reikalinga licencija ir kokią teisę ji suteikia</a:t>
            </a:r>
            <a:r>
              <a:rPr lang="lt-LT"/>
              <a:t>. Pats reikalavimas turėti licenciją negali atsirasti tik poįstatyminiame teisės akte. Kitaip tariant, iš įstatymo žmogui turi būti aišku, kokios veiklos jis negali pradėti ar vykdyti neturėdamas licencijos. Pavyzdžiui, įstatyme gali būti nustatyta, kad verstis didmenine prekyba alkoholiniais gėrimais galima tik turint atitinkamą licenciją.</a:t>
            </a:r>
          </a:p>
          <a:p>
            <a:r>
              <a:rPr lang="lt-LT"/>
              <a:t>Turi būti nustatyti esminiai </a:t>
            </a:r>
            <a:r>
              <a:rPr lang="lt-LT" b="1"/>
              <a:t>reikalavimai licencijai gauti</a:t>
            </a:r>
            <a:r>
              <a:rPr lang="lt-LT"/>
              <a:t>. Tai gali būti išsilavinimo, profesinės patirties, nepriekaištingos reputacijos, darbuotojų, patalpų, įrangos ar kiti reikalavimai. Praktikoje dažnai kyla klausimas, kiek detaliai visa tai turi būti surašyta pačiame įstatyme. Pagrindiniai ir asmens teises ribojantys reikalavimai turėtų būti nustatyti įstatymo lygmeniu. Jeigu tam tikri reikalavimai yra labai techniniai ar detalūs, juos galima konkretinti poįstatyminiame teisės akte, tačiau įstatyme turi būti aiškus pagrindas tokiam reguliavimui – turi būti apibrėžta, </a:t>
            </a:r>
            <a:r>
              <a:rPr lang="lt-LT" b="1"/>
              <a:t>kas ir kokia apimtimi gali būti detalizuojama</a:t>
            </a:r>
            <a:r>
              <a:rPr lang="lt-LT"/>
              <a:t>.</a:t>
            </a:r>
          </a:p>
          <a:p>
            <a:r>
              <a:rPr lang="lt-LT"/>
              <a:t>Svarbu nepamiršti ir </a:t>
            </a:r>
            <a:r>
              <a:rPr lang="lt-LT" b="1"/>
              <a:t>atsisakymo išduoti licenciją pagrindų</a:t>
            </a:r>
            <a:r>
              <a:rPr lang="lt-LT"/>
              <a:t>. Įstatyme turi būti pakankamai aišku, kada institucija gali priimti neigiamą sprendimą. Dažniausiai tai yra atvejai, kai pareiškėjas neatitinka licencijai gauti nustatytų reikalavimų arba per nustatytą terminą nepateikia trūkstamų duomenų ar dokumentų. Tai svarbu ne tik institucijai, bet ir pačiam pareiškėjui – jis turi iš anksto suprasti, kokiais atvejais licencija jam gali būti neišduota.</a:t>
            </a:r>
          </a:p>
          <a:p>
            <a:r>
              <a:rPr lang="lt-LT"/>
              <a:t>Kitos svarbios įstatymo lygmens nuostatos – </a:t>
            </a:r>
            <a:r>
              <a:rPr lang="lt-LT" b="1"/>
              <a:t>licencijos galiojimo apribojimai ir poveikio priemonės</a:t>
            </a:r>
            <a:r>
              <a:rPr lang="lt-LT"/>
              <a:t>. Įstatyme turi būti nustatyta, kokiais atvejais licencijos galiojimas panaikinamas. Tai paprastai siejama su esminiais veiklos reikalavimų pažeidimais arba situacija, kai licencijos turėtojas nebeatitinka būtinų licencijos išdavimo sąlygų.</a:t>
            </a:r>
          </a:p>
          <a:p>
            <a:r>
              <a:rPr lang="lt-LT"/>
              <a:t>Licencijos galiojimo sustabdymas paprastai numatomas, jei tam tikrus pažeidimus ar trūkumus licencijos turėtojas gali ištaisyti, tačiau jų neištaisius kyla grėsmė svarbiems visuomenės interesams, taip pat gali būti numatomas kaip laikina poveikio priemonė. Visais atvejais svarbu įvertinti tokios priemonės taikymo atvejų proporcingumą. Sustabdžius licenciją subjektas paprastai nebegali vykdyti licencijuojamos veiklos, todėl tai yra gana griežta priemonė. Jeigu pažeidimą įmanoma ištaisyti vykdant veiklą, dažniausiai tikslinga pirmiausia įspėti ir nustatyti terminą pažeidimams pašalinti ir tik jų nepašalinus per įspėjimo terminą taikyti griežtesnes pasekmes. Todėl rengiant reguliavimą reikėtų vertinti ne tik tai, </a:t>
            </a:r>
            <a:r>
              <a:rPr lang="lt-LT" b="1"/>
              <a:t>kokios sankcijos galimos</a:t>
            </a:r>
            <a:r>
              <a:rPr lang="lt-LT"/>
              <a:t>, bet ir </a:t>
            </a:r>
            <a:r>
              <a:rPr lang="lt-LT" b="1"/>
              <a:t>ar jos proporcingos</a:t>
            </a:r>
            <a:r>
              <a:rPr lang="lt-LT"/>
              <a:t>.</a:t>
            </a:r>
          </a:p>
          <a:p>
            <a:r>
              <a:rPr lang="lt-LT"/>
              <a:t> Įstatyme turi būti nustatyta, </a:t>
            </a:r>
            <a:r>
              <a:rPr lang="lt-LT" b="1"/>
              <a:t>per kiek laiko licencija išduodama arba atsisakoma ją išduoti</a:t>
            </a:r>
            <a:r>
              <a:rPr lang="lt-LT"/>
              <a:t>. Terminai turėtų būti realūs ir pagrįsti. Per ilgas terminas nepagrįstai apsunkina veiklos pradžią, o per trumpas gali sukurti priešingą efektą – institucijai gali neužtekti laiko tinkamai įvertinti paraišką, todėl gali būti be reikalo prašoma papildomų dokumentų vien tam, kad būtų pratęstas nagrinėjimas.</a:t>
            </a:r>
          </a:p>
          <a:p>
            <a:r>
              <a:rPr lang="lt-LT"/>
              <a:t>Pagrindinė mintis, kurią verta prisiminti rengiant specialųjį įstatymą, yra tokia: </a:t>
            </a:r>
            <a:r>
              <a:rPr lang="lt-LT" b="1"/>
              <a:t>esminiai licencijavimo reikalavimai ir asmens veiklą ribojančios sąlygos turi būti nustatytos pačiame įstatyme, o poįstatyminiuose teisės aktuose turėtų likti tik jų techninis ar procedūrinis detalizavimas</a:t>
            </a:r>
            <a:r>
              <a:rPr lang="lt-LT"/>
              <a:t>.  Licencijavimą nustatančių teisės aktų rengimo taisyklėse nurodyta, kad </a:t>
            </a:r>
            <a:r>
              <a:rPr lang="lt-LT" sz="1200" b="0" i="0" kern="1200">
                <a:solidFill>
                  <a:schemeClr val="tx1"/>
                </a:solidFill>
                <a:effectLst/>
                <a:latin typeface="+mn-lt"/>
                <a:ea typeface="+mn-ea"/>
                <a:cs typeface="+mn-cs"/>
              </a:rPr>
              <a:t>licencijavimo taisyklėse prireikus įtvirtinamos išsamios licencijavimą nustatančiuose įstatymuose nustatytų reikalavimų taikymą paaiškinančios nuostatos ir reikalavimų taikymo techninės savybės, jeigu šių reikalavimų taikymo techninių savybių nereglamentuoja kiti teisės aktai.</a:t>
            </a:r>
            <a:endParaRPr lang="lt-LT"/>
          </a:p>
          <a:p>
            <a:endParaRPr lang="lt-LT"/>
          </a:p>
          <a:p>
            <a:endParaRPr lang="lt-LT"/>
          </a:p>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a:t>Kai pareiškėjo prašymas tenkinamas visa apimtimi ir licencija išduodama tokiomis sąlygomis, kokių jis prašė, papildomai priimti atskiro VAĮ 10 straipsnio turinį atitinkančio administracinio sprendimo nereikia. Tokiu atveju pakanka išduoti pačią licenciją. Tai leidžia išvengti situacijos, kai tam pačiam rezultatui įforminti rengiami du iš esmės tą patį patvirtinantys dokumentai.</a:t>
            </a:r>
          </a:p>
          <a:p>
            <a:r>
              <a:rPr lang="lt-LT"/>
              <a:t>Tačiau situacija pasikeičia, kai pareiškėjo prašymas </a:t>
            </a:r>
            <a:r>
              <a:rPr lang="lt-LT" b="1"/>
              <a:t>nėra tenkinamas visa apimtimi</a:t>
            </a:r>
            <a:r>
              <a:rPr lang="lt-LT"/>
              <a:t>. Pavyzdžiui, kai atsisakoma išduoti licenciją, kai licencija suteikiama teisė ne visa prašyta apimtimi arba kai jau išduodama licencija keičiama, papildoma ar tikslinama taip, kad dėl to ribojamos anksčiau suteiktos teisės. Tokiais atvejais turi būti priimamas atskiras administracinis sprendimas.</a:t>
            </a:r>
          </a:p>
          <a:p>
            <a:r>
              <a:rPr lang="lt-LT"/>
              <a:t>Kodėl tai svarbu? Todėl, kad kai asmeniui nesuteikiama jo prašyta teisė arba jo turima teisė yra apribojama, jis turi aiškiai žinoti </a:t>
            </a:r>
            <a:r>
              <a:rPr lang="lt-LT" b="1"/>
              <a:t>kokiu pagrindu toks sprendimas priimtas, kokios faktinės ir teisinės aplinkybės tai lėmė ir kaip tokį sprendimą galima apskųsti</a:t>
            </a:r>
            <a:r>
              <a:rPr lang="lt-LT"/>
              <a:t>. Vien informavimo tokiais atvejais nepakanka.</a:t>
            </a:r>
          </a:p>
          <a:p>
            <a:r>
              <a:rPr lang="lt-LT"/>
              <a:t>Todėl praktinis principas čia gana paprastas: </a:t>
            </a:r>
            <a:r>
              <a:rPr lang="lt-LT" b="1"/>
              <a:t>jeigu prašymas tenkinamas visiškai – pakanka licencijos; jeigu teisė nesuteikiama, suteikiama ne visa apimtimi arba vėliau ribojama – reikalingas motyvuotas administracinis sprendimas.</a:t>
            </a:r>
            <a:endParaRPr lang="lt-LT"/>
          </a:p>
          <a:p>
            <a:r>
              <a:rPr lang="lt-LT"/>
              <a:t>Šios nuostatos tikslas nėra atsisakyti administracinių sprendimų apskritai. Tikslas yra </a:t>
            </a:r>
            <a:r>
              <a:rPr lang="lt-LT" b="1"/>
              <a:t>mažinti perteklinį dokumentų skaičių ten, kur atskiro sprendimo nereikia, bet kartu išsaugoti visas asmens procesines garantijas tais atvejais, kai priimamas jam nepalankus sprendimas.</a:t>
            </a:r>
            <a:endParaRPr lang="lt-LT"/>
          </a:p>
          <a:p>
            <a:endParaRPr lang="lt-LT"/>
          </a:p>
          <a:p>
            <a:r>
              <a:rPr lang="lt-LT"/>
              <a:t>Administracinis sprendimas gali būti priimamas LIS. </a:t>
            </a:r>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036C6B-AC15-E1E3-C253-FF8C4D09B2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265B7A-9F4C-39BA-2EAB-20E2319206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0BDB02-CFE0-F716-0D2B-F84F6E60A3E5}"/>
              </a:ext>
            </a:extLst>
          </p:cNvPr>
          <p:cNvSpPr>
            <a:spLocks noGrp="1"/>
          </p:cNvSpPr>
          <p:nvPr>
            <p:ph type="body" idx="1"/>
          </p:nvPr>
        </p:nvSpPr>
        <p:spPr/>
        <p:txBody>
          <a:bodyPr/>
          <a:lstStyle/>
          <a:p>
            <a:r>
              <a:rPr lang="lt-LT" sz="1200" b="1" i="0" kern="1200">
                <a:solidFill>
                  <a:schemeClr val="tx1"/>
                </a:solidFill>
                <a:effectLst/>
                <a:latin typeface="+mn-lt"/>
                <a:ea typeface="+mn-ea"/>
                <a:cs typeface="+mn-cs"/>
              </a:rPr>
              <a:t>Licencijavimą nustatančių teisės aktų rengimo taisyklėse</a:t>
            </a:r>
            <a:r>
              <a:rPr lang="lt-LT" sz="1200" b="0" i="0" kern="1200">
                <a:solidFill>
                  <a:schemeClr val="tx1"/>
                </a:solidFill>
                <a:effectLst/>
                <a:latin typeface="+mn-lt"/>
                <a:ea typeface="+mn-ea"/>
                <a:cs typeface="+mn-cs"/>
              </a:rPr>
              <a:t> nurodyta, kad licencijavimo taisyklėse turi būti nurodomos konkrečios galimos elektroninių ryšių priemonės, kuriomis naudojantis licenciją išduodančiam viešojo administravimo subjektui gali būti teikiamas licencijai gauti reikalingas prašymas arba pranešimas, kiti dokumentai ar informacija, įskaitant galimybę juos pateikti elektroniniu būdu per vieno langelio principu veikiančią sistemą – tiesiogiai per Valstybės informacinių išteklių sąveikumo platformos Elektroninių valdžios vartų portalą arba per šį portalą prisijungus prie kitos informacinės sistemos, pritaikytos elektroniniu būdu pateikti prašymus arba pranešimus, kitus dokumentus ir (ar) informaciją tam tikroms licencijoms gauti.</a:t>
            </a:r>
          </a:p>
          <a:p>
            <a:endParaRPr lang="lt-LT" sz="1200" b="0" i="0" kern="1200">
              <a:solidFill>
                <a:schemeClr val="tx1"/>
              </a:solidFill>
              <a:effectLst/>
              <a:latin typeface="+mn-lt"/>
              <a:ea typeface="+mn-ea"/>
              <a:cs typeface="+mn-cs"/>
            </a:endParaRPr>
          </a:p>
          <a:p>
            <a:r>
              <a:rPr lang="lt-LT" b="0"/>
              <a:t>VAĮ nustatoma, kad </a:t>
            </a:r>
            <a:r>
              <a:rPr lang="lt-LT" sz="1200" b="0" i="0" kern="1200">
                <a:solidFill>
                  <a:schemeClr val="tx1"/>
                </a:solidFill>
                <a:effectLst/>
                <a:latin typeface="+mn-lt"/>
                <a:ea typeface="+mn-ea"/>
                <a:cs typeface="+mn-cs"/>
              </a:rPr>
              <a:t>licencija išduodama jos duomenų rinkinį sudarius ir įregistravus tam skirtoje informacinėje sistemoje, Europos Sąjungos informacinėje sistemoje ar registre arba </a:t>
            </a:r>
            <a:r>
              <a:rPr lang="lt-LT" sz="1200" i="0" kern="1200">
                <a:solidFill>
                  <a:schemeClr val="tx1"/>
                </a:solidFill>
                <a:effectLst/>
                <a:latin typeface="+mn-lt"/>
                <a:ea typeface="+mn-ea"/>
                <a:cs typeface="+mn-cs"/>
              </a:rPr>
              <a:t>sudarius oficialų elektroninį dokumentą</a:t>
            </a:r>
            <a:r>
              <a:rPr lang="lt-LT" sz="1200" b="0" i="0" kern="1200">
                <a:solidFill>
                  <a:schemeClr val="tx1"/>
                </a:solidFill>
                <a:effectLst/>
                <a:latin typeface="+mn-lt"/>
                <a:ea typeface="+mn-ea"/>
                <a:cs typeface="+mn-cs"/>
              </a:rPr>
              <a:t>. Licencija gali būti išduodama pareiškėjui įteikiant oficialųjį dokumentą (popierinį dokumentą, plastikinę kortelę) licencijavimą nustatančiame įstatyme nustatytais išskirtiniais pagrįstais atvejais, kai turi būti užtikrinta galimybė pateikti tokį turimą dokumentą, įrodantį, kad yra išduota licencija, asmenims, kurie nėra licenciją išduodantis ar priežiūrą atliekantis viešojo administravimo subjektas.</a:t>
            </a:r>
            <a:endParaRPr lang="lt-LT"/>
          </a:p>
          <a:p>
            <a:endParaRPr lang="en-US"/>
          </a:p>
        </p:txBody>
      </p:sp>
      <p:sp>
        <p:nvSpPr>
          <p:cNvPr id="4" name="Slide Number Placeholder 3">
            <a:extLst>
              <a:ext uri="{FF2B5EF4-FFF2-40B4-BE49-F238E27FC236}">
                <a16:creationId xmlns:a16="http://schemas.microsoft.com/office/drawing/2014/main" id="{11024534-A2A8-6186-C6D4-39E56935F212}"/>
              </a:ext>
            </a:extLst>
          </p:cNvPr>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502861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52E72D-B252-4DEF-D6E0-BA6B392A6A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A93184-9083-D558-2CF6-B36A7C5E55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0B75B4-CABD-FD36-06A3-216885744399}"/>
              </a:ext>
            </a:extLst>
          </p:cNvPr>
          <p:cNvSpPr>
            <a:spLocks noGrp="1"/>
          </p:cNvSpPr>
          <p:nvPr>
            <p:ph type="body" idx="1"/>
          </p:nvPr>
        </p:nvSpPr>
        <p:spPr/>
        <p:txBody>
          <a:bodyPr/>
          <a:lstStyle/>
          <a:p>
            <a:r>
              <a:rPr lang="lt-LT"/>
              <a:t>Svarbūs</a:t>
            </a:r>
            <a:r>
              <a:rPr lang="lt-LT" sz="1200" b="0" i="0" kern="1200">
                <a:solidFill>
                  <a:schemeClr val="tx1"/>
                </a:solidFill>
                <a:effectLst/>
                <a:latin typeface="+mn-lt"/>
                <a:ea typeface="+mn-ea"/>
                <a:cs typeface="+mn-cs"/>
              </a:rPr>
              <a:t> aspektai, susiję su prašymų teikimu ir nagrinėjimu, yra VAĮ nustatyti ir nuo 2026 m. liepos 1 d. įsigalioję reikalavimai.</a:t>
            </a:r>
          </a:p>
          <a:p>
            <a:endParaRPr lang="lt-LT" sz="1200" b="0" i="0" kern="1200">
              <a:solidFill>
                <a:schemeClr val="tx1"/>
              </a:solidFill>
              <a:effectLst/>
              <a:latin typeface="+mn-lt"/>
              <a:ea typeface="+mn-ea"/>
              <a:cs typeface="+mn-cs"/>
            </a:endParaRPr>
          </a:p>
          <a:p>
            <a:pPr marL="0" indent="0">
              <a:buNone/>
            </a:pPr>
            <a:r>
              <a:rPr lang="lt-LT"/>
              <a:t>Pirmasis reikalavimas – </a:t>
            </a:r>
            <a:r>
              <a:rPr lang="lt-LT" b="1"/>
              <a:t>neprašyti iš asmens tų dokumentų ar duomenų, </a:t>
            </a:r>
            <a:r>
              <a:rPr lang="lt-LT"/>
              <a:t>kuriuos institucija gali gauti pati iš valstybės informacinių sistemų ar registrų,</a:t>
            </a:r>
            <a:r>
              <a:rPr lang="lt-LT" b="1"/>
              <a:t> arba kurie jau yra viešai paskelbti</a:t>
            </a:r>
            <a:r>
              <a:rPr lang="lt-LT"/>
              <a:t>. Kitaip tariant, pareiga surinkti tokią informaciją neturėtų būti perkeliama pareiškėjui. Tai svarbu ne tik mažinant administracinę naštą, bet ir keičiant pačią proceso logiką – institucija turi kuo daugiau reikalingos informacijos susirinkti pati, taikant „once only“ principą, tai yra vienkartinio duomenų pateikimo principą. Teisės aktuose neturi likti perteklinių reikalavimų pateikti jau valstybės mastu turimus duomenis. Nuostata galioja nuo 2026 m. liepos</a:t>
            </a:r>
            <a:r>
              <a:rPr lang="lt-LT" sz="1200">
                <a:solidFill>
                  <a:srgbClr val="44546A"/>
                </a:solidFill>
              </a:rPr>
              <a:t> </a:t>
            </a:r>
            <a:r>
              <a:rPr lang="lt-LT"/>
              <a:t>1 d.</a:t>
            </a:r>
          </a:p>
          <a:p>
            <a:endParaRPr lang="lt-LT"/>
          </a:p>
          <a:p>
            <a:pPr marL="0" marR="0" lvl="0" indent="0" algn="l" defTabSz="914400" rtl="0" eaLnBrk="1" fontAlgn="auto" latinLnBrk="0" hangingPunct="1">
              <a:lnSpc>
                <a:spcPct val="100000"/>
              </a:lnSpc>
              <a:spcBef>
                <a:spcPts val="0"/>
              </a:spcBef>
              <a:spcAft>
                <a:spcPts val="0"/>
              </a:spcAft>
              <a:buClrTx/>
              <a:buSzTx/>
              <a:buFontTx/>
              <a:buNone/>
              <a:tabLst/>
              <a:defRPr/>
            </a:pPr>
            <a:r>
              <a:rPr lang="lt-LT"/>
              <a:t>Antrasis reikalavimas – jeigu prašyme ar pateiktuose dokumentuose yra trūkumų, </a:t>
            </a:r>
            <a:r>
              <a:rPr lang="lt-LT" b="1"/>
              <a:t>apie visus juos asmuo turi būti informuojamas vienu kartu</a:t>
            </a:r>
            <a:r>
              <a:rPr lang="lt-LT"/>
              <a:t>. Neturėtų būti taip, kad institucija pirmiausia paprašo vieno dokumento, gavusi jį pastebi kitą trūkumą ir tada siunčia dar vieną prašymą. Tikslas – kad pareiškėjas iš karto žinotų, ko trūksta, ir galėtų visus trūkumus pašalinti vienu metu. Nuostata įsigaliojo nuo 2026 m. liepos 1 d. </a:t>
            </a:r>
          </a:p>
          <a:p>
            <a:endParaRPr lang="lt-LT"/>
          </a:p>
          <a:p>
            <a:r>
              <a:rPr lang="lt-LT"/>
              <a:t>Administracinės naštos mažinimas visų pirma turėtų būti orientuotas į vartotoją, pareiškėją, net jei dėl to didėtų našta pačiai licenciją išduodančiai institucijai. </a:t>
            </a:r>
            <a:endParaRPr lang="en-US"/>
          </a:p>
        </p:txBody>
      </p:sp>
      <p:sp>
        <p:nvSpPr>
          <p:cNvPr id="4" name="Slide Number Placeholder 3">
            <a:extLst>
              <a:ext uri="{FF2B5EF4-FFF2-40B4-BE49-F238E27FC236}">
                <a16:creationId xmlns:a16="http://schemas.microsoft.com/office/drawing/2014/main" id="{0FFDED1B-A9D7-C9D3-83C4-0A9D4CCA4B14}"/>
              </a:ext>
            </a:extLst>
          </p:cNvPr>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5092304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24AA89-FE8B-21E4-8967-033DDD7F75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5BEBD4-83B0-2B2A-E06A-0A25775035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BE13E0-F676-E342-4373-99891DAE25E7}"/>
              </a:ext>
            </a:extLst>
          </p:cNvPr>
          <p:cNvSpPr>
            <a:spLocks noGrp="1"/>
          </p:cNvSpPr>
          <p:nvPr>
            <p:ph type="body" idx="1"/>
          </p:nvPr>
        </p:nvSpPr>
        <p:spPr/>
        <p:txBody>
          <a:bodyPr/>
          <a:lstStyle/>
          <a:p>
            <a:endParaRPr lang="lt-LT" sz="1200" b="0" i="0" kern="1200">
              <a:solidFill>
                <a:schemeClr val="tx1"/>
              </a:solidFill>
              <a:effectLst/>
              <a:latin typeface="+mn-lt"/>
              <a:ea typeface="+mn-ea"/>
              <a:cs typeface="+mn-cs"/>
            </a:endParaRPr>
          </a:p>
          <a:p>
            <a:r>
              <a:rPr lang="lt-LT"/>
              <a:t>VAĮ nustato, kad </a:t>
            </a:r>
            <a:r>
              <a:rPr lang="lt-LT" b="1"/>
              <a:t>duomenys apie licencijas turi būti įrašomi Licencijų informacinėje sistemoje</a:t>
            </a:r>
            <a:r>
              <a:rPr lang="lt-LT"/>
              <a:t>. Tai reiškia, kad licenciją išduodantis viešojo administravimo subjektas turi užtikrinti, kad I, II ir III kategorijų licencijų duomenys apie licencijos turėtoją ir jam suteiktas teises būtų įrašyti į LIS. IV kategorijos licencijų duomenys suvedami į LIS tuo atveju,  jei pati licencija yra išduodama per LIS (licencija yra įrašas LIS). Licencijų informacinėje sistemoje teikiami duomenys apie visus su licencija susijusius veiksmus – licencijos išdavimą, pakeitimą, patikslinimą ar papildymą, licencijos galiojimo sustabdymą, galiojimo sustabdymo panaikinimą ir licencijos galiojimo panaikinimą (toliau – veiksmai su licencija), įskaitant veiksmų su licencija priežastį, motyvus ir teisinį pagrindą, išskyrus licencijos išdavimo atvejį.</a:t>
            </a:r>
          </a:p>
          <a:p>
            <a:endParaRPr lang="lt-LT" b="0"/>
          </a:p>
          <a:p>
            <a:r>
              <a:rPr lang="lt-LT" b="0"/>
              <a:t>Licencijavimą nustatančių teisės aktų rengimo taisyklės nustato, kad licencijavimo taisyklėse turi būti nustatytas </a:t>
            </a:r>
            <a:r>
              <a:rPr lang="lt-LT" b="1"/>
              <a:t>licencijos išdavimo būdas, tai yra ar licencija išduodama </a:t>
            </a:r>
            <a:r>
              <a:rPr lang="lt-LT" sz="1200" b="0" i="0" kern="1200">
                <a:solidFill>
                  <a:schemeClr val="tx1"/>
                </a:solidFill>
                <a:effectLst/>
                <a:latin typeface="+mn-lt"/>
                <a:ea typeface="+mn-ea"/>
                <a:cs typeface="+mn-cs"/>
              </a:rPr>
              <a:t>jos duomenų rinkinį sudarius ir įregistravus tam tikroje informacinėje sistemoje, LIS, Europos Sąjungos informacinėje sistemoje ar registre arba sudarius oficialų elektroninį dokumentą, ar išduodamas popierinis dokumentas. </a:t>
            </a:r>
            <a:r>
              <a:rPr lang="lt-LT"/>
              <a:t>Jose taip pat turi būti aiškiai nustatyta, kokie konkretūs licencijos duomenys perduodami į LIS, taip pat bendras duomenų suvedimo į LIS šablonas, jei tos pačios rūšies licencijas išduoda skirtingi viešojo administravimo subjektai. Toks reikalavimas nustatytas siekiant suvienodinti duomenų išdėstymą LIS ir palengvinti licencijų paiešką. </a:t>
            </a:r>
          </a:p>
          <a:p>
            <a:endParaRPr lang="lt-LT"/>
          </a:p>
          <a:p>
            <a:r>
              <a:rPr lang="lt-LT"/>
              <a:t>Iki 2027 m. lapkričio 1 d. į LIS turi būti suvesti aktualūs galiojančių licencijų duomenys, kurie iki šiol šioje sistemoje nebuvo kaupiami.</a:t>
            </a:r>
          </a:p>
          <a:p>
            <a:endParaRPr lang="lt-LT" b="1"/>
          </a:p>
          <a:p>
            <a:r>
              <a:rPr lang="lt-LT" b="1"/>
              <a:t>LIS turi tapti vienu langeliu, centrine vieta, kurioje matoma aktuali informacija apie licencijas ir jų suteikiamas teises, o institucijos turi pasiruošti ne tik naujų, bet ir jau galiojančių licencijų duomenų perkėlimui į sistemą.</a:t>
            </a:r>
            <a:endParaRPr lang="lt-LT"/>
          </a:p>
          <a:p>
            <a:endParaRPr lang="lt-LT" sz="1200" b="0" i="0" kern="1200">
              <a:solidFill>
                <a:schemeClr val="tx1"/>
              </a:solidFill>
              <a:effectLst/>
              <a:latin typeface="+mn-lt"/>
              <a:ea typeface="+mn-ea"/>
              <a:cs typeface="+mn-cs"/>
            </a:endParaRPr>
          </a:p>
          <a:p>
            <a:endParaRPr lang="lt-LT" sz="1200" b="0" i="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1E1CD291-719A-E1C3-3B98-8BFFEB8FD016}"/>
              </a:ext>
            </a:extLst>
          </p:cNvPr>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5141400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74F103-7727-3D2A-F394-46E345049D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405023-88EC-BDA5-2766-DE351ED18E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793807-117F-040B-B1AC-9B2774AF0F8D}"/>
              </a:ext>
            </a:extLst>
          </p:cNvPr>
          <p:cNvSpPr>
            <a:spLocks noGrp="1"/>
          </p:cNvSpPr>
          <p:nvPr>
            <p:ph type="body" idx="1"/>
          </p:nvPr>
        </p:nvSpPr>
        <p:spPr/>
        <p:txBody>
          <a:bodyPr/>
          <a:lstStyle/>
          <a:p>
            <a:r>
              <a:rPr lang="lt-LT" sz="1200" b="0" i="0" kern="1200">
                <a:solidFill>
                  <a:schemeClr val="tx1"/>
                </a:solidFill>
                <a:effectLst/>
                <a:latin typeface="+mn-lt"/>
                <a:ea typeface="+mn-ea"/>
                <a:cs typeface="+mn-cs"/>
              </a:rPr>
              <a:t>Šiuo metu susiduriama su problemomis, kai asmens duomenys LIS yra neviešinami, nes jų viešinimas LIS nenumatytas licencijavimą nustatančiame įstatyme. Turėjo būti skubiai keičiama labai daug įstatymų tam, kad galima būtų viešinti asmens duomenis ir nebūtų pažeidžiamos asmenų teisės bei BDAR. Atsižvelgiant į šią problemą buvo priimti VAĮ pakeitimai, kuriuose numatytas bendras licencijų duomenų viešinimas LIS ir asmens duomenų viešinimo tikslas, kad nebereikėtų keisti nemažos dalies įstatymų, kuriuose iki šiol nenumatytas asmens duomenų viešinimas LIS. Asmens duomenų viešinimas numatytas VAĮ pakeitime Nr. XV-566, kuris įsigalios 2027 m. sausio 1 d., ir pakartotas VAĮ pakeitime Nr. XV-441, kuris įsigalios 2027 m. lapkričio 1 d. Suprantama, kad ne visų licencijų rūšių, ypač atsižvelgiant į išplėstą licencijos sampratą, asmens duomenis yra tikslinga ir proporcinga viešinti, todėl institucijos turi įsivertinti, ar jų kompetencijos srities licencijų asmens duomenis yra būtina ir proporcinga viešinti ir jei ne, tai tuomet numatyti licencijavimą nustatančiame įstatyme, kad licencijų duomenys neviešinami. Dar kartą atkreipiame dėmesį, kad šie pakeitimai, jei jie reikalingi, turėtų būti priimti ir įsigalioti nuo 2027 m. sausio 1 d.</a:t>
            </a:r>
          </a:p>
          <a:p>
            <a:endParaRPr lang="lt-LT"/>
          </a:p>
          <a:p>
            <a:r>
              <a:rPr lang="lt-LT" sz="1200" b="0" i="0" kern="1200">
                <a:solidFill>
                  <a:schemeClr val="tx1"/>
                </a:solidFill>
                <a:effectLst/>
                <a:latin typeface="+mn-lt"/>
                <a:ea typeface="+mn-ea"/>
                <a:cs typeface="+mn-cs"/>
              </a:rPr>
              <a:t>VAĮ nuostata: </a:t>
            </a:r>
            <a:endParaRPr lang="lt-LT"/>
          </a:p>
          <a:p>
            <a:r>
              <a:rPr lang="lt-LT" sz="1200" b="0" i="0" kern="1200">
                <a:solidFill>
                  <a:schemeClr val="tx1"/>
                </a:solidFill>
                <a:effectLst/>
                <a:latin typeface="+mn-lt"/>
                <a:ea typeface="+mn-ea"/>
                <a:cs typeface="+mn-cs"/>
              </a:rPr>
              <a:t>2. Licencijų informacinėje sistemoje tvarkomi duomenys skelbiami viešai Licencijų informacinės sistemos interneto svetainėje, išskyrus konfidencialius duomenis, kurie negali būti viešinami.</a:t>
            </a:r>
            <a:endParaRPr lang="lt-LT" sz="1200" b="0" i="0" kern="1200">
              <a:solidFill>
                <a:schemeClr val="tx1"/>
              </a:solidFill>
              <a:effectLst/>
              <a:latin typeface="+mn-lt"/>
            </a:endParaRPr>
          </a:p>
          <a:p>
            <a:r>
              <a:rPr lang="lt-LT" sz="1200" b="0" i="0" kern="1200">
                <a:solidFill>
                  <a:schemeClr val="tx1"/>
                </a:solidFill>
                <a:effectLst/>
                <a:latin typeface="+mn-lt"/>
                <a:ea typeface="+mn-ea"/>
                <a:cs typeface="+mn-cs"/>
              </a:rPr>
              <a:t>3. Licencijos turėtojo asmens duomenys viešinami Licencijų informacinėje sistemoje, kol licencija netenka galios arba panaikinamas licencijos galiojimas, išskyrus atvejus, nustatytus licencijavimą nustatančiame įstatyme, kai asmens duomenų viešinimas nebūtinas ir neproporcingas. Viešinami šie licencijos turėtojo duomenys, jeigu jie yra nurodyti licencijoje: licencijos turėtojo vardas ir pavardė, gimimo data, duomenys apie licencija suteiktą teisę, veiklos vykdymo vietos adresas, licencijos numeris, išdavimo data, licencijos galiojimo pabaigos data, jeigu licencijos galiojimas terminuotas, licencijos galiojimo būsena – licencija galioja ar licencijos galiojimas yra sustabdytas. Viešo asmens duomenų skelbimo tikslas – sustiprinti vartotojų ir visuomenės saugumą sudarant sąlygas vieno langelio principu įsitikinti, ar asmuo turi reikiamas licencijas ir yra saugu naudotis jo paslaugomis, siekiant išvengti žalos dėl neteisėtos veiklos, kuri gali turėti neigiamą poveikį konkrečiam asmeniui ar (ir) visuomenei.</a:t>
            </a:r>
            <a:endParaRPr lang="lt-LT" sz="1200" b="0" i="0" kern="1200">
              <a:solidFill>
                <a:schemeClr val="tx1"/>
              </a:solidFill>
              <a:effectLst/>
              <a:latin typeface="+mn-lt"/>
            </a:endParaRPr>
          </a:p>
          <a:p>
            <a:r>
              <a:rPr lang="lt-LT" sz="1200" b="0" i="0" kern="1200">
                <a:solidFill>
                  <a:schemeClr val="tx1"/>
                </a:solidFill>
                <a:effectLst/>
                <a:latin typeface="+mn-lt"/>
                <a:ea typeface="+mn-ea"/>
                <a:cs typeface="+mn-cs"/>
              </a:rPr>
              <a:t>4. Rengiant licencijavimą nustatantį įstatymą, turi būti įvertintas licencijos turėtojo asmens duomenų viešinimo būtinumas ir proporcingumas. Jeigu įvertinama, kad nebūtina ir neproporcinga viešinti licencijų turėtojų asmens duomenų, licencijavimą nustatančiame įstatyme nustatoma, kad licencijos turėtojų asmens duomenys Licencijų informacinėje sistemoje viešai neskelbiami.</a:t>
            </a:r>
            <a:endParaRPr lang="lt-LT" sz="1200" b="0" i="0" kern="1200">
              <a:solidFill>
                <a:schemeClr val="tx1"/>
              </a:solidFill>
              <a:effectLst/>
              <a:latin typeface="+mn-lt"/>
            </a:endParaRPr>
          </a:p>
          <a:p>
            <a:endParaRPr lang="en-US"/>
          </a:p>
        </p:txBody>
      </p:sp>
      <p:sp>
        <p:nvSpPr>
          <p:cNvPr id="4" name="Slide Number Placeholder 3">
            <a:extLst>
              <a:ext uri="{FF2B5EF4-FFF2-40B4-BE49-F238E27FC236}">
                <a16:creationId xmlns:a16="http://schemas.microsoft.com/office/drawing/2014/main" id="{4BAC2750-6132-6A98-6D54-3EE6D2487777}"/>
              </a:ext>
            </a:extLst>
          </p:cNvPr>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72290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a:t>Paslaugų direktyvoje numatyta, kad valstybės narės iš esmės negali apriboti kitoje valstybėje narėje įsisteigusio teikėjo laisvės teikti paslaugas nustatydamos paslaugos teikėjo įsipareigojimą gauti valstybės narės kompetentingų institucijų leidimą, tai yra negali būti ribojama paslaugų teikėjų teisė laikinai ar kartais teikti paslaugas kitoje negu įsisteigimo valstybėje narėje taikant jam nacionalinį reikalavimą prieš pradedant teikti paslaugas gauti licenciją. Tokia nuostata yra pagrįsta ESTT praktika, kuris pripažino, kad šio reikalavimo pavyzdys yra nesuderinamas su SESV 56 straipsniu, kad paprastai toks reikalavimas nėra proporcingas. Vis dėlto šis draudimas nėra absoliutus. Valstybėms narėms, į kurias atvyksta paslaugų teikėjas laikinai ar kartais teikti paslaugas, leidžiama taikyti savo nacionalinius reikalavimus tik jei jie pagrįsti viešosios tvarkos, visuomenės saugumo, visuomenės sveikatos ar aplinkos apsaugos tikslais. Atkreiptinas dėmesys, kad jei viešojo administravimo subjektas vis dėlto planuoja taikyti nacionalinį reikalavimą laikiniems kitų valstybių narių paslaugų teikėjams gauti licenciją, jis turi tokį reikalavimą notifikuoti ir negali būti priimtas atitinkamas teisės akto projektas 3 mėnesius, tai yra tol, kol nesibaigia notifikavimo pastabų teikimo periodas, nes yra didelė rizika, kad Europos Komisija pareikalaus tokio reikalavimo atsisakyti.</a:t>
            </a:r>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Nuorodos</a:t>
            </a:r>
            <a:r>
              <a:rPr lang="en-US"/>
              <a:t> į </a:t>
            </a:r>
            <a:r>
              <a:rPr lang="en-US" err="1"/>
              <a:t>aktualius</a:t>
            </a:r>
            <a:r>
              <a:rPr lang="en-US"/>
              <a:t> </a:t>
            </a:r>
            <a:r>
              <a:rPr lang="en-US" err="1"/>
              <a:t>teisės</a:t>
            </a:r>
            <a:r>
              <a:rPr lang="en-US"/>
              <a:t> </a:t>
            </a:r>
            <a:r>
              <a:rPr lang="en-US" err="1"/>
              <a:t>aktus</a:t>
            </a:r>
            <a:r>
              <a:rPr lang="en-US"/>
              <a:t> </a:t>
            </a:r>
            <a:r>
              <a:rPr lang="en-US" err="1"/>
              <a:t>ir</a:t>
            </a:r>
            <a:r>
              <a:rPr lang="en-US"/>
              <a:t> </a:t>
            </a:r>
            <a:r>
              <a:rPr lang="en-US" err="1"/>
              <a:t>informaciją</a:t>
            </a:r>
            <a:r>
              <a:rPr lang="en-US"/>
              <a:t> EIMIN </a:t>
            </a:r>
            <a:r>
              <a:rPr lang="en-US" err="1"/>
              <a:t>tinklalapyje</a:t>
            </a:r>
            <a:r>
              <a:rPr lang="en-US"/>
              <a:t>.</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D6DAA"/>
          </a:solidFill>
          <a:ln w="12700">
            <a:solidFill>
              <a:srgbClr val="2D6DAA"/>
            </a:solidFill>
            <a:prstDash val="solid"/>
          </a:ln>
        </p:spPr>
        <p:txBody>
          <a:bodyPr/>
          <a:lstStyle/>
          <a:p>
            <a:endParaRPr lang="lt-LT"/>
          </a:p>
        </p:txBody>
      </p:sp>
      <p:sp>
        <p:nvSpPr>
          <p:cNvPr id="25" name="Slide Number Placeholder 0"/>
          <p:cNvSpPr>
            <a:spLocks noGrp="1"/>
          </p:cNvSpPr>
          <p:nvPr>
            <p:ph type="sldNum" sz="quarter" idx="4294967295"/>
          </p:nvPr>
        </p:nvSpPr>
        <p:spPr>
          <a:xfrm>
            <a:off x="11503152" y="6455664"/>
            <a:ext cx="310896"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6D7480"/>
                </a:solidFill>
                <a:latin typeface="Aptos"/>
                <a:ea typeface="Aptos"/>
                <a:cs typeface="Aptos"/>
              </a:defRPr>
            </a:lvl1pPr>
          </a:lstStyle>
          <a:p>
            <a:pPr algn="r"/>
            <a:fld id="{F7021451-1387-4CA6-816F-3879F97B5CBC}" type="slidenum">
              <a:rPr lang="en-US" b="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74325527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503152" y="6455664"/>
            <a:ext cx="310896"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6D7480"/>
                </a:solidFill>
                <a:latin typeface="Aptos"/>
                <a:ea typeface="Aptos"/>
                <a:cs typeface="Aptos"/>
              </a:defRPr>
            </a:lvl1pPr>
          </a:lstStyle>
          <a:p>
            <a:pPr algn="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8" Type="http://schemas.openxmlformats.org/officeDocument/2006/relationships/hyperlink" Target="https://e-seimas.lrs.lt/portal/legalAct/lt/TAD/TAIS.413011/asr?positionInSearchResults=0&amp;searchModelUUID=4c718e9e-2d88-4b25-86af-7f74848066f0" TargetMode="External"/><Relationship Id="rId3" Type="http://schemas.openxmlformats.org/officeDocument/2006/relationships/image" Target="../media/image2.svg"/><Relationship Id="rId7" Type="http://schemas.openxmlformats.org/officeDocument/2006/relationships/hyperlink" Target="https://e-seimas.lrs.lt/portal/legalAct/lt/TAD/c1dc1db1a5c311f18b9f9d8d7019912a?positionInSearchResults=0&amp;searchModelUUID=cabd907f-87ee-4c57-b2b0-315ceaa694e0"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hyperlink" Target="https://e-seimas.lrs.lt/portal/legalAct/lt/TAD/9eefae609aa311f0bb51b0620d4bdb93?positionInSearchResults=14&amp;searchModelUUID=0b93f067-05a6-4a69-83a3-fa41c27ad822" TargetMode="External"/><Relationship Id="rId5" Type="http://schemas.openxmlformats.org/officeDocument/2006/relationships/hyperlink" Target="https://e-seimas.lrs.lt/portal/legalAct/lt/TAD/597bda60c61411f08962cdb35f3f1615?positionInSearchResults=3&amp;searchModelUUID=5a26360d-5e3e-4425-9531-5c77c595fcf6&amp;csrt=4828821109548859227" TargetMode="External"/><Relationship Id="rId10" Type="http://schemas.openxmlformats.org/officeDocument/2006/relationships/hyperlink" Target="https://eimin.lrv.lt/public/canonical/1778753720/6632/Licencijavim%C4%85%20nustatan%C4%8Di%C5%B3%20%C4%AFstatym%C5%B3%20rengimo%20reikalavimai_final.pdf" TargetMode="External"/><Relationship Id="rId4" Type="http://schemas.openxmlformats.org/officeDocument/2006/relationships/hyperlink" Target="https://e-seimas.lrs.lt/portal/legalAct/lt/TAD/346bc4709aa311f0bb51b0620d4bdb93?positionInSearchResults=4&amp;searchModelUUID=0b93f067-05a6-4a69-83a3-fa41c27ad822" TargetMode="External"/><Relationship Id="rId9" Type="http://schemas.openxmlformats.org/officeDocument/2006/relationships/hyperlink" Target="https://eimin.lrv.lt/public/canonical/1778753720/6633/EIMIN_VIENLAPIS3_VSI%20PAKEITIMAI%20SUSIJE%20SU%20LICENCIJAVIMU%201.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390A6F"/>
        </a:solidFill>
        <a:effectLst/>
      </p:bgPr>
    </p:bg>
    <p:spTree>
      <p:nvGrpSpPr>
        <p:cNvPr id="1" name=""/>
        <p:cNvGrpSpPr/>
        <p:nvPr/>
      </p:nvGrpSpPr>
      <p:grpSpPr>
        <a:xfrm>
          <a:off x="0" y="0"/>
          <a:ext cx="0" cy="0"/>
          <a:chOff x="0" y="0"/>
          <a:chExt cx="0" cy="0"/>
        </a:xfrm>
      </p:grpSpPr>
      <p:pic>
        <p:nvPicPr>
          <p:cNvPr id="2" name="Image 0" descr="/mnt/data/eimin_extract/ppt/media/image1.jpg"/>
          <p:cNvPicPr>
            <a:picLocks noChangeAspect="1"/>
          </p:cNvPicPr>
          <p:nvPr/>
        </p:nvPicPr>
        <p:blipFill>
          <a:blip r:embed="rId3"/>
          <a:stretch>
            <a:fillRect/>
          </a:stretch>
        </p:blipFill>
        <p:spPr>
          <a:xfrm>
            <a:off x="0" y="0"/>
            <a:ext cx="12191695" cy="6858000"/>
          </a:xfrm>
          <a:prstGeom prst="rect">
            <a:avLst/>
          </a:prstGeom>
        </p:spPr>
      </p:pic>
      <p:sp>
        <p:nvSpPr>
          <p:cNvPr id="4" name="Text 1"/>
          <p:cNvSpPr/>
          <p:nvPr/>
        </p:nvSpPr>
        <p:spPr>
          <a:xfrm>
            <a:off x="713232" y="1207008"/>
            <a:ext cx="9731248" cy="2221992"/>
          </a:xfrm>
          <a:prstGeom prst="rect">
            <a:avLst/>
          </a:prstGeom>
          <a:noFill/>
          <a:ln/>
        </p:spPr>
        <p:txBody>
          <a:bodyPr wrap="square" lIns="0" tIns="0" rIns="0" bIns="0" rtlCol="0" anchor="ctr">
            <a:normAutofit fontScale="85000" lnSpcReduction="10000"/>
          </a:bodyPr>
          <a:lstStyle/>
          <a:p>
            <a:pPr marL="0" indent="0">
              <a:buNone/>
            </a:pPr>
            <a:r>
              <a:rPr lang="lt-LT" sz="3400" b="1" noProof="0">
                <a:solidFill>
                  <a:srgbClr val="D9CBE8"/>
                </a:solidFill>
              </a:rPr>
              <a:t>LICENCIJAVIMO TEISINIO</a:t>
            </a:r>
            <a:r>
              <a:rPr lang="lt-LT" sz="3400" noProof="0">
                <a:solidFill>
                  <a:srgbClr val="D9CBE8"/>
                </a:solidFill>
              </a:rPr>
              <a:t> </a:t>
            </a:r>
            <a:r>
              <a:rPr lang="lt-LT" sz="3400" b="1" noProof="0">
                <a:solidFill>
                  <a:srgbClr val="D9CBE8"/>
                </a:solidFill>
              </a:rPr>
              <a:t>REGULIAVIMO POKYČIAI</a:t>
            </a:r>
          </a:p>
          <a:p>
            <a:pPr marL="0" indent="0">
              <a:buNone/>
            </a:pPr>
            <a:endParaRPr lang="lt-LT" sz="3400">
              <a:solidFill>
                <a:srgbClr val="D9CBE8"/>
              </a:solidFill>
            </a:endParaRPr>
          </a:p>
          <a:p>
            <a:pPr marL="0" indent="0">
              <a:buNone/>
            </a:pPr>
            <a:endParaRPr lang="lt-LT" sz="3400">
              <a:solidFill>
                <a:srgbClr val="D9CBE8"/>
              </a:solidFill>
            </a:endParaRPr>
          </a:p>
          <a:p>
            <a:pPr marL="457200" indent="-457200">
              <a:buFont typeface="Wingdings" panose="05000000000000000000" pitchFamily="2" charset="2"/>
              <a:buChar char="Ø"/>
            </a:pPr>
            <a:r>
              <a:rPr lang="lt-LT" sz="3400">
                <a:solidFill>
                  <a:srgbClr val="D9CBE8"/>
                </a:solidFill>
              </a:rPr>
              <a:t>Viešojo administravimo įstatymas </a:t>
            </a:r>
          </a:p>
          <a:p>
            <a:pPr marL="457200" indent="-457200">
              <a:buFont typeface="Wingdings" panose="05000000000000000000" pitchFamily="2" charset="2"/>
              <a:buChar char="Ø"/>
            </a:pPr>
            <a:r>
              <a:rPr lang="lt-LT" sz="3400">
                <a:solidFill>
                  <a:srgbClr val="D9CBE8"/>
                </a:solidFill>
              </a:rPr>
              <a:t>Licencijavimą nustatančių teisės aktų rengimo taisyklės </a:t>
            </a:r>
            <a:endParaRPr lang="en-US" sz="3400">
              <a:solidFill>
                <a:srgbClr val="D9CBE8"/>
              </a:solidFill>
            </a:endParaRPr>
          </a:p>
        </p:txBody>
      </p:sp>
      <p:sp>
        <p:nvSpPr>
          <p:cNvPr id="5" name="Text 2"/>
          <p:cNvSpPr/>
          <p:nvPr/>
        </p:nvSpPr>
        <p:spPr>
          <a:xfrm>
            <a:off x="749808" y="2907792"/>
            <a:ext cx="8138160" cy="731520"/>
          </a:xfrm>
          <a:prstGeom prst="rect">
            <a:avLst/>
          </a:prstGeom>
          <a:noFill/>
          <a:ln/>
        </p:spPr>
        <p:txBody>
          <a:bodyPr wrap="square" lIns="0" tIns="0" rIns="0" bIns="0" rtlCol="0" anchor="ctr">
            <a:normAutofit/>
          </a:bodyPr>
          <a:lstStyle/>
          <a:p>
            <a:pPr marL="0" indent="0">
              <a:buNone/>
            </a:pPr>
            <a:endParaRPr lang="en-US" sz="1800"/>
          </a:p>
        </p:txBody>
      </p:sp>
      <p:sp>
        <p:nvSpPr>
          <p:cNvPr id="6" name="Text 3"/>
          <p:cNvSpPr/>
          <p:nvPr/>
        </p:nvSpPr>
        <p:spPr>
          <a:xfrm>
            <a:off x="833120" y="5181755"/>
            <a:ext cx="5262880" cy="450949"/>
          </a:xfrm>
          <a:prstGeom prst="rect">
            <a:avLst/>
          </a:prstGeom>
          <a:noFill/>
          <a:ln/>
        </p:spPr>
        <p:txBody>
          <a:bodyPr wrap="square" lIns="0" tIns="0" rIns="0" bIns="0" rtlCol="0" anchor="ctr"/>
          <a:lstStyle/>
          <a:p>
            <a:pPr marL="0" indent="0">
              <a:buNone/>
            </a:pPr>
            <a:r>
              <a:rPr lang="en-US" sz="2000" b="1" kern="0" spc="70">
                <a:solidFill>
                  <a:srgbClr val="D9CBE8"/>
                </a:solidFill>
              </a:rPr>
              <a:t>EKONOMIKOS IR INOVACIJŲ</a:t>
            </a:r>
            <a:r>
              <a:rPr lang="lt-LT" sz="2000" b="1" kern="0" spc="70">
                <a:solidFill>
                  <a:srgbClr val="D9CBE8"/>
                </a:solidFill>
              </a:rPr>
              <a:t> </a:t>
            </a:r>
            <a:r>
              <a:rPr lang="en-US" sz="2000" b="1" kern="0" spc="70">
                <a:solidFill>
                  <a:srgbClr val="D9CBE8"/>
                </a:solidFill>
              </a:rPr>
              <a:t> MINISTERIJA</a:t>
            </a:r>
            <a:endParaRPr lang="en-US" sz="2000">
              <a:solidFill>
                <a:srgbClr val="D9CBE8"/>
              </a:solidFill>
            </a:endParaRPr>
          </a:p>
        </p:txBody>
      </p:sp>
      <p:pic>
        <p:nvPicPr>
          <p:cNvPr id="7" name="Image 1" descr="/mnt/data/eimin_extract/ppt/media/image3.sv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915400" y="5696712"/>
            <a:ext cx="2468880" cy="512064"/>
          </a:xfrm>
          <a:prstGeom prst="rect">
            <a:avLst/>
          </a:prstGeom>
        </p:spPr>
      </p:pic>
      <p:sp>
        <p:nvSpPr>
          <p:cNvPr id="8" name="TextBox 7">
            <a:extLst>
              <a:ext uri="{FF2B5EF4-FFF2-40B4-BE49-F238E27FC236}">
                <a16:creationId xmlns:a16="http://schemas.microsoft.com/office/drawing/2014/main" id="{5247862B-079B-C88D-C06C-01D478AD16E7}"/>
              </a:ext>
            </a:extLst>
          </p:cNvPr>
          <p:cNvSpPr txBox="1"/>
          <p:nvPr/>
        </p:nvSpPr>
        <p:spPr>
          <a:xfrm>
            <a:off x="749808" y="5696712"/>
            <a:ext cx="4147312" cy="646331"/>
          </a:xfrm>
          <a:prstGeom prst="rect">
            <a:avLst/>
          </a:prstGeom>
          <a:noFill/>
        </p:spPr>
        <p:txBody>
          <a:bodyPr wrap="square" rtlCol="0">
            <a:spAutoFit/>
          </a:bodyPr>
          <a:lstStyle/>
          <a:p>
            <a:r>
              <a:rPr lang="lt-LT">
                <a:solidFill>
                  <a:srgbClr val="D9CBE8"/>
                </a:solidFill>
              </a:rPr>
              <a:t>GERESNIO REGLAMENTAVIMO IR VERSLO PRIEŽIŪROS POLITIKOS GRUPĖ</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640080" y="516636"/>
            <a:ext cx="10607040" cy="475488"/>
          </a:xfrm>
          <a:prstGeom prst="rect">
            <a:avLst/>
          </a:prstGeom>
          <a:noFill/>
          <a:ln/>
        </p:spPr>
        <p:txBody>
          <a:bodyPr wrap="square" lIns="0" tIns="0" rIns="0" bIns="0" rtlCol="0" anchor="ctr">
            <a:normAutofit/>
          </a:bodyPr>
          <a:lstStyle/>
          <a:p>
            <a:pPr marL="0" indent="0">
              <a:buNone/>
            </a:pPr>
            <a:r>
              <a:rPr lang="en-US" sz="2800" b="1">
                <a:solidFill>
                  <a:srgbClr val="44546A"/>
                </a:solidFill>
                <a:latin typeface="Aptos Display" pitchFamily="34" charset="0"/>
                <a:ea typeface="Aptos Display" pitchFamily="34" charset="-122"/>
                <a:cs typeface="Aptos Display" pitchFamily="34" charset="-120"/>
              </a:rPr>
              <a:t>Kas </a:t>
            </a:r>
            <a:r>
              <a:rPr lang="en-US" sz="2800" b="1" err="1">
                <a:solidFill>
                  <a:srgbClr val="44546A"/>
                </a:solidFill>
                <a:latin typeface="Aptos Display" pitchFamily="34" charset="0"/>
                <a:ea typeface="Aptos Display" pitchFamily="34" charset="-122"/>
                <a:cs typeface="Aptos Display" pitchFamily="34" charset="-120"/>
              </a:rPr>
              <a:t>pasikeitė</a:t>
            </a:r>
            <a:r>
              <a:rPr lang="en-US" sz="2800" b="1">
                <a:solidFill>
                  <a:srgbClr val="44546A"/>
                </a:solidFill>
                <a:latin typeface="Aptos Display" pitchFamily="34" charset="0"/>
                <a:ea typeface="Aptos Display" pitchFamily="34" charset="-122"/>
                <a:cs typeface="Aptos Display" pitchFamily="34" charset="-120"/>
              </a:rPr>
              <a:t>?</a:t>
            </a:r>
            <a:endParaRPr lang="en-US" sz="2800">
              <a:solidFill>
                <a:srgbClr val="44546A"/>
              </a:solidFill>
            </a:endParaRPr>
          </a:p>
        </p:txBody>
      </p:sp>
      <p:sp>
        <p:nvSpPr>
          <p:cNvPr id="3" name="Text 1"/>
          <p:cNvSpPr/>
          <p:nvPr/>
        </p:nvSpPr>
        <p:spPr>
          <a:xfrm>
            <a:off x="585216" y="841248"/>
            <a:ext cx="3840480" cy="219456"/>
          </a:xfrm>
          <a:prstGeom prst="rect">
            <a:avLst/>
          </a:prstGeom>
          <a:noFill/>
          <a:ln/>
        </p:spPr>
        <p:txBody>
          <a:bodyPr wrap="square" lIns="0" tIns="0" rIns="0" bIns="0" rtlCol="0" anchor="ctr"/>
          <a:lstStyle/>
          <a:p>
            <a:pPr marL="0" indent="0">
              <a:buNone/>
            </a:pPr>
            <a:endParaRPr lang="en-US" sz="1050"/>
          </a:p>
        </p:txBody>
      </p:sp>
      <p:pic>
        <p:nvPicPr>
          <p:cNvPr id="4" name="Image 0" descr="/mnt/data/eimin_extract/ppt/media/image3.sv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305288" y="6190488"/>
            <a:ext cx="1417320" cy="301752"/>
          </a:xfrm>
          <a:prstGeom prst="rect">
            <a:avLst/>
          </a:prstGeom>
        </p:spPr>
      </p:pic>
      <p:sp>
        <p:nvSpPr>
          <p:cNvPr id="5" name="Shape 2"/>
          <p:cNvSpPr/>
          <p:nvPr/>
        </p:nvSpPr>
        <p:spPr>
          <a:xfrm>
            <a:off x="377952" y="1405700"/>
            <a:ext cx="5321808" cy="3446907"/>
          </a:xfrm>
          <a:prstGeom prst="roundRect">
            <a:avLst>
              <a:gd name="adj" fmla="val 4324"/>
            </a:avLst>
          </a:prstGeom>
          <a:solidFill>
            <a:srgbClr val="EEF4FA"/>
          </a:solidFill>
          <a:ln w="12700">
            <a:solidFill>
              <a:srgbClr val="D8E1EA"/>
            </a:solidFill>
            <a:prstDash val="solid"/>
          </a:ln>
        </p:spPr>
        <p:txBody>
          <a:bodyPr/>
          <a:lstStyle/>
          <a:p>
            <a:endParaRPr lang="lt-LT">
              <a:solidFill>
                <a:schemeClr val="tx2"/>
              </a:solidFill>
            </a:endParaRPr>
          </a:p>
        </p:txBody>
      </p:sp>
      <p:sp>
        <p:nvSpPr>
          <p:cNvPr id="6" name="Text 3"/>
          <p:cNvSpPr/>
          <p:nvPr/>
        </p:nvSpPr>
        <p:spPr>
          <a:xfrm>
            <a:off x="822960" y="1490472"/>
            <a:ext cx="4754880" cy="905256"/>
          </a:xfrm>
          <a:prstGeom prst="rect">
            <a:avLst/>
          </a:prstGeom>
          <a:noFill/>
          <a:ln/>
        </p:spPr>
        <p:txBody>
          <a:bodyPr wrap="square" lIns="0" tIns="0" rIns="0" bIns="0" rtlCol="0" anchor="ctr">
            <a:normAutofit/>
          </a:bodyPr>
          <a:lstStyle/>
          <a:p>
            <a:pPr marL="0" indent="0">
              <a:buNone/>
            </a:pPr>
            <a:r>
              <a:rPr lang="en-US" sz="2000" b="1" err="1">
                <a:solidFill>
                  <a:srgbClr val="18304F"/>
                </a:solidFill>
              </a:rPr>
              <a:t>Vieningi</a:t>
            </a:r>
            <a:r>
              <a:rPr lang="en-US" sz="2000" b="1">
                <a:solidFill>
                  <a:srgbClr val="18304F"/>
                </a:solidFill>
              </a:rPr>
              <a:t> </a:t>
            </a:r>
            <a:r>
              <a:rPr lang="en-US" sz="2000" b="1" err="1">
                <a:solidFill>
                  <a:srgbClr val="18304F"/>
                </a:solidFill>
              </a:rPr>
              <a:t>licencijavimo</a:t>
            </a:r>
            <a:r>
              <a:rPr lang="en-US" sz="2000" b="1">
                <a:solidFill>
                  <a:srgbClr val="18304F"/>
                </a:solidFill>
              </a:rPr>
              <a:t> </a:t>
            </a:r>
            <a:r>
              <a:rPr lang="en-US" sz="2000" b="1" err="1">
                <a:solidFill>
                  <a:srgbClr val="18304F"/>
                </a:solidFill>
              </a:rPr>
              <a:t>pagrindai</a:t>
            </a:r>
            <a:endParaRPr lang="en-US" sz="2000"/>
          </a:p>
        </p:txBody>
      </p:sp>
      <p:sp>
        <p:nvSpPr>
          <p:cNvPr id="7" name="Shape 4"/>
          <p:cNvSpPr/>
          <p:nvPr/>
        </p:nvSpPr>
        <p:spPr>
          <a:xfrm>
            <a:off x="786384" y="2487168"/>
            <a:ext cx="73152" cy="73152"/>
          </a:xfrm>
          <a:prstGeom prst="ellipse">
            <a:avLst/>
          </a:prstGeom>
          <a:solidFill>
            <a:srgbClr val="2D6DAA"/>
          </a:solidFill>
          <a:ln w="12700">
            <a:solidFill>
              <a:srgbClr val="2D6DAA"/>
            </a:solidFill>
            <a:prstDash val="solid"/>
          </a:ln>
        </p:spPr>
        <p:txBody>
          <a:bodyPr/>
          <a:lstStyle/>
          <a:p>
            <a:endParaRPr lang="lt-LT"/>
          </a:p>
        </p:txBody>
      </p:sp>
      <p:sp>
        <p:nvSpPr>
          <p:cNvPr id="8" name="Text 5"/>
          <p:cNvSpPr/>
          <p:nvPr/>
        </p:nvSpPr>
        <p:spPr>
          <a:xfrm>
            <a:off x="987552" y="1947672"/>
            <a:ext cx="4754880" cy="2560320"/>
          </a:xfrm>
          <a:prstGeom prst="rect">
            <a:avLst/>
          </a:prstGeom>
          <a:noFill/>
          <a:ln/>
        </p:spPr>
        <p:txBody>
          <a:bodyPr wrap="square" lIns="0" tIns="0" rIns="0" bIns="0" rtlCol="0" anchor="ctr">
            <a:normAutofit/>
          </a:bodyPr>
          <a:lstStyle/>
          <a:p>
            <a:r>
              <a:rPr lang="lt-LT">
                <a:solidFill>
                  <a:schemeClr val="tx2"/>
                </a:solidFill>
              </a:rPr>
              <a:t>Viešojo administravimo įstatymo pakeitimo įstatymas Nr. XV-441 buvo priimtas </a:t>
            </a:r>
            <a:r>
              <a:rPr lang="lt-LT" b="1">
                <a:solidFill>
                  <a:schemeClr val="tx2"/>
                </a:solidFill>
              </a:rPr>
              <a:t>2025 m. rugsėjo 25 d.</a:t>
            </a:r>
            <a:r>
              <a:rPr lang="lt-LT">
                <a:solidFill>
                  <a:schemeClr val="tx2"/>
                </a:solidFill>
              </a:rPr>
              <a:t>, o naujasis VAĮ III¹ skyrius „Licencijavimas“ ir su juo susijusios pagrindinės licencijavimo nuostatos </a:t>
            </a:r>
            <a:r>
              <a:rPr lang="lt-LT" b="1">
                <a:solidFill>
                  <a:schemeClr val="tx2"/>
                </a:solidFill>
              </a:rPr>
              <a:t>įsigalioja 2027 m. lapkričio 1 d.</a:t>
            </a:r>
            <a:endParaRPr lang="en-US">
              <a:solidFill>
                <a:schemeClr val="tx2"/>
              </a:solidFill>
            </a:endParaRPr>
          </a:p>
        </p:txBody>
      </p:sp>
      <p:sp>
        <p:nvSpPr>
          <p:cNvPr id="13" name="Shape 10"/>
          <p:cNvSpPr/>
          <p:nvPr/>
        </p:nvSpPr>
        <p:spPr>
          <a:xfrm>
            <a:off x="6172200" y="1376553"/>
            <a:ext cx="5577840" cy="3415093"/>
          </a:xfrm>
          <a:prstGeom prst="roundRect">
            <a:avLst>
              <a:gd name="adj" fmla="val 4324"/>
            </a:avLst>
          </a:prstGeom>
          <a:solidFill>
            <a:srgbClr val="F7FAFD"/>
          </a:solidFill>
          <a:ln w="12700">
            <a:solidFill>
              <a:srgbClr val="D8E1EA"/>
            </a:solidFill>
            <a:prstDash val="solid"/>
          </a:ln>
        </p:spPr>
        <p:txBody>
          <a:bodyPr/>
          <a:lstStyle/>
          <a:p>
            <a:endParaRPr lang="lt-LT">
              <a:solidFill>
                <a:srgbClr val="44546A"/>
              </a:solidFill>
            </a:endParaRPr>
          </a:p>
        </p:txBody>
      </p:sp>
      <p:sp>
        <p:nvSpPr>
          <p:cNvPr id="14" name="Text 11"/>
          <p:cNvSpPr/>
          <p:nvPr/>
        </p:nvSpPr>
        <p:spPr>
          <a:xfrm>
            <a:off x="6803136" y="1490472"/>
            <a:ext cx="4919472" cy="900494"/>
          </a:xfrm>
          <a:prstGeom prst="rect">
            <a:avLst/>
          </a:prstGeom>
          <a:noFill/>
          <a:ln/>
        </p:spPr>
        <p:txBody>
          <a:bodyPr wrap="square" lIns="0" tIns="0" rIns="0" bIns="0" rtlCol="0" anchor="ctr">
            <a:normAutofit/>
          </a:bodyPr>
          <a:lstStyle/>
          <a:p>
            <a:pPr marL="0" indent="0">
              <a:buNone/>
            </a:pPr>
            <a:r>
              <a:rPr lang="lt-LT" sz="2000" b="1">
                <a:solidFill>
                  <a:srgbClr val="18304F"/>
                </a:solidFill>
              </a:rPr>
              <a:t>Licencijavimo taisyklės</a:t>
            </a:r>
            <a:endParaRPr lang="en-US" sz="2000"/>
          </a:p>
        </p:txBody>
      </p:sp>
      <p:sp>
        <p:nvSpPr>
          <p:cNvPr id="15" name="Shape 12"/>
          <p:cNvSpPr/>
          <p:nvPr/>
        </p:nvSpPr>
        <p:spPr>
          <a:xfrm>
            <a:off x="6632448" y="2697480"/>
            <a:ext cx="73152" cy="73152"/>
          </a:xfrm>
          <a:prstGeom prst="ellipse">
            <a:avLst/>
          </a:prstGeom>
          <a:solidFill>
            <a:srgbClr val="2D6DAA"/>
          </a:solidFill>
          <a:ln w="12700">
            <a:solidFill>
              <a:srgbClr val="2D6DAA"/>
            </a:solidFill>
            <a:prstDash val="solid"/>
          </a:ln>
        </p:spPr>
        <p:txBody>
          <a:bodyPr/>
          <a:lstStyle/>
          <a:p>
            <a:endParaRPr lang="lt-LT"/>
          </a:p>
        </p:txBody>
      </p:sp>
      <p:sp>
        <p:nvSpPr>
          <p:cNvPr id="16" name="Text 13"/>
          <p:cNvSpPr/>
          <p:nvPr/>
        </p:nvSpPr>
        <p:spPr>
          <a:xfrm>
            <a:off x="6815328" y="2132646"/>
            <a:ext cx="4754880" cy="1982153"/>
          </a:xfrm>
          <a:prstGeom prst="rect">
            <a:avLst/>
          </a:prstGeom>
          <a:noFill/>
          <a:ln/>
        </p:spPr>
        <p:txBody>
          <a:bodyPr wrap="square" lIns="0" tIns="0" rIns="0" bIns="0" rtlCol="0" anchor="ctr">
            <a:normAutofit/>
          </a:bodyPr>
          <a:lstStyle/>
          <a:p>
            <a:r>
              <a:rPr lang="lt-LT" b="1">
                <a:solidFill>
                  <a:schemeClr val="tx2"/>
                </a:solidFill>
              </a:rPr>
              <a:t>Licencijavimą nustatančių teisės aktų rengimo taisyklės</a:t>
            </a:r>
            <a:r>
              <a:rPr lang="lt-LT">
                <a:solidFill>
                  <a:schemeClr val="tx2"/>
                </a:solidFill>
              </a:rPr>
              <a:t>. Jos patvirtintos Vyriausybės 2026 m. rugpjūčio 26 d. nutarimu Nr. 633 ir </a:t>
            </a:r>
            <a:r>
              <a:rPr lang="lt-LT" b="1">
                <a:solidFill>
                  <a:schemeClr val="tx2"/>
                </a:solidFill>
              </a:rPr>
              <a:t>įsigalioja 2027 m. lapkričio 1 d.</a:t>
            </a:r>
            <a:endParaRPr lang="en-US">
              <a:solidFill>
                <a:schemeClr val="tx2"/>
              </a:solidFill>
            </a:endParaRPr>
          </a:p>
        </p:txBody>
      </p:sp>
      <p:sp>
        <p:nvSpPr>
          <p:cNvPr id="21" name="Shape 18"/>
          <p:cNvSpPr/>
          <p:nvPr/>
        </p:nvSpPr>
        <p:spPr>
          <a:xfrm>
            <a:off x="2505456" y="5687568"/>
            <a:ext cx="8869680" cy="512064"/>
          </a:xfrm>
          <a:prstGeom prst="roundRect">
            <a:avLst>
              <a:gd name="adj" fmla="val 10714"/>
            </a:avLst>
          </a:prstGeom>
          <a:solidFill>
            <a:srgbClr val="EEF8F4"/>
          </a:solidFill>
          <a:ln w="12700">
            <a:solidFill>
              <a:srgbClr val="EEF8F4"/>
            </a:solidFill>
            <a:prstDash val="solid"/>
          </a:ln>
        </p:spPr>
        <p:txBody>
          <a:bodyPr/>
          <a:lstStyle/>
          <a:p>
            <a:endParaRPr lang="lt-LT"/>
          </a:p>
        </p:txBody>
      </p:sp>
      <p:sp>
        <p:nvSpPr>
          <p:cNvPr id="22" name="Text 19"/>
          <p:cNvSpPr/>
          <p:nvPr/>
        </p:nvSpPr>
        <p:spPr>
          <a:xfrm>
            <a:off x="822960" y="5815584"/>
            <a:ext cx="10287000" cy="201168"/>
          </a:xfrm>
          <a:prstGeom prst="rect">
            <a:avLst/>
          </a:prstGeom>
          <a:noFill/>
          <a:ln/>
        </p:spPr>
        <p:txBody>
          <a:bodyPr wrap="square" lIns="0" tIns="0" rIns="0" bIns="0" rtlCol="0" anchor="ctr">
            <a:noAutofit/>
          </a:bodyPr>
          <a:lstStyle/>
          <a:p>
            <a:pPr marL="0" indent="0" algn="ctr">
              <a:buNone/>
            </a:pPr>
            <a:r>
              <a:rPr lang="en-US" sz="2000" b="1">
                <a:solidFill>
                  <a:srgbClr val="278A62"/>
                </a:solidFill>
              </a:rPr>
              <a:t> </a:t>
            </a:r>
            <a:r>
              <a:rPr lang="lt-LT" sz="2000" b="1" noProof="0">
                <a:solidFill>
                  <a:srgbClr val="278A62"/>
                </a:solidFill>
              </a:rPr>
              <a:t>Vieningas licencijavimo standartas</a:t>
            </a:r>
            <a:endParaRPr lang="en-US" sz="2000"/>
          </a:p>
        </p:txBody>
      </p:sp>
      <p:sp>
        <p:nvSpPr>
          <p:cNvPr id="25" name="Slide Number Placeholder 0"/>
          <p:cNvSpPr>
            <a:spLocks noGrp="1"/>
          </p:cNvSpPr>
          <p:nvPr>
            <p:ph type="sldNum" sz="quarter" idx="4294967295"/>
          </p:nvPr>
        </p:nvSpPr>
        <p:spPr>
          <a:xfrm>
            <a:off x="11503152" y="6455664"/>
            <a:ext cx="310896"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6D7480"/>
                </a:solidFill>
                <a:latin typeface="Aptos"/>
                <a:ea typeface="Aptos"/>
                <a:cs typeface="Aptos"/>
              </a:defRPr>
            </a:lvl1pPr>
          </a:lstStyle>
          <a:p>
            <a:pPr algn="r"/>
            <a:fld id="{F7021451-1387-4CA6-816F-3879F97B5CBC}" type="slidenum">
              <a:rPr lang="en-US" b="0"/>
              <a:t>2</a:t>
            </a:fld>
            <a:endParaRPr lang="en-US"/>
          </a:p>
        </p:txBody>
      </p:sp>
      <p:pic>
        <p:nvPicPr>
          <p:cNvPr id="24" name="Paveikslėlis 2">
            <a:extLst>
              <a:ext uri="{FF2B5EF4-FFF2-40B4-BE49-F238E27FC236}">
                <a16:creationId xmlns:a16="http://schemas.microsoft.com/office/drawing/2014/main" id="{F05EAD4A-19C7-D051-A30B-535328BBDB20}"/>
              </a:ext>
            </a:extLst>
          </p:cNvPr>
          <p:cNvPicPr>
            <a:picLocks noChangeAspect="1"/>
          </p:cNvPicPr>
          <p:nvPr/>
        </p:nvPicPr>
        <p:blipFill>
          <a:blip r:embed="rId4"/>
          <a:stretch>
            <a:fillRect/>
          </a:stretch>
        </p:blipFill>
        <p:spPr>
          <a:xfrm>
            <a:off x="47625" y="5431155"/>
            <a:ext cx="2466975" cy="142684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AAE26-15D2-BD66-F93D-11B0A78A4232}"/>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79283A1D-0400-6536-7E07-7678B2A8E0A7}"/>
              </a:ext>
            </a:extLst>
          </p:cNvPr>
          <p:cNvSpPr/>
          <p:nvPr/>
        </p:nvSpPr>
        <p:spPr>
          <a:xfrm>
            <a:off x="640080" y="516636"/>
            <a:ext cx="10607040" cy="475488"/>
          </a:xfrm>
          <a:prstGeom prst="rect">
            <a:avLst/>
          </a:prstGeom>
          <a:noFill/>
          <a:ln/>
        </p:spPr>
        <p:txBody>
          <a:bodyPr wrap="square" lIns="0" tIns="0" rIns="0" bIns="0" rtlCol="0" anchor="ctr">
            <a:noAutofit/>
          </a:bodyPr>
          <a:lstStyle/>
          <a:p>
            <a:pPr marL="0" indent="0">
              <a:buNone/>
            </a:pPr>
            <a:r>
              <a:rPr lang="lt-LT" sz="3600" b="1">
                <a:solidFill>
                  <a:srgbClr val="44546A"/>
                </a:solidFill>
                <a:latin typeface="Aptos Display" pitchFamily="34" charset="0"/>
                <a:ea typeface="Aptos Display" pitchFamily="34" charset="-122"/>
                <a:cs typeface="Aptos Display" pitchFamily="34" charset="-120"/>
              </a:rPr>
              <a:t>Įpareigojimas </a:t>
            </a:r>
            <a:endParaRPr lang="en-US" sz="3600">
              <a:solidFill>
                <a:srgbClr val="44546A"/>
              </a:solidFill>
            </a:endParaRPr>
          </a:p>
        </p:txBody>
      </p:sp>
      <p:sp>
        <p:nvSpPr>
          <p:cNvPr id="3" name="Text 1">
            <a:extLst>
              <a:ext uri="{FF2B5EF4-FFF2-40B4-BE49-F238E27FC236}">
                <a16:creationId xmlns:a16="http://schemas.microsoft.com/office/drawing/2014/main" id="{35FB7999-3703-D880-3FA1-2AAD24D44103}"/>
              </a:ext>
            </a:extLst>
          </p:cNvPr>
          <p:cNvSpPr/>
          <p:nvPr/>
        </p:nvSpPr>
        <p:spPr>
          <a:xfrm>
            <a:off x="585216" y="841247"/>
            <a:ext cx="3840480" cy="673735"/>
          </a:xfrm>
          <a:prstGeom prst="rect">
            <a:avLst/>
          </a:prstGeom>
          <a:noFill/>
          <a:ln/>
        </p:spPr>
        <p:txBody>
          <a:bodyPr wrap="square" lIns="0" tIns="0" rIns="0" bIns="0" rtlCol="0" anchor="ctr"/>
          <a:lstStyle/>
          <a:p>
            <a:pPr marL="0" indent="0">
              <a:buNone/>
            </a:pPr>
            <a:endParaRPr lang="en-US" sz="1050"/>
          </a:p>
        </p:txBody>
      </p:sp>
      <p:pic>
        <p:nvPicPr>
          <p:cNvPr id="4" name="Image 0" descr="/mnt/data/eimin_extract/ppt/media/image3.svg">
            <a:extLst>
              <a:ext uri="{FF2B5EF4-FFF2-40B4-BE49-F238E27FC236}">
                <a16:creationId xmlns:a16="http://schemas.microsoft.com/office/drawing/2014/main" id="{DC633D29-B2AC-F143-3A0D-04142F09C46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305288" y="6190488"/>
            <a:ext cx="1417320" cy="301752"/>
          </a:xfrm>
          <a:prstGeom prst="rect">
            <a:avLst/>
          </a:prstGeom>
        </p:spPr>
      </p:pic>
      <p:sp>
        <p:nvSpPr>
          <p:cNvPr id="13" name="Shape 10">
            <a:extLst>
              <a:ext uri="{FF2B5EF4-FFF2-40B4-BE49-F238E27FC236}">
                <a16:creationId xmlns:a16="http://schemas.microsoft.com/office/drawing/2014/main" id="{181ABBA1-CA9D-FBF7-BC7C-AA66BFD21888}"/>
              </a:ext>
            </a:extLst>
          </p:cNvPr>
          <p:cNvSpPr/>
          <p:nvPr/>
        </p:nvSpPr>
        <p:spPr>
          <a:xfrm>
            <a:off x="640080" y="1514982"/>
            <a:ext cx="5221224" cy="3392424"/>
          </a:xfrm>
          <a:prstGeom prst="roundRect">
            <a:avLst>
              <a:gd name="adj" fmla="val 4324"/>
            </a:avLst>
          </a:prstGeom>
          <a:solidFill>
            <a:srgbClr val="F7FAFD"/>
          </a:solidFill>
          <a:ln w="12700">
            <a:solidFill>
              <a:srgbClr val="D8E1EA"/>
            </a:solidFill>
            <a:prstDash val="solid"/>
          </a:ln>
        </p:spPr>
        <p:txBody>
          <a:bodyPr/>
          <a:lstStyle/>
          <a:p>
            <a:pPr lvl="0">
              <a:defRPr/>
            </a:pPr>
            <a:endParaRPr lang="lt-LT" b="1"/>
          </a:p>
          <a:p>
            <a:pPr lvl="0">
              <a:defRPr/>
            </a:pPr>
            <a:endParaRPr lang="lt-LT" b="1"/>
          </a:p>
          <a:p>
            <a:pPr lvl="0">
              <a:defRPr/>
            </a:pPr>
            <a:endParaRPr lang="lt-LT" b="1">
              <a:solidFill>
                <a:srgbClr val="44546A"/>
              </a:solidFill>
            </a:endParaRPr>
          </a:p>
          <a:p>
            <a:pPr lvl="0">
              <a:defRPr/>
            </a:pPr>
            <a:r>
              <a:rPr lang="lt-LT" b="1">
                <a:solidFill>
                  <a:srgbClr val="44546A"/>
                </a:solidFill>
              </a:rPr>
              <a:t>Iki 2026 m. gruodžio 1 d.</a:t>
            </a:r>
            <a:r>
              <a:rPr lang="lt-LT">
                <a:solidFill>
                  <a:srgbClr val="44546A"/>
                </a:solidFill>
              </a:rPr>
              <a:t> Vyriausybė turi pateikti Seimui atskirų sričių licencijavimą nustatančių įstatymų pakeitimų projektus, reikalingus jų suderinimui su VAĮ III¹ skyriumi. </a:t>
            </a:r>
          </a:p>
          <a:p>
            <a:pPr lvl="0">
              <a:defRPr/>
            </a:pPr>
            <a:endParaRPr lang="lt-LT" b="1">
              <a:solidFill>
                <a:srgbClr val="44546A"/>
              </a:solidFill>
            </a:endParaRPr>
          </a:p>
          <a:p>
            <a:pPr lvl="0">
              <a:defRPr/>
            </a:pPr>
            <a:r>
              <a:rPr lang="lt-LT" b="1">
                <a:solidFill>
                  <a:srgbClr val="44546A"/>
                </a:solidFill>
              </a:rPr>
              <a:t>Iki 2027 m. liepos 31 d.</a:t>
            </a:r>
            <a:r>
              <a:rPr lang="lt-LT">
                <a:solidFill>
                  <a:srgbClr val="44546A"/>
                </a:solidFill>
              </a:rPr>
              <a:t> turi būti priimti VAĮ III¹ skyriaus įgyvendinamieji teisės aktai. </a:t>
            </a:r>
          </a:p>
        </p:txBody>
      </p:sp>
      <p:sp>
        <p:nvSpPr>
          <p:cNvPr id="14" name="Text 11">
            <a:extLst>
              <a:ext uri="{FF2B5EF4-FFF2-40B4-BE49-F238E27FC236}">
                <a16:creationId xmlns:a16="http://schemas.microsoft.com/office/drawing/2014/main" id="{779ECD0B-D4BA-A918-58B7-31E9B5C2BD91}"/>
              </a:ext>
            </a:extLst>
          </p:cNvPr>
          <p:cNvSpPr/>
          <p:nvPr/>
        </p:nvSpPr>
        <p:spPr>
          <a:xfrm>
            <a:off x="822960" y="1408177"/>
            <a:ext cx="4919472" cy="857886"/>
          </a:xfrm>
          <a:prstGeom prst="rect">
            <a:avLst/>
          </a:prstGeom>
          <a:noFill/>
          <a:ln/>
        </p:spPr>
        <p:txBody>
          <a:bodyPr wrap="square" lIns="0" tIns="0" rIns="0" bIns="0" rtlCol="0" anchor="ctr">
            <a:normAutofit/>
          </a:bodyPr>
          <a:lstStyle/>
          <a:p>
            <a:pPr marL="0" indent="0">
              <a:buNone/>
            </a:pPr>
            <a:r>
              <a:rPr lang="lt-LT" sz="2000" b="1">
                <a:solidFill>
                  <a:srgbClr val="18304F"/>
                </a:solidFill>
              </a:rPr>
              <a:t>Licencijavimą nustatančių teisės aktų pakeitimai </a:t>
            </a:r>
            <a:endParaRPr lang="en-US" sz="2000"/>
          </a:p>
        </p:txBody>
      </p:sp>
      <p:sp>
        <p:nvSpPr>
          <p:cNvPr id="16" name="Text 13">
            <a:extLst>
              <a:ext uri="{FF2B5EF4-FFF2-40B4-BE49-F238E27FC236}">
                <a16:creationId xmlns:a16="http://schemas.microsoft.com/office/drawing/2014/main" id="{01919D73-80E1-6BAA-9752-3BDEF095421E}"/>
              </a:ext>
            </a:extLst>
          </p:cNvPr>
          <p:cNvSpPr/>
          <p:nvPr/>
        </p:nvSpPr>
        <p:spPr>
          <a:xfrm>
            <a:off x="987552" y="2587752"/>
            <a:ext cx="4754880" cy="2286000"/>
          </a:xfrm>
          <a:prstGeom prst="rect">
            <a:avLst/>
          </a:prstGeom>
          <a:noFill/>
          <a:ln/>
        </p:spPr>
        <p:txBody>
          <a:bodyPr wrap="square" lIns="0" tIns="0" rIns="0" bIns="0" rtlCol="0" anchor="ctr">
            <a:noAutofit/>
          </a:bodyPr>
          <a:lstStyle/>
          <a:p>
            <a:endParaRPr lang="en-US">
              <a:solidFill>
                <a:schemeClr val="tx2"/>
              </a:solidFill>
            </a:endParaRPr>
          </a:p>
        </p:txBody>
      </p:sp>
      <p:sp>
        <p:nvSpPr>
          <p:cNvPr id="17" name="Shape 14">
            <a:extLst>
              <a:ext uri="{FF2B5EF4-FFF2-40B4-BE49-F238E27FC236}">
                <a16:creationId xmlns:a16="http://schemas.microsoft.com/office/drawing/2014/main" id="{CC529455-405A-42B1-3C4F-22AA58691921}"/>
              </a:ext>
            </a:extLst>
          </p:cNvPr>
          <p:cNvSpPr/>
          <p:nvPr/>
        </p:nvSpPr>
        <p:spPr>
          <a:xfrm>
            <a:off x="6132766" y="1514982"/>
            <a:ext cx="5321808" cy="3401568"/>
          </a:xfrm>
          <a:prstGeom prst="roundRect">
            <a:avLst>
              <a:gd name="adj" fmla="val 4324"/>
            </a:avLst>
          </a:prstGeom>
          <a:solidFill>
            <a:srgbClr val="F7FAFD"/>
          </a:solidFill>
          <a:ln w="12700">
            <a:solidFill>
              <a:srgbClr val="D8E1EA"/>
            </a:solidFill>
            <a:prstDash val="solid"/>
          </a:ln>
        </p:spPr>
        <p:txBody>
          <a:bodyPr/>
          <a:lstStyle/>
          <a:p>
            <a:endParaRPr lang="lt-LT"/>
          </a:p>
        </p:txBody>
      </p:sp>
      <p:sp>
        <p:nvSpPr>
          <p:cNvPr id="18" name="Text 15">
            <a:extLst>
              <a:ext uri="{FF2B5EF4-FFF2-40B4-BE49-F238E27FC236}">
                <a16:creationId xmlns:a16="http://schemas.microsoft.com/office/drawing/2014/main" id="{D590F753-1863-AD13-A928-C108C0534DB7}"/>
              </a:ext>
            </a:extLst>
          </p:cNvPr>
          <p:cNvSpPr/>
          <p:nvPr/>
        </p:nvSpPr>
        <p:spPr>
          <a:xfrm>
            <a:off x="6464808" y="1399032"/>
            <a:ext cx="4919472" cy="867030"/>
          </a:xfrm>
          <a:prstGeom prst="rect">
            <a:avLst/>
          </a:prstGeom>
          <a:noFill/>
          <a:ln/>
        </p:spPr>
        <p:txBody>
          <a:bodyPr wrap="square" lIns="0" tIns="0" rIns="0" bIns="0" rtlCol="0" anchor="ctr">
            <a:normAutofit/>
          </a:bodyPr>
          <a:lstStyle/>
          <a:p>
            <a:pPr marL="0" indent="0">
              <a:buNone/>
            </a:pPr>
            <a:r>
              <a:rPr lang="lt-LT" sz="2000" b="1">
                <a:solidFill>
                  <a:srgbClr val="18304F"/>
                </a:solidFill>
              </a:rPr>
              <a:t>Elektroninės procedūros</a:t>
            </a:r>
            <a:endParaRPr lang="en-US" sz="2000"/>
          </a:p>
        </p:txBody>
      </p:sp>
      <p:sp>
        <p:nvSpPr>
          <p:cNvPr id="20" name="Text 17">
            <a:extLst>
              <a:ext uri="{FF2B5EF4-FFF2-40B4-BE49-F238E27FC236}">
                <a16:creationId xmlns:a16="http://schemas.microsoft.com/office/drawing/2014/main" id="{E98BF0E1-9B55-4913-D5A3-02D63A5DF69C}"/>
              </a:ext>
            </a:extLst>
          </p:cNvPr>
          <p:cNvSpPr/>
          <p:nvPr/>
        </p:nvSpPr>
        <p:spPr>
          <a:xfrm>
            <a:off x="6464808" y="1914525"/>
            <a:ext cx="4919472" cy="2959227"/>
          </a:xfrm>
          <a:prstGeom prst="rect">
            <a:avLst/>
          </a:prstGeom>
          <a:noFill/>
          <a:ln/>
        </p:spPr>
        <p:txBody>
          <a:bodyPr wrap="square" lIns="0" tIns="0" rIns="0" bIns="0" rtlCol="0" anchor="ctr">
            <a:noAutofit/>
          </a:bodyPr>
          <a:lstStyle/>
          <a:p>
            <a:r>
              <a:rPr lang="lt-LT" b="1">
                <a:solidFill>
                  <a:schemeClr val="tx2"/>
                </a:solidFill>
              </a:rPr>
              <a:t>Iki 2027 m. lapkričio 1 d.</a:t>
            </a:r>
            <a:r>
              <a:rPr lang="lt-LT">
                <a:solidFill>
                  <a:schemeClr val="tx2"/>
                </a:solidFill>
              </a:rPr>
              <a:t> institucijos turi būti pasirengusios praktiškai taikyti naują licencijavimo sistemą: užtikrinti elektronines procedūras, elektronines licencijas, duomenų teikimą į LIS, reikalavimų atsekamumą ir kitus naujus VAĮ reikalavimus. Iki šios datos taip pat turi būti suvesti aktualių galiojančių licencijų duomenys, kurie iki tol LIS nebuvo kaupiami. </a:t>
            </a:r>
            <a:endParaRPr lang="en-US">
              <a:solidFill>
                <a:schemeClr val="tx2"/>
              </a:solidFill>
            </a:endParaRPr>
          </a:p>
        </p:txBody>
      </p:sp>
      <p:sp>
        <p:nvSpPr>
          <p:cNvPr id="21" name="Shape 18">
            <a:extLst>
              <a:ext uri="{FF2B5EF4-FFF2-40B4-BE49-F238E27FC236}">
                <a16:creationId xmlns:a16="http://schemas.microsoft.com/office/drawing/2014/main" id="{8E571D7C-73CE-9EC1-3963-58D23374F5CE}"/>
              </a:ext>
            </a:extLst>
          </p:cNvPr>
          <p:cNvSpPr/>
          <p:nvPr/>
        </p:nvSpPr>
        <p:spPr>
          <a:xfrm>
            <a:off x="2505456" y="5687568"/>
            <a:ext cx="8869680" cy="512064"/>
          </a:xfrm>
          <a:prstGeom prst="roundRect">
            <a:avLst>
              <a:gd name="adj" fmla="val 10714"/>
            </a:avLst>
          </a:prstGeom>
          <a:solidFill>
            <a:srgbClr val="EEF8F4"/>
          </a:solidFill>
          <a:ln w="12700">
            <a:solidFill>
              <a:srgbClr val="EEF8F4"/>
            </a:solidFill>
            <a:prstDash val="solid"/>
          </a:ln>
        </p:spPr>
        <p:txBody>
          <a:bodyPr/>
          <a:lstStyle/>
          <a:p>
            <a:endParaRPr lang="lt-LT"/>
          </a:p>
        </p:txBody>
      </p:sp>
      <p:sp>
        <p:nvSpPr>
          <p:cNvPr id="22" name="Text 19">
            <a:extLst>
              <a:ext uri="{FF2B5EF4-FFF2-40B4-BE49-F238E27FC236}">
                <a16:creationId xmlns:a16="http://schemas.microsoft.com/office/drawing/2014/main" id="{C06500A4-385F-ABFC-6527-CD816AC81B2F}"/>
              </a:ext>
            </a:extLst>
          </p:cNvPr>
          <p:cNvSpPr/>
          <p:nvPr/>
        </p:nvSpPr>
        <p:spPr>
          <a:xfrm>
            <a:off x="822960" y="5458968"/>
            <a:ext cx="10588752" cy="996696"/>
          </a:xfrm>
          <a:prstGeom prst="rect">
            <a:avLst/>
          </a:prstGeom>
          <a:noFill/>
          <a:ln/>
        </p:spPr>
        <p:txBody>
          <a:bodyPr wrap="square" lIns="0" tIns="0" rIns="0" bIns="0" rtlCol="0" anchor="ctr">
            <a:normAutofit/>
          </a:bodyPr>
          <a:lstStyle/>
          <a:p>
            <a:pPr marL="0" indent="0" algn="ctr">
              <a:buNone/>
            </a:pPr>
            <a:r>
              <a:rPr lang="en-US" sz="1330" b="1">
                <a:solidFill>
                  <a:srgbClr val="278A62"/>
                </a:solidFill>
              </a:rPr>
              <a:t> </a:t>
            </a:r>
            <a:r>
              <a:rPr lang="lt-LT" sz="2100" b="1" noProof="0">
                <a:solidFill>
                  <a:srgbClr val="278A62"/>
                </a:solidFill>
              </a:rPr>
              <a:t>Vieningas licencijavimo standartas</a:t>
            </a:r>
            <a:endParaRPr lang="en-US" sz="2100"/>
          </a:p>
        </p:txBody>
      </p:sp>
      <p:sp>
        <p:nvSpPr>
          <p:cNvPr id="25" name="Slide Number Placeholder 0">
            <a:extLst>
              <a:ext uri="{FF2B5EF4-FFF2-40B4-BE49-F238E27FC236}">
                <a16:creationId xmlns:a16="http://schemas.microsoft.com/office/drawing/2014/main" id="{4A0AA0F2-181A-2984-C58D-2576A5A73329}"/>
              </a:ext>
            </a:extLst>
          </p:cNvPr>
          <p:cNvSpPr>
            <a:spLocks noGrp="1"/>
          </p:cNvSpPr>
          <p:nvPr>
            <p:ph type="sldNum" sz="quarter" idx="4294967295"/>
          </p:nvPr>
        </p:nvSpPr>
        <p:spPr>
          <a:xfrm>
            <a:off x="11503152" y="6455664"/>
            <a:ext cx="310896"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6D7480"/>
                </a:solidFill>
                <a:latin typeface="Aptos"/>
                <a:ea typeface="Aptos"/>
                <a:cs typeface="Aptos"/>
              </a:defRPr>
            </a:lvl1pPr>
          </a:lstStyle>
          <a:p>
            <a:pPr algn="r"/>
            <a:fld id="{F7021451-1387-4CA6-816F-3879F97B5CBC}" type="slidenum">
              <a:rPr lang="en-US" b="0"/>
              <a:t>3</a:t>
            </a:fld>
            <a:endParaRPr lang="en-US"/>
          </a:p>
        </p:txBody>
      </p:sp>
      <p:pic>
        <p:nvPicPr>
          <p:cNvPr id="24" name="Paveikslėlis 2">
            <a:extLst>
              <a:ext uri="{FF2B5EF4-FFF2-40B4-BE49-F238E27FC236}">
                <a16:creationId xmlns:a16="http://schemas.microsoft.com/office/drawing/2014/main" id="{47382D62-A838-1808-82A2-E5EBFF6DDCB3}"/>
              </a:ext>
            </a:extLst>
          </p:cNvPr>
          <p:cNvPicPr>
            <a:picLocks noChangeAspect="1"/>
          </p:cNvPicPr>
          <p:nvPr/>
        </p:nvPicPr>
        <p:blipFill>
          <a:blip r:embed="rId4"/>
          <a:stretch>
            <a:fillRect/>
          </a:stretch>
        </p:blipFill>
        <p:spPr>
          <a:xfrm>
            <a:off x="38481" y="5396611"/>
            <a:ext cx="2466975" cy="1426845"/>
          </a:xfrm>
          <a:prstGeom prst="rect">
            <a:avLst/>
          </a:prstGeom>
        </p:spPr>
      </p:pic>
    </p:spTree>
    <p:extLst>
      <p:ext uri="{BB962C8B-B14F-4D97-AF65-F5344CB8AC3E}">
        <p14:creationId xmlns:p14="http://schemas.microsoft.com/office/powerpoint/2010/main" val="5890357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640080" y="537972"/>
            <a:ext cx="10607040" cy="475488"/>
          </a:xfrm>
          <a:prstGeom prst="rect">
            <a:avLst/>
          </a:prstGeom>
          <a:noFill/>
          <a:ln/>
        </p:spPr>
        <p:txBody>
          <a:bodyPr wrap="square" lIns="0" tIns="0" rIns="0" bIns="0" rtlCol="0" anchor="ctr">
            <a:normAutofit/>
          </a:bodyPr>
          <a:lstStyle/>
          <a:p>
            <a:pPr marL="0" indent="0">
              <a:buNone/>
            </a:pPr>
            <a:r>
              <a:rPr lang="lt-LT" sz="2800" b="1">
                <a:solidFill>
                  <a:srgbClr val="44546A"/>
                </a:solidFill>
                <a:latin typeface="Aptos Display" pitchFamily="34" charset="0"/>
              </a:rPr>
              <a:t>Kas nustatoma?</a:t>
            </a:r>
            <a:endParaRPr lang="en-US" sz="2800">
              <a:solidFill>
                <a:srgbClr val="44546A"/>
              </a:solidFill>
            </a:endParaRPr>
          </a:p>
        </p:txBody>
      </p:sp>
      <p:sp>
        <p:nvSpPr>
          <p:cNvPr id="3" name="Text 1"/>
          <p:cNvSpPr/>
          <p:nvPr/>
        </p:nvSpPr>
        <p:spPr>
          <a:xfrm>
            <a:off x="585216" y="841248"/>
            <a:ext cx="3840480" cy="219456"/>
          </a:xfrm>
          <a:prstGeom prst="rect">
            <a:avLst/>
          </a:prstGeom>
          <a:noFill/>
          <a:ln/>
        </p:spPr>
        <p:txBody>
          <a:bodyPr wrap="square" lIns="0" tIns="0" rIns="0" bIns="0" rtlCol="0" anchor="ctr"/>
          <a:lstStyle/>
          <a:p>
            <a:pPr marL="0" indent="0">
              <a:buNone/>
            </a:pPr>
            <a:endParaRPr lang="en-US" sz="1050"/>
          </a:p>
        </p:txBody>
      </p:sp>
      <p:pic>
        <p:nvPicPr>
          <p:cNvPr id="5" name="Image 0" descr="/mnt/data/eimin_extract/ppt/media/image3.sv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305288" y="6190488"/>
            <a:ext cx="1417320" cy="301752"/>
          </a:xfrm>
          <a:prstGeom prst="rect">
            <a:avLst/>
          </a:prstGeom>
        </p:spPr>
      </p:pic>
      <p:sp>
        <p:nvSpPr>
          <p:cNvPr id="6" name="Shape 3"/>
          <p:cNvSpPr/>
          <p:nvPr/>
        </p:nvSpPr>
        <p:spPr>
          <a:xfrm>
            <a:off x="653796" y="1013460"/>
            <a:ext cx="5349240" cy="5625084"/>
          </a:xfrm>
          <a:prstGeom prst="roundRect">
            <a:avLst>
              <a:gd name="adj" fmla="val 1633"/>
            </a:avLst>
          </a:prstGeom>
          <a:solidFill>
            <a:srgbClr val="EEF4FA"/>
          </a:solidFill>
          <a:ln w="12700">
            <a:solidFill>
              <a:srgbClr val="D8E1EA"/>
            </a:solidFill>
            <a:prstDash val="solid"/>
          </a:ln>
        </p:spPr>
        <p:txBody>
          <a:bodyPr/>
          <a:lstStyle/>
          <a:p>
            <a:endParaRPr lang="lt-LT"/>
          </a:p>
        </p:txBody>
      </p:sp>
      <p:sp>
        <p:nvSpPr>
          <p:cNvPr id="7" name="Text 4"/>
          <p:cNvSpPr/>
          <p:nvPr/>
        </p:nvSpPr>
        <p:spPr>
          <a:xfrm>
            <a:off x="950976" y="1618488"/>
            <a:ext cx="4754880" cy="320040"/>
          </a:xfrm>
          <a:prstGeom prst="rect">
            <a:avLst/>
          </a:prstGeom>
          <a:noFill/>
          <a:ln/>
        </p:spPr>
        <p:txBody>
          <a:bodyPr wrap="square" lIns="0" tIns="0" rIns="0" bIns="0" rtlCol="0" anchor="ctr"/>
          <a:lstStyle/>
          <a:p>
            <a:pPr marL="0" indent="0" algn="ctr">
              <a:buNone/>
            </a:pPr>
            <a:r>
              <a:rPr lang="en-US" sz="2000" b="1">
                <a:solidFill>
                  <a:srgbClr val="2D6DAA"/>
                </a:solidFill>
              </a:rPr>
              <a:t>VIEŠOJO ADMINISTRAVIMO ĮSTATYMAS</a:t>
            </a:r>
            <a:endParaRPr lang="en-US" sz="2000"/>
          </a:p>
        </p:txBody>
      </p:sp>
      <p:sp>
        <p:nvSpPr>
          <p:cNvPr id="8" name="Shape 5"/>
          <p:cNvSpPr/>
          <p:nvPr/>
        </p:nvSpPr>
        <p:spPr>
          <a:xfrm>
            <a:off x="932688" y="2212848"/>
            <a:ext cx="4773168" cy="4107180"/>
          </a:xfrm>
          <a:prstGeom prst="roundRect">
            <a:avLst>
              <a:gd name="adj" fmla="val 2235"/>
            </a:avLst>
          </a:prstGeom>
          <a:solidFill>
            <a:srgbClr val="FFFFFF"/>
          </a:solidFill>
          <a:ln w="12700">
            <a:solidFill>
              <a:srgbClr val="D8E1EA"/>
            </a:solidFill>
            <a:prstDash val="solid"/>
          </a:ln>
        </p:spPr>
        <p:txBody>
          <a:bodyPr/>
          <a:lstStyle/>
          <a:p>
            <a:endParaRPr lang="lt-LT" sz="1600">
              <a:solidFill>
                <a:srgbClr val="44546A"/>
              </a:solidFill>
            </a:endParaRPr>
          </a:p>
        </p:txBody>
      </p:sp>
      <p:sp>
        <p:nvSpPr>
          <p:cNvPr id="9" name="Text 6"/>
          <p:cNvSpPr/>
          <p:nvPr/>
        </p:nvSpPr>
        <p:spPr>
          <a:xfrm>
            <a:off x="1143000" y="2313432"/>
            <a:ext cx="4370832" cy="310896"/>
          </a:xfrm>
          <a:prstGeom prst="rect">
            <a:avLst/>
          </a:prstGeom>
          <a:noFill/>
          <a:ln/>
        </p:spPr>
        <p:txBody>
          <a:bodyPr wrap="square" lIns="0" tIns="0" rIns="0" bIns="0" rtlCol="0" anchor="ctr">
            <a:normAutofit/>
          </a:bodyPr>
          <a:lstStyle/>
          <a:p>
            <a:pPr marL="0" indent="0">
              <a:buNone/>
            </a:pPr>
            <a:endParaRPr lang="en-US" sz="2000">
              <a:solidFill>
                <a:srgbClr val="44546A"/>
              </a:solidFill>
            </a:endParaRPr>
          </a:p>
        </p:txBody>
      </p:sp>
      <p:sp>
        <p:nvSpPr>
          <p:cNvPr id="10" name="Shape 7"/>
          <p:cNvSpPr/>
          <p:nvPr/>
        </p:nvSpPr>
        <p:spPr>
          <a:xfrm>
            <a:off x="1094994" y="2901315"/>
            <a:ext cx="73152" cy="73152"/>
          </a:xfrm>
          <a:prstGeom prst="ellipse">
            <a:avLst/>
          </a:prstGeom>
          <a:solidFill>
            <a:srgbClr val="2D6DAA"/>
          </a:solidFill>
          <a:ln w="12700">
            <a:solidFill>
              <a:srgbClr val="2D6DAA"/>
            </a:solidFill>
            <a:prstDash val="solid"/>
          </a:ln>
        </p:spPr>
        <p:txBody>
          <a:bodyPr/>
          <a:lstStyle/>
          <a:p>
            <a:endParaRPr lang="lt-LT"/>
          </a:p>
        </p:txBody>
      </p:sp>
      <p:sp>
        <p:nvSpPr>
          <p:cNvPr id="11" name="Text 8"/>
          <p:cNvSpPr/>
          <p:nvPr/>
        </p:nvSpPr>
        <p:spPr>
          <a:xfrm>
            <a:off x="1330452" y="2147316"/>
            <a:ext cx="4183380" cy="2097024"/>
          </a:xfrm>
          <a:prstGeom prst="rect">
            <a:avLst/>
          </a:prstGeom>
          <a:noFill/>
          <a:ln/>
        </p:spPr>
        <p:txBody>
          <a:bodyPr wrap="square" lIns="0" tIns="0" rIns="0" bIns="0" rtlCol="0" anchor="ctr">
            <a:normAutofit/>
          </a:bodyPr>
          <a:lstStyle/>
          <a:p>
            <a:r>
              <a:rPr lang="en-US" err="1">
                <a:solidFill>
                  <a:srgbClr val="44546A"/>
                </a:solidFill>
              </a:rPr>
              <a:t>Licencijos</a:t>
            </a:r>
            <a:r>
              <a:rPr lang="en-US">
                <a:solidFill>
                  <a:srgbClr val="44546A"/>
                </a:solidFill>
              </a:rPr>
              <a:t> </a:t>
            </a:r>
            <a:r>
              <a:rPr lang="en-US" err="1">
                <a:solidFill>
                  <a:srgbClr val="44546A"/>
                </a:solidFill>
              </a:rPr>
              <a:t>samprata</a:t>
            </a:r>
            <a:r>
              <a:rPr lang="en-US">
                <a:solidFill>
                  <a:srgbClr val="44546A"/>
                </a:solidFill>
              </a:rPr>
              <a:t> </a:t>
            </a:r>
            <a:endParaRPr lang="lt-LT">
              <a:solidFill>
                <a:srgbClr val="44546A"/>
              </a:solidFill>
            </a:endParaRPr>
          </a:p>
          <a:p>
            <a:pPr marL="0" indent="0">
              <a:buNone/>
            </a:pPr>
            <a:endParaRPr lang="lt-LT">
              <a:solidFill>
                <a:srgbClr val="44546A"/>
              </a:solidFill>
            </a:endParaRPr>
          </a:p>
          <a:p>
            <a:pPr marL="0" indent="0">
              <a:buNone/>
            </a:pPr>
            <a:r>
              <a:rPr lang="lt-LT">
                <a:solidFill>
                  <a:srgbClr val="44546A"/>
                </a:solidFill>
              </a:rPr>
              <a:t>Licencijų</a:t>
            </a:r>
            <a:r>
              <a:rPr lang="en-US">
                <a:solidFill>
                  <a:srgbClr val="44546A"/>
                </a:solidFill>
              </a:rPr>
              <a:t> </a:t>
            </a:r>
            <a:r>
              <a:rPr lang="en-US" err="1">
                <a:solidFill>
                  <a:srgbClr val="44546A"/>
                </a:solidFill>
              </a:rPr>
              <a:t>kategorijos</a:t>
            </a:r>
            <a:endParaRPr lang="en-US">
              <a:solidFill>
                <a:srgbClr val="44546A"/>
              </a:solidFill>
            </a:endParaRPr>
          </a:p>
        </p:txBody>
      </p:sp>
      <p:sp>
        <p:nvSpPr>
          <p:cNvPr id="12" name="Shape 9"/>
          <p:cNvSpPr/>
          <p:nvPr/>
        </p:nvSpPr>
        <p:spPr>
          <a:xfrm>
            <a:off x="1074420" y="3998023"/>
            <a:ext cx="73152" cy="73152"/>
          </a:xfrm>
          <a:prstGeom prst="ellipse">
            <a:avLst/>
          </a:prstGeom>
          <a:solidFill>
            <a:srgbClr val="2D6DAA"/>
          </a:solidFill>
          <a:ln w="12700">
            <a:solidFill>
              <a:srgbClr val="2D6DAA"/>
            </a:solidFill>
            <a:prstDash val="solid"/>
          </a:ln>
        </p:spPr>
        <p:txBody>
          <a:bodyPr/>
          <a:lstStyle/>
          <a:p>
            <a:endParaRPr lang="lt-LT"/>
          </a:p>
        </p:txBody>
      </p:sp>
      <p:sp>
        <p:nvSpPr>
          <p:cNvPr id="13" name="Text 10"/>
          <p:cNvSpPr/>
          <p:nvPr/>
        </p:nvSpPr>
        <p:spPr>
          <a:xfrm>
            <a:off x="1330452" y="3319272"/>
            <a:ext cx="4183380" cy="1394968"/>
          </a:xfrm>
          <a:prstGeom prst="rect">
            <a:avLst/>
          </a:prstGeom>
          <a:noFill/>
          <a:ln/>
        </p:spPr>
        <p:txBody>
          <a:bodyPr wrap="square" lIns="0" tIns="0" rIns="0" bIns="0" rtlCol="0" anchor="ctr">
            <a:normAutofit/>
          </a:bodyPr>
          <a:lstStyle/>
          <a:p>
            <a:pPr marL="0" indent="0">
              <a:buNone/>
            </a:pPr>
            <a:r>
              <a:rPr lang="en-US" err="1">
                <a:solidFill>
                  <a:srgbClr val="44546A"/>
                </a:solidFill>
              </a:rPr>
              <a:t>Licencijavimo</a:t>
            </a:r>
            <a:r>
              <a:rPr lang="en-US">
                <a:solidFill>
                  <a:srgbClr val="44546A"/>
                </a:solidFill>
              </a:rPr>
              <a:t> </a:t>
            </a:r>
            <a:r>
              <a:rPr lang="en-US" err="1">
                <a:solidFill>
                  <a:srgbClr val="44546A"/>
                </a:solidFill>
              </a:rPr>
              <a:t>modeliai</a:t>
            </a:r>
            <a:endParaRPr lang="en-US">
              <a:solidFill>
                <a:srgbClr val="44546A"/>
              </a:solidFill>
            </a:endParaRPr>
          </a:p>
        </p:txBody>
      </p:sp>
      <p:sp>
        <p:nvSpPr>
          <p:cNvPr id="14" name="Shape 11"/>
          <p:cNvSpPr/>
          <p:nvPr/>
        </p:nvSpPr>
        <p:spPr>
          <a:xfrm>
            <a:off x="1065276" y="4489069"/>
            <a:ext cx="73152" cy="73152"/>
          </a:xfrm>
          <a:prstGeom prst="ellipse">
            <a:avLst/>
          </a:prstGeom>
          <a:solidFill>
            <a:srgbClr val="2D6DAA"/>
          </a:solidFill>
          <a:ln w="12700">
            <a:solidFill>
              <a:srgbClr val="2D6DAA"/>
            </a:solidFill>
            <a:prstDash val="solid"/>
          </a:ln>
        </p:spPr>
        <p:txBody>
          <a:bodyPr/>
          <a:lstStyle/>
          <a:p>
            <a:endParaRPr lang="lt-LT"/>
          </a:p>
        </p:txBody>
      </p:sp>
      <p:sp>
        <p:nvSpPr>
          <p:cNvPr id="15" name="Text 12"/>
          <p:cNvSpPr/>
          <p:nvPr/>
        </p:nvSpPr>
        <p:spPr>
          <a:xfrm>
            <a:off x="1307592" y="3429000"/>
            <a:ext cx="4398264" cy="2761488"/>
          </a:xfrm>
          <a:prstGeom prst="rect">
            <a:avLst/>
          </a:prstGeom>
          <a:noFill/>
          <a:ln/>
        </p:spPr>
        <p:txBody>
          <a:bodyPr wrap="square" lIns="0" tIns="0" rIns="0" bIns="0" rtlCol="0" anchor="ctr">
            <a:noAutofit/>
          </a:bodyPr>
          <a:lstStyle/>
          <a:p>
            <a:r>
              <a:rPr lang="en-US" err="1">
                <a:solidFill>
                  <a:srgbClr val="44546A"/>
                </a:solidFill>
              </a:rPr>
              <a:t>Esminia</a:t>
            </a:r>
            <a:r>
              <a:rPr lang="lt-LT">
                <a:solidFill>
                  <a:srgbClr val="44546A"/>
                </a:solidFill>
              </a:rPr>
              <a:t>i reikalavimai</a:t>
            </a:r>
            <a:r>
              <a:rPr lang="en-US">
                <a:solidFill>
                  <a:srgbClr val="44546A"/>
                </a:solidFill>
              </a:rPr>
              <a:t>, </a:t>
            </a:r>
            <a:r>
              <a:rPr lang="en-US" err="1">
                <a:solidFill>
                  <a:srgbClr val="44546A"/>
                </a:solidFill>
              </a:rPr>
              <a:t>kurie</a:t>
            </a:r>
            <a:r>
              <a:rPr lang="en-US">
                <a:solidFill>
                  <a:srgbClr val="44546A"/>
                </a:solidFill>
              </a:rPr>
              <a:t> </a:t>
            </a:r>
            <a:r>
              <a:rPr lang="en-US" err="1">
                <a:solidFill>
                  <a:srgbClr val="44546A"/>
                </a:solidFill>
              </a:rPr>
              <a:t>turi</a:t>
            </a:r>
            <a:r>
              <a:rPr lang="en-US">
                <a:solidFill>
                  <a:srgbClr val="44546A"/>
                </a:solidFill>
              </a:rPr>
              <a:t> </a:t>
            </a:r>
            <a:r>
              <a:rPr lang="en-US" err="1">
                <a:solidFill>
                  <a:srgbClr val="44546A"/>
                </a:solidFill>
              </a:rPr>
              <a:t>būti</a:t>
            </a:r>
            <a:r>
              <a:rPr lang="en-US">
                <a:solidFill>
                  <a:srgbClr val="44546A"/>
                </a:solidFill>
              </a:rPr>
              <a:t> </a:t>
            </a:r>
            <a:r>
              <a:rPr lang="en-US" err="1">
                <a:solidFill>
                  <a:srgbClr val="44546A"/>
                </a:solidFill>
              </a:rPr>
              <a:t>nustatyti</a:t>
            </a:r>
            <a:r>
              <a:rPr lang="en-US">
                <a:solidFill>
                  <a:srgbClr val="44546A"/>
                </a:solidFill>
              </a:rPr>
              <a:t> </a:t>
            </a:r>
            <a:r>
              <a:rPr lang="lt-LT">
                <a:solidFill>
                  <a:srgbClr val="44546A"/>
                </a:solidFill>
              </a:rPr>
              <a:t>specialiuosiuose licencijavimą nustatančiuose </a:t>
            </a:r>
            <a:r>
              <a:rPr lang="en-US" err="1">
                <a:solidFill>
                  <a:srgbClr val="44546A"/>
                </a:solidFill>
              </a:rPr>
              <a:t>įstaty</a:t>
            </a:r>
            <a:r>
              <a:rPr lang="lt-LT" err="1">
                <a:solidFill>
                  <a:srgbClr val="44546A"/>
                </a:solidFill>
              </a:rPr>
              <a:t>muose</a:t>
            </a:r>
            <a:endParaRPr lang="en-US">
              <a:solidFill>
                <a:srgbClr val="44546A"/>
              </a:solidFill>
            </a:endParaRPr>
          </a:p>
        </p:txBody>
      </p:sp>
      <p:sp>
        <p:nvSpPr>
          <p:cNvPr id="16" name="Shape 13"/>
          <p:cNvSpPr/>
          <p:nvPr/>
        </p:nvSpPr>
        <p:spPr>
          <a:xfrm>
            <a:off x="1069848" y="5473446"/>
            <a:ext cx="73152" cy="73152"/>
          </a:xfrm>
          <a:prstGeom prst="ellipse">
            <a:avLst/>
          </a:prstGeom>
          <a:solidFill>
            <a:srgbClr val="2D6DAA"/>
          </a:solidFill>
          <a:ln w="12700">
            <a:solidFill>
              <a:srgbClr val="2D6DAA"/>
            </a:solidFill>
            <a:prstDash val="solid"/>
          </a:ln>
        </p:spPr>
        <p:txBody>
          <a:bodyPr/>
          <a:lstStyle/>
          <a:p>
            <a:endParaRPr lang="lt-LT"/>
          </a:p>
        </p:txBody>
      </p:sp>
      <p:sp>
        <p:nvSpPr>
          <p:cNvPr id="17" name="Text 14"/>
          <p:cNvSpPr/>
          <p:nvPr/>
        </p:nvSpPr>
        <p:spPr>
          <a:xfrm>
            <a:off x="1307592" y="4562856"/>
            <a:ext cx="4206240" cy="2680716"/>
          </a:xfrm>
          <a:prstGeom prst="rect">
            <a:avLst/>
          </a:prstGeom>
          <a:noFill/>
          <a:ln/>
        </p:spPr>
        <p:txBody>
          <a:bodyPr wrap="square" lIns="0" tIns="0" rIns="0" bIns="0" rtlCol="0" anchor="ctr">
            <a:normAutofit/>
          </a:bodyPr>
          <a:lstStyle/>
          <a:p>
            <a:pPr marL="0" indent="0">
              <a:buNone/>
            </a:pPr>
            <a:endParaRPr lang="lt-LT">
              <a:solidFill>
                <a:srgbClr val="29313A"/>
              </a:solidFill>
            </a:endParaRPr>
          </a:p>
          <a:p>
            <a:pPr marL="0" indent="0">
              <a:buNone/>
            </a:pPr>
            <a:r>
              <a:rPr lang="lt-LT">
                <a:solidFill>
                  <a:srgbClr val="44546A"/>
                </a:solidFill>
              </a:rPr>
              <a:t>Reikalavimai licencijavimo procedūroms (skaitmenizuotas licencijos išdavimo procesas) </a:t>
            </a:r>
          </a:p>
          <a:p>
            <a:pPr marL="0" indent="0">
              <a:buNone/>
            </a:pPr>
            <a:endParaRPr lang="lt-LT" sz="1420">
              <a:solidFill>
                <a:srgbClr val="29313A"/>
              </a:solidFill>
            </a:endParaRPr>
          </a:p>
          <a:p>
            <a:pPr marL="0" indent="0">
              <a:buNone/>
            </a:pPr>
            <a:endParaRPr lang="en-US" sz="1420"/>
          </a:p>
        </p:txBody>
      </p:sp>
      <p:sp>
        <p:nvSpPr>
          <p:cNvPr id="18" name="Shape 15"/>
          <p:cNvSpPr/>
          <p:nvPr/>
        </p:nvSpPr>
        <p:spPr>
          <a:xfrm>
            <a:off x="6199632" y="1013460"/>
            <a:ext cx="5522976" cy="5625084"/>
          </a:xfrm>
          <a:prstGeom prst="roundRect">
            <a:avLst>
              <a:gd name="adj" fmla="val 1633"/>
            </a:avLst>
          </a:prstGeom>
          <a:solidFill>
            <a:srgbClr val="EEF8F4"/>
          </a:solidFill>
          <a:ln w="12700">
            <a:solidFill>
              <a:srgbClr val="D5E9DF"/>
            </a:solidFill>
            <a:prstDash val="solid"/>
          </a:ln>
        </p:spPr>
        <p:txBody>
          <a:bodyPr/>
          <a:lstStyle/>
          <a:p>
            <a:endParaRPr lang="lt-LT"/>
          </a:p>
        </p:txBody>
      </p:sp>
      <p:sp>
        <p:nvSpPr>
          <p:cNvPr id="19" name="Text 16"/>
          <p:cNvSpPr/>
          <p:nvPr/>
        </p:nvSpPr>
        <p:spPr>
          <a:xfrm>
            <a:off x="6419088" y="1301115"/>
            <a:ext cx="4919472" cy="857631"/>
          </a:xfrm>
          <a:prstGeom prst="rect">
            <a:avLst/>
          </a:prstGeom>
          <a:noFill/>
          <a:ln/>
        </p:spPr>
        <p:txBody>
          <a:bodyPr wrap="square" lIns="0" tIns="0" rIns="0" bIns="0" rtlCol="0" anchor="ctr">
            <a:noAutofit/>
          </a:bodyPr>
          <a:lstStyle/>
          <a:p>
            <a:pPr marL="0" indent="0" algn="ctr">
              <a:buNone/>
            </a:pPr>
            <a:r>
              <a:rPr lang="en-US" sz="2000" b="1">
                <a:solidFill>
                  <a:srgbClr val="278A62"/>
                </a:solidFill>
              </a:rPr>
              <a:t>LICENCIJAVIM</a:t>
            </a:r>
            <a:r>
              <a:rPr lang="lt-LT" sz="2000" b="1">
                <a:solidFill>
                  <a:srgbClr val="278A62"/>
                </a:solidFill>
              </a:rPr>
              <a:t>Ą NUSTATANČIŲ</a:t>
            </a:r>
            <a:r>
              <a:rPr lang="en-US" sz="2000" b="1">
                <a:solidFill>
                  <a:srgbClr val="278A62"/>
                </a:solidFill>
              </a:rPr>
              <a:t> TEISĖS AKTŲ RENGIMO TAISYKLĖS</a:t>
            </a:r>
            <a:endParaRPr lang="en-US" sz="2000"/>
          </a:p>
        </p:txBody>
      </p:sp>
      <p:sp>
        <p:nvSpPr>
          <p:cNvPr id="20" name="Shape 17"/>
          <p:cNvSpPr/>
          <p:nvPr/>
        </p:nvSpPr>
        <p:spPr>
          <a:xfrm>
            <a:off x="6419088" y="2158746"/>
            <a:ext cx="5029200" cy="4171188"/>
          </a:xfrm>
          <a:prstGeom prst="roundRect">
            <a:avLst>
              <a:gd name="adj" fmla="val 2235"/>
            </a:avLst>
          </a:prstGeom>
          <a:solidFill>
            <a:srgbClr val="FFFFFF"/>
          </a:solidFill>
          <a:ln w="12700">
            <a:solidFill>
              <a:srgbClr val="D8E1EA"/>
            </a:solidFill>
            <a:prstDash val="solid"/>
          </a:ln>
        </p:spPr>
        <p:txBody>
          <a:bodyPr/>
          <a:lstStyle/>
          <a:p>
            <a:endParaRPr lang="lt-LT"/>
          </a:p>
        </p:txBody>
      </p:sp>
      <p:sp>
        <p:nvSpPr>
          <p:cNvPr id="21" name="Text 18"/>
          <p:cNvSpPr/>
          <p:nvPr/>
        </p:nvSpPr>
        <p:spPr>
          <a:xfrm>
            <a:off x="6675120" y="2212848"/>
            <a:ext cx="4663440" cy="473964"/>
          </a:xfrm>
          <a:prstGeom prst="rect">
            <a:avLst/>
          </a:prstGeom>
          <a:noFill/>
          <a:ln/>
        </p:spPr>
        <p:txBody>
          <a:bodyPr wrap="square" lIns="0" tIns="0" rIns="0" bIns="0" rtlCol="0" anchor="ctr">
            <a:noAutofit/>
          </a:bodyPr>
          <a:lstStyle/>
          <a:p>
            <a:pPr marL="0" indent="0">
              <a:buNone/>
            </a:pPr>
            <a:endParaRPr lang="en-US" sz="2400">
              <a:solidFill>
                <a:srgbClr val="44546A"/>
              </a:solidFill>
            </a:endParaRPr>
          </a:p>
        </p:txBody>
      </p:sp>
      <p:sp>
        <p:nvSpPr>
          <p:cNvPr id="22" name="Shape 19"/>
          <p:cNvSpPr/>
          <p:nvPr/>
        </p:nvSpPr>
        <p:spPr>
          <a:xfrm>
            <a:off x="6620256" y="2974467"/>
            <a:ext cx="73152" cy="73152"/>
          </a:xfrm>
          <a:prstGeom prst="ellipse">
            <a:avLst/>
          </a:prstGeom>
          <a:solidFill>
            <a:srgbClr val="278A62"/>
          </a:solidFill>
          <a:ln w="12700">
            <a:solidFill>
              <a:srgbClr val="278A62"/>
            </a:solidFill>
            <a:prstDash val="solid"/>
          </a:ln>
        </p:spPr>
        <p:txBody>
          <a:bodyPr/>
          <a:lstStyle/>
          <a:p>
            <a:endParaRPr lang="lt-LT"/>
          </a:p>
        </p:txBody>
      </p:sp>
      <p:sp>
        <p:nvSpPr>
          <p:cNvPr id="23" name="Text 20"/>
          <p:cNvSpPr/>
          <p:nvPr/>
        </p:nvSpPr>
        <p:spPr>
          <a:xfrm>
            <a:off x="6839712" y="2487168"/>
            <a:ext cx="4206240" cy="1380744"/>
          </a:xfrm>
          <a:prstGeom prst="rect">
            <a:avLst/>
          </a:prstGeom>
          <a:noFill/>
          <a:ln/>
        </p:spPr>
        <p:txBody>
          <a:bodyPr wrap="square" lIns="0" tIns="0" rIns="0" bIns="0" rtlCol="0" anchor="ctr">
            <a:normAutofit/>
          </a:bodyPr>
          <a:lstStyle/>
          <a:p>
            <a:pPr marL="0" indent="0">
              <a:buNone/>
            </a:pPr>
            <a:r>
              <a:rPr lang="lt-LT">
                <a:solidFill>
                  <a:srgbClr val="44546A"/>
                </a:solidFill>
              </a:rPr>
              <a:t>Numatomo licencijavimo vertinimas, jo atlikimo tvarka</a:t>
            </a:r>
            <a:endParaRPr lang="en-US">
              <a:solidFill>
                <a:srgbClr val="44546A"/>
              </a:solidFill>
            </a:endParaRPr>
          </a:p>
        </p:txBody>
      </p:sp>
      <p:sp>
        <p:nvSpPr>
          <p:cNvPr id="24" name="Shape 21"/>
          <p:cNvSpPr/>
          <p:nvPr/>
        </p:nvSpPr>
        <p:spPr>
          <a:xfrm>
            <a:off x="6631686" y="3768090"/>
            <a:ext cx="73152" cy="73152"/>
          </a:xfrm>
          <a:prstGeom prst="ellipse">
            <a:avLst/>
          </a:prstGeom>
          <a:solidFill>
            <a:srgbClr val="278A62"/>
          </a:solidFill>
          <a:ln w="12700">
            <a:solidFill>
              <a:srgbClr val="278A62"/>
            </a:solidFill>
            <a:prstDash val="solid"/>
          </a:ln>
        </p:spPr>
        <p:txBody>
          <a:bodyPr/>
          <a:lstStyle/>
          <a:p>
            <a:endParaRPr lang="lt-LT"/>
          </a:p>
        </p:txBody>
      </p:sp>
      <p:sp>
        <p:nvSpPr>
          <p:cNvPr id="25" name="Text 22"/>
          <p:cNvSpPr/>
          <p:nvPr/>
        </p:nvSpPr>
        <p:spPr>
          <a:xfrm>
            <a:off x="6839712" y="2550414"/>
            <a:ext cx="4206240" cy="2808224"/>
          </a:xfrm>
          <a:prstGeom prst="rect">
            <a:avLst/>
          </a:prstGeom>
          <a:noFill/>
          <a:ln/>
        </p:spPr>
        <p:txBody>
          <a:bodyPr wrap="square" lIns="0" tIns="0" rIns="0" bIns="0" rtlCol="0" anchor="ctr">
            <a:normAutofit/>
          </a:bodyPr>
          <a:lstStyle/>
          <a:p>
            <a:pPr marL="0" indent="0">
              <a:buNone/>
            </a:pPr>
            <a:r>
              <a:rPr lang="lt-LT">
                <a:solidFill>
                  <a:srgbClr val="44546A"/>
                </a:solidFill>
              </a:rPr>
              <a:t>Tinkamiausio licencijavimo modelio pasirinkimo vertinimo tvarka</a:t>
            </a:r>
            <a:endParaRPr lang="en-US">
              <a:solidFill>
                <a:srgbClr val="44546A"/>
              </a:solidFill>
            </a:endParaRPr>
          </a:p>
        </p:txBody>
      </p:sp>
      <p:sp>
        <p:nvSpPr>
          <p:cNvPr id="26" name="Shape 23"/>
          <p:cNvSpPr/>
          <p:nvPr/>
        </p:nvSpPr>
        <p:spPr>
          <a:xfrm>
            <a:off x="6620256" y="4562221"/>
            <a:ext cx="73152" cy="73152"/>
          </a:xfrm>
          <a:prstGeom prst="ellipse">
            <a:avLst/>
          </a:prstGeom>
          <a:solidFill>
            <a:srgbClr val="278A62"/>
          </a:solidFill>
          <a:ln w="12700">
            <a:solidFill>
              <a:srgbClr val="278A62"/>
            </a:solidFill>
            <a:prstDash val="solid"/>
          </a:ln>
        </p:spPr>
        <p:txBody>
          <a:bodyPr/>
          <a:lstStyle/>
          <a:p>
            <a:endParaRPr lang="lt-LT"/>
          </a:p>
        </p:txBody>
      </p:sp>
      <p:sp>
        <p:nvSpPr>
          <p:cNvPr id="27" name="Text 24"/>
          <p:cNvSpPr/>
          <p:nvPr/>
        </p:nvSpPr>
        <p:spPr>
          <a:xfrm>
            <a:off x="6839712" y="4259580"/>
            <a:ext cx="4206240" cy="979932"/>
          </a:xfrm>
          <a:prstGeom prst="rect">
            <a:avLst/>
          </a:prstGeom>
          <a:noFill/>
          <a:ln/>
        </p:spPr>
        <p:txBody>
          <a:bodyPr wrap="square" lIns="0" tIns="0" rIns="0" bIns="0" rtlCol="0" anchor="ctr">
            <a:normAutofit/>
          </a:bodyPr>
          <a:lstStyle/>
          <a:p>
            <a:pPr marL="0" indent="0">
              <a:buNone/>
            </a:pPr>
            <a:r>
              <a:rPr lang="lt-LT">
                <a:solidFill>
                  <a:srgbClr val="44546A"/>
                </a:solidFill>
              </a:rPr>
              <a:t>Detalizuoti licencijavimą nustatančių įstatymų rengimo reikalavimai </a:t>
            </a:r>
            <a:endParaRPr lang="en-US">
              <a:solidFill>
                <a:srgbClr val="44546A"/>
              </a:solidFill>
            </a:endParaRPr>
          </a:p>
        </p:txBody>
      </p:sp>
      <p:sp>
        <p:nvSpPr>
          <p:cNvPr id="28" name="Shape 25"/>
          <p:cNvSpPr/>
          <p:nvPr/>
        </p:nvSpPr>
        <p:spPr>
          <a:xfrm>
            <a:off x="6631686" y="5285486"/>
            <a:ext cx="73152" cy="73152"/>
          </a:xfrm>
          <a:prstGeom prst="ellipse">
            <a:avLst/>
          </a:prstGeom>
          <a:solidFill>
            <a:srgbClr val="278A62"/>
          </a:solidFill>
          <a:ln w="12700">
            <a:solidFill>
              <a:srgbClr val="278A62"/>
            </a:solidFill>
            <a:prstDash val="solid"/>
          </a:ln>
        </p:spPr>
        <p:txBody>
          <a:bodyPr/>
          <a:lstStyle/>
          <a:p>
            <a:endParaRPr lang="lt-LT"/>
          </a:p>
        </p:txBody>
      </p:sp>
      <p:sp>
        <p:nvSpPr>
          <p:cNvPr id="29" name="Text 26"/>
          <p:cNvSpPr/>
          <p:nvPr/>
        </p:nvSpPr>
        <p:spPr>
          <a:xfrm>
            <a:off x="6839712" y="4416552"/>
            <a:ext cx="4206240" cy="2113788"/>
          </a:xfrm>
          <a:prstGeom prst="rect">
            <a:avLst/>
          </a:prstGeom>
          <a:noFill/>
          <a:ln/>
        </p:spPr>
        <p:txBody>
          <a:bodyPr wrap="square" lIns="0" tIns="0" rIns="0" bIns="0" rtlCol="0" anchor="ctr">
            <a:normAutofit/>
          </a:bodyPr>
          <a:lstStyle/>
          <a:p>
            <a:pPr marL="0" indent="0">
              <a:buNone/>
            </a:pPr>
            <a:r>
              <a:rPr lang="lt-LT">
                <a:solidFill>
                  <a:srgbClr val="44546A"/>
                </a:solidFill>
              </a:rPr>
              <a:t>Licencijavimo taisyklių rengimo reikalavimai</a:t>
            </a:r>
            <a:endParaRPr lang="en-US">
              <a:solidFill>
                <a:srgbClr val="44546A"/>
              </a:solidFill>
            </a:endParaRPr>
          </a:p>
        </p:txBody>
      </p:sp>
      <p:sp>
        <p:nvSpPr>
          <p:cNvPr id="30" name="Slide Number Placeholder 0"/>
          <p:cNvSpPr>
            <a:spLocks noGrp="1"/>
          </p:cNvSpPr>
          <p:nvPr>
            <p:ph type="sldNum" sz="quarter" idx="4294967295"/>
          </p:nvPr>
        </p:nvSpPr>
        <p:spPr>
          <a:xfrm>
            <a:off x="11503152" y="6455664"/>
            <a:ext cx="310896"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6D7480"/>
                </a:solidFill>
                <a:latin typeface="Aptos"/>
                <a:ea typeface="Aptos"/>
                <a:cs typeface="Aptos"/>
              </a:defRPr>
            </a:lvl1pPr>
          </a:lstStyle>
          <a:p>
            <a:pPr algn="r"/>
            <a:fld id="{F7021451-1387-4CA6-816F-3879F97B5CBC}" type="slidenum">
              <a:rPr lang="en-US" b="0"/>
              <a:t>4</a:t>
            </a:fld>
            <a:endParaRPr lang="en-US"/>
          </a:p>
        </p:txBody>
      </p:sp>
      <p:sp>
        <p:nvSpPr>
          <p:cNvPr id="32" name="Shape 7">
            <a:extLst>
              <a:ext uri="{FF2B5EF4-FFF2-40B4-BE49-F238E27FC236}">
                <a16:creationId xmlns:a16="http://schemas.microsoft.com/office/drawing/2014/main" id="{E4C56E19-97C9-D185-BC88-C62C84A42993}"/>
              </a:ext>
            </a:extLst>
          </p:cNvPr>
          <p:cNvSpPr/>
          <p:nvPr/>
        </p:nvSpPr>
        <p:spPr>
          <a:xfrm>
            <a:off x="1088136" y="3430079"/>
            <a:ext cx="73152" cy="73152"/>
          </a:xfrm>
          <a:prstGeom prst="ellipse">
            <a:avLst/>
          </a:prstGeom>
          <a:solidFill>
            <a:srgbClr val="2D6DAA"/>
          </a:solidFill>
          <a:ln w="12700">
            <a:solidFill>
              <a:srgbClr val="2D6DAA"/>
            </a:solidFill>
            <a:prstDash val="solid"/>
          </a:ln>
        </p:spPr>
        <p:txBody>
          <a:bodyPr/>
          <a:lstStyle/>
          <a:p>
            <a:endParaRPr lang="lt-LT"/>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85216" y="731520"/>
            <a:ext cx="10607040" cy="475488"/>
          </a:xfrm>
          <a:prstGeom prst="rect">
            <a:avLst/>
          </a:prstGeom>
          <a:noFill/>
          <a:ln/>
        </p:spPr>
        <p:txBody>
          <a:bodyPr wrap="square" lIns="0" tIns="0" rIns="0" bIns="0" rtlCol="0" anchor="ctr">
            <a:normAutofit/>
          </a:bodyPr>
          <a:lstStyle/>
          <a:p>
            <a:pPr marL="0" indent="0">
              <a:buNone/>
            </a:pPr>
            <a:r>
              <a:rPr lang="lt-LT" sz="2800" b="1">
                <a:solidFill>
                  <a:srgbClr val="44546A"/>
                </a:solidFill>
                <a:latin typeface="Aptos Display" pitchFamily="34" charset="0"/>
              </a:rPr>
              <a:t>Kokia yra licencijos samprata?</a:t>
            </a:r>
            <a:endParaRPr lang="en-US" sz="2800">
              <a:solidFill>
                <a:srgbClr val="44546A"/>
              </a:solidFill>
            </a:endParaRPr>
          </a:p>
        </p:txBody>
      </p:sp>
      <p:sp>
        <p:nvSpPr>
          <p:cNvPr id="3" name="Text 1"/>
          <p:cNvSpPr/>
          <p:nvPr/>
        </p:nvSpPr>
        <p:spPr>
          <a:xfrm>
            <a:off x="585216" y="841248"/>
            <a:ext cx="3840480" cy="219456"/>
          </a:xfrm>
          <a:prstGeom prst="rect">
            <a:avLst/>
          </a:prstGeom>
          <a:noFill/>
          <a:ln/>
        </p:spPr>
        <p:txBody>
          <a:bodyPr wrap="square" lIns="0" tIns="0" rIns="0" bIns="0" rtlCol="0" anchor="ctr"/>
          <a:lstStyle/>
          <a:p>
            <a:pPr marL="0" indent="0">
              <a:buNone/>
            </a:pPr>
            <a:endParaRPr lang="en-US" sz="1050"/>
          </a:p>
        </p:txBody>
      </p:sp>
      <p:pic>
        <p:nvPicPr>
          <p:cNvPr id="4" name="Image 0" descr="/mnt/data/eimin_extract/ppt/media/image3.sv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305288" y="6190488"/>
            <a:ext cx="1417320" cy="301752"/>
          </a:xfrm>
          <a:prstGeom prst="rect">
            <a:avLst/>
          </a:prstGeom>
        </p:spPr>
      </p:pic>
      <p:sp>
        <p:nvSpPr>
          <p:cNvPr id="5" name="Shape 2"/>
          <p:cNvSpPr/>
          <p:nvPr/>
        </p:nvSpPr>
        <p:spPr>
          <a:xfrm>
            <a:off x="749808" y="1536192"/>
            <a:ext cx="1975104" cy="4480560"/>
          </a:xfrm>
          <a:prstGeom prst="roundRect">
            <a:avLst>
              <a:gd name="adj" fmla="val 3704"/>
            </a:avLst>
          </a:prstGeom>
          <a:solidFill>
            <a:srgbClr val="F7FAFD"/>
          </a:solidFill>
          <a:ln w="12700">
            <a:solidFill>
              <a:srgbClr val="D8E1EA"/>
            </a:solidFill>
            <a:prstDash val="solid"/>
          </a:ln>
        </p:spPr>
        <p:txBody>
          <a:bodyPr/>
          <a:lstStyle/>
          <a:p>
            <a:endParaRPr lang="lt-LT">
              <a:solidFill>
                <a:srgbClr val="E4E4E4"/>
              </a:solidFill>
            </a:endParaRPr>
          </a:p>
        </p:txBody>
      </p:sp>
      <p:sp>
        <p:nvSpPr>
          <p:cNvPr id="6" name="Shape 3"/>
          <p:cNvSpPr/>
          <p:nvPr/>
        </p:nvSpPr>
        <p:spPr>
          <a:xfrm>
            <a:off x="1408176" y="1792224"/>
            <a:ext cx="658368" cy="658368"/>
          </a:xfrm>
          <a:prstGeom prst="ellipse">
            <a:avLst/>
          </a:prstGeom>
          <a:solidFill>
            <a:srgbClr val="2D6DAA"/>
          </a:solidFill>
          <a:ln w="12700">
            <a:solidFill>
              <a:srgbClr val="2D6DAA"/>
            </a:solidFill>
            <a:prstDash val="solid"/>
          </a:ln>
        </p:spPr>
        <p:txBody>
          <a:bodyPr/>
          <a:lstStyle/>
          <a:p>
            <a:endParaRPr lang="lt-LT">
              <a:solidFill>
                <a:srgbClr val="2D6DAA"/>
              </a:solidFill>
            </a:endParaRPr>
          </a:p>
        </p:txBody>
      </p:sp>
      <p:sp>
        <p:nvSpPr>
          <p:cNvPr id="7" name="Text 4"/>
          <p:cNvSpPr/>
          <p:nvPr/>
        </p:nvSpPr>
        <p:spPr>
          <a:xfrm>
            <a:off x="1408176" y="1883664"/>
            <a:ext cx="658368" cy="310896"/>
          </a:xfrm>
          <a:prstGeom prst="rect">
            <a:avLst/>
          </a:prstGeom>
          <a:noFill/>
          <a:ln/>
        </p:spPr>
        <p:txBody>
          <a:bodyPr wrap="square" lIns="0" tIns="0" rIns="0" bIns="0" rtlCol="0" anchor="ctr"/>
          <a:lstStyle/>
          <a:p>
            <a:pPr marL="0" indent="0" algn="ctr">
              <a:buNone/>
            </a:pPr>
            <a:r>
              <a:rPr lang="en-US" sz="1900" b="1">
                <a:solidFill>
                  <a:srgbClr val="FFFFFF"/>
                </a:solidFill>
              </a:rPr>
              <a:t>1</a:t>
            </a:r>
            <a:endParaRPr lang="en-US" sz="1900"/>
          </a:p>
        </p:txBody>
      </p:sp>
      <p:sp>
        <p:nvSpPr>
          <p:cNvPr id="8" name="Text 5"/>
          <p:cNvSpPr/>
          <p:nvPr/>
        </p:nvSpPr>
        <p:spPr>
          <a:xfrm>
            <a:off x="914400" y="2670047"/>
            <a:ext cx="1645920" cy="1144715"/>
          </a:xfrm>
          <a:prstGeom prst="rect">
            <a:avLst/>
          </a:prstGeom>
          <a:noFill/>
          <a:ln/>
        </p:spPr>
        <p:txBody>
          <a:bodyPr wrap="square" lIns="0" tIns="0" rIns="0" bIns="0" rtlCol="0" anchor="ctr">
            <a:noAutofit/>
          </a:bodyPr>
          <a:lstStyle/>
          <a:p>
            <a:pPr marL="0" indent="0" algn="ctr">
              <a:buNone/>
            </a:pPr>
            <a:r>
              <a:rPr lang="lt-LT" b="1">
                <a:solidFill>
                  <a:schemeClr val="tx2"/>
                </a:solidFill>
              </a:rPr>
              <a:t>Nesvarbu kaip pavadinta licencija</a:t>
            </a:r>
            <a:endParaRPr lang="en-US">
              <a:solidFill>
                <a:schemeClr val="tx2"/>
              </a:solidFill>
            </a:endParaRPr>
          </a:p>
        </p:txBody>
      </p:sp>
      <p:sp>
        <p:nvSpPr>
          <p:cNvPr id="9" name="Text 6"/>
          <p:cNvSpPr/>
          <p:nvPr/>
        </p:nvSpPr>
        <p:spPr>
          <a:xfrm>
            <a:off x="932688" y="3429000"/>
            <a:ext cx="1609344" cy="3145536"/>
          </a:xfrm>
          <a:prstGeom prst="rect">
            <a:avLst/>
          </a:prstGeom>
          <a:noFill/>
          <a:ln/>
        </p:spPr>
        <p:txBody>
          <a:bodyPr wrap="square" lIns="0" tIns="0" rIns="0" bIns="0" rtlCol="0" anchor="ctr">
            <a:noAutofit/>
          </a:bodyPr>
          <a:lstStyle/>
          <a:p>
            <a:pPr marL="0" indent="0" algn="ctr">
              <a:buNone/>
            </a:pPr>
            <a:r>
              <a:rPr lang="lt-LT"/>
              <a:t>Leidimas, licencija, įrašymas į sąrašą ar registrą, pritarimas ir kita </a:t>
            </a:r>
            <a:endParaRPr lang="en-US"/>
          </a:p>
        </p:txBody>
      </p:sp>
      <p:sp>
        <p:nvSpPr>
          <p:cNvPr id="10" name="Shape 7"/>
          <p:cNvSpPr/>
          <p:nvPr/>
        </p:nvSpPr>
        <p:spPr>
          <a:xfrm>
            <a:off x="3004947" y="1536192"/>
            <a:ext cx="1975104" cy="4480560"/>
          </a:xfrm>
          <a:prstGeom prst="roundRect">
            <a:avLst>
              <a:gd name="adj" fmla="val 3704"/>
            </a:avLst>
          </a:prstGeom>
          <a:solidFill>
            <a:srgbClr val="FCF6EA"/>
          </a:solidFill>
          <a:ln w="12700">
            <a:solidFill>
              <a:srgbClr val="D08A22"/>
            </a:solidFill>
            <a:prstDash val="solid"/>
          </a:ln>
        </p:spPr>
        <p:txBody>
          <a:bodyPr/>
          <a:lstStyle/>
          <a:p>
            <a:endParaRPr lang="lt-LT">
              <a:solidFill>
                <a:srgbClr val="FCF6EA"/>
              </a:solidFill>
            </a:endParaRPr>
          </a:p>
        </p:txBody>
      </p:sp>
      <p:sp>
        <p:nvSpPr>
          <p:cNvPr id="11" name="Shape 8"/>
          <p:cNvSpPr/>
          <p:nvPr/>
        </p:nvSpPr>
        <p:spPr>
          <a:xfrm>
            <a:off x="3675888" y="1792224"/>
            <a:ext cx="658368" cy="658368"/>
          </a:xfrm>
          <a:prstGeom prst="ellipse">
            <a:avLst/>
          </a:prstGeom>
          <a:solidFill>
            <a:srgbClr val="D08A22"/>
          </a:solidFill>
          <a:ln w="12700">
            <a:solidFill>
              <a:srgbClr val="D08A22"/>
            </a:solidFill>
            <a:prstDash val="solid"/>
          </a:ln>
        </p:spPr>
        <p:txBody>
          <a:bodyPr/>
          <a:lstStyle/>
          <a:p>
            <a:endParaRPr lang="lt-LT"/>
          </a:p>
        </p:txBody>
      </p:sp>
      <p:sp>
        <p:nvSpPr>
          <p:cNvPr id="12" name="Text 9"/>
          <p:cNvSpPr/>
          <p:nvPr/>
        </p:nvSpPr>
        <p:spPr>
          <a:xfrm>
            <a:off x="3675888" y="1883664"/>
            <a:ext cx="658368" cy="310896"/>
          </a:xfrm>
          <a:prstGeom prst="rect">
            <a:avLst/>
          </a:prstGeom>
          <a:noFill/>
          <a:ln/>
        </p:spPr>
        <p:txBody>
          <a:bodyPr wrap="square" lIns="0" tIns="0" rIns="0" bIns="0" rtlCol="0" anchor="ctr"/>
          <a:lstStyle/>
          <a:p>
            <a:pPr marL="0" indent="0" algn="ctr">
              <a:buNone/>
            </a:pPr>
            <a:r>
              <a:rPr lang="en-US" sz="1900" b="1">
                <a:solidFill>
                  <a:srgbClr val="FFFFFF"/>
                </a:solidFill>
              </a:rPr>
              <a:t>2</a:t>
            </a:r>
            <a:endParaRPr lang="en-US" sz="1900"/>
          </a:p>
        </p:txBody>
      </p:sp>
      <p:sp>
        <p:nvSpPr>
          <p:cNvPr id="13" name="Text 10"/>
          <p:cNvSpPr/>
          <p:nvPr/>
        </p:nvSpPr>
        <p:spPr>
          <a:xfrm>
            <a:off x="3182112" y="2670048"/>
            <a:ext cx="1645920" cy="758950"/>
          </a:xfrm>
          <a:prstGeom prst="rect">
            <a:avLst/>
          </a:prstGeom>
          <a:noFill/>
          <a:ln/>
        </p:spPr>
        <p:txBody>
          <a:bodyPr wrap="square" lIns="0" tIns="0" rIns="0" bIns="0" rtlCol="0" anchor="ctr">
            <a:normAutofit/>
          </a:bodyPr>
          <a:lstStyle/>
          <a:p>
            <a:pPr marL="0" indent="0" algn="ctr">
              <a:buNone/>
            </a:pPr>
            <a:r>
              <a:rPr lang="lt-LT" sz="2000" b="1">
                <a:solidFill>
                  <a:schemeClr val="tx2"/>
                </a:solidFill>
              </a:rPr>
              <a:t>Išduoda</a:t>
            </a:r>
            <a:r>
              <a:rPr lang="lt-LT" sz="1700" b="1">
                <a:solidFill>
                  <a:srgbClr val="18304F"/>
                </a:solidFill>
              </a:rPr>
              <a:t> </a:t>
            </a:r>
            <a:endParaRPr lang="en-US" sz="1700"/>
          </a:p>
        </p:txBody>
      </p:sp>
      <p:sp>
        <p:nvSpPr>
          <p:cNvPr id="14" name="Text 11"/>
          <p:cNvSpPr/>
          <p:nvPr/>
        </p:nvSpPr>
        <p:spPr>
          <a:xfrm>
            <a:off x="3200400" y="3428999"/>
            <a:ext cx="1609344" cy="1892809"/>
          </a:xfrm>
          <a:prstGeom prst="rect">
            <a:avLst/>
          </a:prstGeom>
          <a:noFill/>
          <a:ln/>
        </p:spPr>
        <p:txBody>
          <a:bodyPr wrap="square" lIns="0" tIns="0" rIns="0" bIns="0" rtlCol="0" anchor="ctr">
            <a:normAutofit/>
          </a:bodyPr>
          <a:lstStyle/>
          <a:p>
            <a:pPr marL="0" indent="0" algn="ctr">
              <a:buNone/>
            </a:pPr>
            <a:r>
              <a:rPr lang="lt-LT"/>
              <a:t>Viešojo administravimo subjektas </a:t>
            </a:r>
            <a:endParaRPr lang="en-US"/>
          </a:p>
        </p:txBody>
      </p:sp>
      <p:sp>
        <p:nvSpPr>
          <p:cNvPr id="15" name="Shape 12"/>
          <p:cNvSpPr/>
          <p:nvPr/>
        </p:nvSpPr>
        <p:spPr>
          <a:xfrm>
            <a:off x="5285231" y="1536192"/>
            <a:ext cx="2201305" cy="4480560"/>
          </a:xfrm>
          <a:prstGeom prst="roundRect">
            <a:avLst>
              <a:gd name="adj" fmla="val 3704"/>
            </a:avLst>
          </a:prstGeom>
          <a:solidFill>
            <a:srgbClr val="F7FAFD"/>
          </a:solidFill>
          <a:ln w="12700">
            <a:solidFill>
              <a:srgbClr val="D8E1EA"/>
            </a:solidFill>
            <a:prstDash val="solid"/>
          </a:ln>
        </p:spPr>
        <p:txBody>
          <a:bodyPr/>
          <a:lstStyle/>
          <a:p>
            <a:endParaRPr lang="lt-LT"/>
          </a:p>
        </p:txBody>
      </p:sp>
      <p:sp>
        <p:nvSpPr>
          <p:cNvPr id="16" name="Shape 13"/>
          <p:cNvSpPr/>
          <p:nvPr/>
        </p:nvSpPr>
        <p:spPr>
          <a:xfrm>
            <a:off x="5943600" y="1792224"/>
            <a:ext cx="658368" cy="658368"/>
          </a:xfrm>
          <a:prstGeom prst="ellipse">
            <a:avLst/>
          </a:prstGeom>
          <a:solidFill>
            <a:srgbClr val="2D6DAA"/>
          </a:solidFill>
          <a:ln w="12700">
            <a:solidFill>
              <a:srgbClr val="2D6DAA"/>
            </a:solidFill>
            <a:prstDash val="solid"/>
          </a:ln>
        </p:spPr>
        <p:txBody>
          <a:bodyPr/>
          <a:lstStyle/>
          <a:p>
            <a:endParaRPr lang="lt-LT"/>
          </a:p>
        </p:txBody>
      </p:sp>
      <p:sp>
        <p:nvSpPr>
          <p:cNvPr id="17" name="Text 14"/>
          <p:cNvSpPr/>
          <p:nvPr/>
        </p:nvSpPr>
        <p:spPr>
          <a:xfrm>
            <a:off x="5943600" y="1883664"/>
            <a:ext cx="658368" cy="310896"/>
          </a:xfrm>
          <a:prstGeom prst="rect">
            <a:avLst/>
          </a:prstGeom>
          <a:noFill/>
          <a:ln/>
        </p:spPr>
        <p:txBody>
          <a:bodyPr wrap="square" lIns="0" tIns="0" rIns="0" bIns="0" rtlCol="0" anchor="ctr"/>
          <a:lstStyle/>
          <a:p>
            <a:pPr marL="0" indent="0" algn="ctr">
              <a:buNone/>
            </a:pPr>
            <a:r>
              <a:rPr lang="en-US" sz="1900" b="1">
                <a:solidFill>
                  <a:srgbClr val="FFFFFF"/>
                </a:solidFill>
              </a:rPr>
              <a:t>3</a:t>
            </a:r>
            <a:endParaRPr lang="en-US" sz="1900"/>
          </a:p>
        </p:txBody>
      </p:sp>
      <p:sp>
        <p:nvSpPr>
          <p:cNvPr id="18" name="Text 15"/>
          <p:cNvSpPr/>
          <p:nvPr/>
        </p:nvSpPr>
        <p:spPr>
          <a:xfrm>
            <a:off x="5449824" y="2670048"/>
            <a:ext cx="1645920" cy="640080"/>
          </a:xfrm>
          <a:prstGeom prst="rect">
            <a:avLst/>
          </a:prstGeom>
          <a:noFill/>
          <a:ln/>
        </p:spPr>
        <p:txBody>
          <a:bodyPr wrap="square" lIns="0" tIns="0" rIns="0" bIns="0" rtlCol="0" anchor="ctr">
            <a:normAutofit/>
          </a:bodyPr>
          <a:lstStyle/>
          <a:p>
            <a:pPr marL="0" indent="0" algn="ctr">
              <a:buNone/>
            </a:pPr>
            <a:r>
              <a:rPr lang="lt-LT" b="1">
                <a:solidFill>
                  <a:schemeClr val="tx2"/>
                </a:solidFill>
              </a:rPr>
              <a:t>Suteikiama teisė </a:t>
            </a:r>
            <a:endParaRPr lang="en-US">
              <a:solidFill>
                <a:schemeClr val="tx2"/>
              </a:solidFill>
            </a:endParaRPr>
          </a:p>
        </p:txBody>
      </p:sp>
      <p:sp>
        <p:nvSpPr>
          <p:cNvPr id="19" name="Text 16"/>
          <p:cNvSpPr/>
          <p:nvPr/>
        </p:nvSpPr>
        <p:spPr>
          <a:xfrm>
            <a:off x="5468112" y="3639312"/>
            <a:ext cx="2018424" cy="2089976"/>
          </a:xfrm>
          <a:prstGeom prst="rect">
            <a:avLst/>
          </a:prstGeom>
          <a:noFill/>
          <a:ln/>
        </p:spPr>
        <p:txBody>
          <a:bodyPr wrap="square" lIns="0" tIns="0" rIns="0" bIns="0" rtlCol="0" anchor="ctr">
            <a:noAutofit/>
          </a:bodyPr>
          <a:lstStyle/>
          <a:p>
            <a:pPr marL="0" indent="0">
              <a:buNone/>
            </a:pPr>
            <a:r>
              <a:rPr lang="lt-LT"/>
              <a:t>Tam tikromis sąlygomis: </a:t>
            </a:r>
          </a:p>
          <a:p>
            <a:pPr marL="0" indent="0">
              <a:buNone/>
            </a:pPr>
            <a:endParaRPr lang="lt-LT"/>
          </a:p>
          <a:p>
            <a:pPr marL="285750" indent="-285750">
              <a:buFont typeface="Wingdings" panose="05000000000000000000" pitchFamily="2" charset="2"/>
              <a:buChar char="ü"/>
            </a:pPr>
            <a:r>
              <a:rPr lang="lt-LT"/>
              <a:t> vykdyti veiklą</a:t>
            </a:r>
          </a:p>
          <a:p>
            <a:pPr marL="285750" indent="-285750">
              <a:buFont typeface="Wingdings" panose="05000000000000000000" pitchFamily="2" charset="2"/>
              <a:buChar char="ü"/>
            </a:pPr>
            <a:r>
              <a:rPr lang="lt-LT"/>
              <a:t>Atlikti veiksmą</a:t>
            </a:r>
          </a:p>
          <a:p>
            <a:pPr marL="285750" indent="-285750">
              <a:buFont typeface="Wingdings" panose="05000000000000000000" pitchFamily="2" charset="2"/>
              <a:buChar char="ü"/>
            </a:pPr>
            <a:r>
              <a:rPr lang="lt-LT"/>
              <a:t>Pateikti ar tiekti rinkai produktą ar turėti/naudoti objektą</a:t>
            </a:r>
          </a:p>
        </p:txBody>
      </p:sp>
      <p:sp>
        <p:nvSpPr>
          <p:cNvPr id="20" name="Shape 17"/>
          <p:cNvSpPr/>
          <p:nvPr/>
        </p:nvSpPr>
        <p:spPr>
          <a:xfrm>
            <a:off x="7669417" y="1544193"/>
            <a:ext cx="2432304" cy="4480560"/>
          </a:xfrm>
          <a:prstGeom prst="roundRect">
            <a:avLst>
              <a:gd name="adj" fmla="val 3704"/>
            </a:avLst>
          </a:prstGeom>
          <a:solidFill>
            <a:srgbClr val="EEF8F4"/>
          </a:solidFill>
          <a:ln w="12700">
            <a:solidFill>
              <a:srgbClr val="278A62"/>
            </a:solidFill>
            <a:prstDash val="solid"/>
          </a:ln>
        </p:spPr>
        <p:txBody>
          <a:bodyPr/>
          <a:lstStyle/>
          <a:p>
            <a:endParaRPr lang="lt-LT"/>
          </a:p>
        </p:txBody>
      </p:sp>
      <p:sp>
        <p:nvSpPr>
          <p:cNvPr id="21" name="Shape 18"/>
          <p:cNvSpPr/>
          <p:nvPr/>
        </p:nvSpPr>
        <p:spPr>
          <a:xfrm>
            <a:off x="8211312" y="1792224"/>
            <a:ext cx="658368" cy="658368"/>
          </a:xfrm>
          <a:prstGeom prst="ellipse">
            <a:avLst/>
          </a:prstGeom>
          <a:solidFill>
            <a:srgbClr val="278A62"/>
          </a:solidFill>
          <a:ln w="12700">
            <a:solidFill>
              <a:srgbClr val="278A62"/>
            </a:solidFill>
            <a:prstDash val="solid"/>
          </a:ln>
        </p:spPr>
        <p:txBody>
          <a:bodyPr/>
          <a:lstStyle/>
          <a:p>
            <a:endParaRPr lang="lt-LT"/>
          </a:p>
        </p:txBody>
      </p:sp>
      <p:sp>
        <p:nvSpPr>
          <p:cNvPr id="22" name="Text 19"/>
          <p:cNvSpPr/>
          <p:nvPr/>
        </p:nvSpPr>
        <p:spPr>
          <a:xfrm>
            <a:off x="8211312" y="1883664"/>
            <a:ext cx="658368" cy="310896"/>
          </a:xfrm>
          <a:prstGeom prst="rect">
            <a:avLst/>
          </a:prstGeom>
          <a:noFill/>
          <a:ln/>
        </p:spPr>
        <p:txBody>
          <a:bodyPr wrap="square" lIns="0" tIns="0" rIns="0" bIns="0" rtlCol="0" anchor="ctr"/>
          <a:lstStyle/>
          <a:p>
            <a:pPr marL="0" indent="0" algn="ctr">
              <a:buNone/>
            </a:pPr>
            <a:r>
              <a:rPr lang="en-US" sz="1900" b="1">
                <a:solidFill>
                  <a:srgbClr val="FFFFFF"/>
                </a:solidFill>
              </a:rPr>
              <a:t>4</a:t>
            </a:r>
            <a:endParaRPr lang="en-US" sz="1900"/>
          </a:p>
        </p:txBody>
      </p:sp>
      <p:sp>
        <p:nvSpPr>
          <p:cNvPr id="23" name="Text 20"/>
          <p:cNvSpPr/>
          <p:nvPr/>
        </p:nvSpPr>
        <p:spPr>
          <a:xfrm>
            <a:off x="7717536" y="2670048"/>
            <a:ext cx="1645920" cy="640080"/>
          </a:xfrm>
          <a:prstGeom prst="rect">
            <a:avLst/>
          </a:prstGeom>
          <a:noFill/>
          <a:ln/>
        </p:spPr>
        <p:txBody>
          <a:bodyPr wrap="square" lIns="0" tIns="0" rIns="0" bIns="0" rtlCol="0" anchor="ctr">
            <a:normAutofit/>
          </a:bodyPr>
          <a:lstStyle/>
          <a:p>
            <a:pPr marL="0" indent="0" algn="ctr">
              <a:buNone/>
            </a:pPr>
            <a:r>
              <a:rPr lang="lt-LT" sz="2000" b="1">
                <a:solidFill>
                  <a:schemeClr val="tx2"/>
                </a:solidFill>
              </a:rPr>
              <a:t>Apimtis</a:t>
            </a:r>
            <a:r>
              <a:rPr lang="lt-LT" sz="1700"/>
              <a:t> </a:t>
            </a:r>
            <a:endParaRPr lang="en-US" sz="1700"/>
          </a:p>
        </p:txBody>
      </p:sp>
      <p:sp>
        <p:nvSpPr>
          <p:cNvPr id="24" name="Text 21"/>
          <p:cNvSpPr/>
          <p:nvPr/>
        </p:nvSpPr>
        <p:spPr>
          <a:xfrm>
            <a:off x="7735824" y="3428997"/>
            <a:ext cx="2249424" cy="2443165"/>
          </a:xfrm>
          <a:prstGeom prst="rect">
            <a:avLst/>
          </a:prstGeom>
          <a:noFill/>
          <a:ln/>
        </p:spPr>
        <p:txBody>
          <a:bodyPr wrap="square" lIns="0" tIns="0" rIns="0" bIns="0" rtlCol="0" anchor="ctr">
            <a:noAutofit/>
          </a:bodyPr>
          <a:lstStyle/>
          <a:p>
            <a:pPr marL="285750" indent="-285750">
              <a:buFont typeface="Wingdings" panose="05000000000000000000" pitchFamily="2" charset="2"/>
              <a:buChar char="ü"/>
            </a:pPr>
            <a:r>
              <a:rPr lang="lt-LT"/>
              <a:t>Ūkinei veiklai vykdyti</a:t>
            </a:r>
          </a:p>
          <a:p>
            <a:pPr marL="285750" indent="-285750">
              <a:buFont typeface="Wingdings" panose="05000000000000000000" pitchFamily="2" charset="2"/>
              <a:buChar char="ü"/>
            </a:pPr>
            <a:r>
              <a:rPr lang="lt-LT"/>
              <a:t>Asmeniniams ar visuomeniniams poreikiams tenkinti</a:t>
            </a:r>
          </a:p>
          <a:p>
            <a:pPr marL="285750" indent="-285750">
              <a:buFont typeface="Wingdings" panose="05000000000000000000" pitchFamily="2" charset="2"/>
              <a:buChar char="ü"/>
            </a:pPr>
            <a:r>
              <a:rPr lang="lt-LT"/>
              <a:t>Profesinei veiklai vykdyti, dirbti pagal profesiją </a:t>
            </a:r>
            <a:endParaRPr lang="en-US"/>
          </a:p>
        </p:txBody>
      </p:sp>
      <p:sp>
        <p:nvSpPr>
          <p:cNvPr id="27" name="Text 24"/>
          <p:cNvSpPr/>
          <p:nvPr/>
        </p:nvSpPr>
        <p:spPr>
          <a:xfrm>
            <a:off x="10479024" y="1883664"/>
            <a:ext cx="658368" cy="310896"/>
          </a:xfrm>
          <a:prstGeom prst="rect">
            <a:avLst/>
          </a:prstGeom>
          <a:noFill/>
          <a:ln/>
        </p:spPr>
        <p:txBody>
          <a:bodyPr wrap="square" lIns="0" tIns="0" rIns="0" bIns="0" rtlCol="0" anchor="ctr"/>
          <a:lstStyle/>
          <a:p>
            <a:pPr marL="0" indent="0" algn="ctr">
              <a:buNone/>
            </a:pPr>
            <a:r>
              <a:rPr lang="en-US" sz="1900" b="1">
                <a:solidFill>
                  <a:srgbClr val="FFFFFF"/>
                </a:solidFill>
              </a:rPr>
              <a:t>5</a:t>
            </a:r>
            <a:endParaRPr lang="en-US" sz="1900"/>
          </a:p>
        </p:txBody>
      </p:sp>
      <p:sp>
        <p:nvSpPr>
          <p:cNvPr id="28" name="Text 25"/>
          <p:cNvSpPr/>
          <p:nvPr/>
        </p:nvSpPr>
        <p:spPr>
          <a:xfrm>
            <a:off x="9985248" y="2670048"/>
            <a:ext cx="1645920" cy="640080"/>
          </a:xfrm>
          <a:prstGeom prst="rect">
            <a:avLst/>
          </a:prstGeom>
          <a:noFill/>
          <a:ln/>
        </p:spPr>
        <p:txBody>
          <a:bodyPr wrap="square" lIns="0" tIns="0" rIns="0" bIns="0" rtlCol="0" anchor="ctr">
            <a:normAutofit/>
          </a:bodyPr>
          <a:lstStyle/>
          <a:p>
            <a:pPr marL="0" indent="0" algn="ctr">
              <a:buNone/>
            </a:pPr>
            <a:endParaRPr lang="en-US" sz="1700"/>
          </a:p>
        </p:txBody>
      </p:sp>
      <p:sp>
        <p:nvSpPr>
          <p:cNvPr id="30" name="Shape 27"/>
          <p:cNvSpPr/>
          <p:nvPr/>
        </p:nvSpPr>
        <p:spPr>
          <a:xfrm>
            <a:off x="585216" y="6209347"/>
            <a:ext cx="8942832" cy="512064"/>
          </a:xfrm>
          <a:prstGeom prst="roundRect">
            <a:avLst>
              <a:gd name="adj" fmla="val 10714"/>
            </a:avLst>
          </a:prstGeom>
          <a:solidFill>
            <a:srgbClr val="EEF4FA"/>
          </a:solidFill>
          <a:ln w="12700">
            <a:solidFill>
              <a:srgbClr val="EEF4FA"/>
            </a:solidFill>
            <a:prstDash val="solid"/>
          </a:ln>
        </p:spPr>
        <p:txBody>
          <a:bodyPr/>
          <a:lstStyle/>
          <a:p>
            <a:endParaRPr lang="lt-LT"/>
          </a:p>
        </p:txBody>
      </p:sp>
      <p:sp>
        <p:nvSpPr>
          <p:cNvPr id="31" name="Text 28"/>
          <p:cNvSpPr/>
          <p:nvPr/>
        </p:nvSpPr>
        <p:spPr>
          <a:xfrm>
            <a:off x="688086" y="6336792"/>
            <a:ext cx="8705088" cy="237744"/>
          </a:xfrm>
          <a:prstGeom prst="rect">
            <a:avLst/>
          </a:prstGeom>
          <a:noFill/>
          <a:ln/>
        </p:spPr>
        <p:txBody>
          <a:bodyPr wrap="square" lIns="0" tIns="0" rIns="0" bIns="0" rtlCol="0" anchor="ctr">
            <a:noAutofit/>
          </a:bodyPr>
          <a:lstStyle/>
          <a:p>
            <a:pPr marL="0" indent="0" algn="ctr">
              <a:buNone/>
            </a:pPr>
            <a:r>
              <a:rPr lang="lt-LT" b="1">
                <a:solidFill>
                  <a:srgbClr val="2D6DAA"/>
                </a:solidFill>
              </a:rPr>
              <a:t>Svarbu suprasti kas yra laikoma licencija</a:t>
            </a:r>
            <a:endParaRPr lang="en-US"/>
          </a:p>
        </p:txBody>
      </p:sp>
      <p:sp>
        <p:nvSpPr>
          <p:cNvPr id="32" name="Slide Number Placeholder 0"/>
          <p:cNvSpPr>
            <a:spLocks noGrp="1"/>
          </p:cNvSpPr>
          <p:nvPr>
            <p:ph type="sldNum" sz="quarter" idx="4294967295"/>
          </p:nvPr>
        </p:nvSpPr>
        <p:spPr>
          <a:xfrm>
            <a:off x="11503152" y="6455664"/>
            <a:ext cx="310896"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6D7480"/>
                </a:solidFill>
                <a:latin typeface="Aptos"/>
                <a:ea typeface="Aptos"/>
                <a:cs typeface="Aptos"/>
              </a:defRPr>
            </a:lvl1pPr>
          </a:lstStyle>
          <a:p>
            <a:pPr algn="r"/>
            <a:fld id="{F7021451-1387-4CA6-816F-3879F97B5CBC}" type="slidenum">
              <a:rPr lang="en-US" b="0"/>
              <a:t>5</a:t>
            </a:fld>
            <a:endParaRPr lang="en-US"/>
          </a:p>
        </p:txBody>
      </p:sp>
      <p:pic>
        <p:nvPicPr>
          <p:cNvPr id="34" name="Picture 33">
            <a:extLst>
              <a:ext uri="{FF2B5EF4-FFF2-40B4-BE49-F238E27FC236}">
                <a16:creationId xmlns:a16="http://schemas.microsoft.com/office/drawing/2014/main" id="{CA4B94F8-0214-BBE9-D8F1-490DA9E205A4}"/>
              </a:ext>
            </a:extLst>
          </p:cNvPr>
          <p:cNvPicPr>
            <a:picLocks noChangeAspect="1"/>
          </p:cNvPicPr>
          <p:nvPr/>
        </p:nvPicPr>
        <p:blipFill>
          <a:blip r:embed="rId4"/>
          <a:stretch>
            <a:fillRect/>
          </a:stretch>
        </p:blipFill>
        <p:spPr>
          <a:xfrm>
            <a:off x="10168127" y="1472184"/>
            <a:ext cx="1824003" cy="4032504"/>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9F68C0-86EE-426D-FE84-A654495E54F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71BD200-640C-7C95-3509-679D4A7D5331}"/>
              </a:ext>
            </a:extLst>
          </p:cNvPr>
          <p:cNvSpPr/>
          <p:nvPr/>
        </p:nvSpPr>
        <p:spPr>
          <a:xfrm>
            <a:off x="0" y="0"/>
            <a:ext cx="12191695" cy="164592"/>
          </a:xfrm>
          <a:prstGeom prst="rect">
            <a:avLst/>
          </a:prstGeom>
          <a:solidFill>
            <a:srgbClr val="2C66A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a:extLst>
              <a:ext uri="{FF2B5EF4-FFF2-40B4-BE49-F238E27FC236}">
                <a16:creationId xmlns:a16="http://schemas.microsoft.com/office/drawing/2014/main" id="{3ABFC3F8-0CB4-CC5D-881A-236926923362}"/>
              </a:ext>
            </a:extLst>
          </p:cNvPr>
          <p:cNvSpPr txBox="1"/>
          <p:nvPr/>
        </p:nvSpPr>
        <p:spPr>
          <a:xfrm>
            <a:off x="594360" y="411480"/>
            <a:ext cx="10789920" cy="523220"/>
          </a:xfrm>
          <a:prstGeom prst="rect">
            <a:avLst/>
          </a:prstGeom>
          <a:noFill/>
        </p:spPr>
        <p:txBody>
          <a:bodyPr wrap="square" anchor="t">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lt-LT" sz="2800" b="1" i="0" u="none" strike="noStrike" kern="1200" cap="none" spc="0" normalizeH="0" baseline="0" noProof="0">
                <a:ln>
                  <a:noFill/>
                </a:ln>
                <a:solidFill>
                  <a:srgbClr val="44546A"/>
                </a:solidFill>
                <a:effectLst/>
                <a:uLnTx/>
                <a:uFillTx/>
                <a:latin typeface="Aptos"/>
                <a:ea typeface="+mn-ea"/>
                <a:cs typeface="+mn-cs"/>
              </a:rPr>
              <a:t>Kokios yra </a:t>
            </a:r>
            <a:r>
              <a:rPr lang="lt-LT" sz="2800" b="1">
                <a:solidFill>
                  <a:srgbClr val="44546A"/>
                </a:solidFill>
                <a:latin typeface="Aptos"/>
              </a:rPr>
              <a:t>l</a:t>
            </a:r>
            <a:r>
              <a:rPr kumimoji="0" lang="lt-LT" sz="2800" b="1" i="0" u="none" strike="noStrike" kern="1200" cap="none" spc="0" normalizeH="0" baseline="0" noProof="0" err="1">
                <a:ln>
                  <a:noFill/>
                </a:ln>
                <a:solidFill>
                  <a:srgbClr val="44546A"/>
                </a:solidFill>
                <a:effectLst/>
                <a:uLnTx/>
                <a:uFillTx/>
                <a:latin typeface="Aptos"/>
                <a:ea typeface="+mn-ea"/>
                <a:cs typeface="+mn-cs"/>
              </a:rPr>
              <a:t>icencijų</a:t>
            </a:r>
            <a:r>
              <a:rPr kumimoji="0" sz="2800" b="1" i="0" u="none" strike="noStrike" kern="1200" cap="none" spc="0" normalizeH="0" baseline="0" noProof="0">
                <a:ln>
                  <a:noFill/>
                </a:ln>
                <a:solidFill>
                  <a:srgbClr val="44546A"/>
                </a:solidFill>
                <a:effectLst/>
                <a:uLnTx/>
                <a:uFillTx/>
                <a:latin typeface="Aptos"/>
                <a:ea typeface="+mn-ea"/>
                <a:cs typeface="+mn-cs"/>
              </a:rPr>
              <a:t> </a:t>
            </a:r>
            <a:r>
              <a:rPr kumimoji="0" lang="lt-LT" sz="2800" b="1" i="0" u="none" strike="noStrike" kern="1200" cap="none" spc="0" normalizeH="0" baseline="0" noProof="0">
                <a:ln>
                  <a:noFill/>
                </a:ln>
                <a:solidFill>
                  <a:srgbClr val="44546A"/>
                </a:solidFill>
                <a:effectLst/>
                <a:uLnTx/>
                <a:uFillTx/>
                <a:latin typeface="Aptos"/>
                <a:ea typeface="+mn-ea"/>
                <a:cs typeface="+mn-cs"/>
              </a:rPr>
              <a:t>kategorijos?</a:t>
            </a:r>
            <a:endParaRPr kumimoji="0" sz="2800" b="1" i="0" u="none" strike="noStrike" kern="1200" cap="none" spc="0" normalizeH="0" baseline="0" noProof="0">
              <a:ln>
                <a:noFill/>
              </a:ln>
              <a:solidFill>
                <a:srgbClr val="44546A"/>
              </a:solidFill>
              <a:effectLst/>
              <a:uLnTx/>
              <a:uFillTx/>
              <a:latin typeface="Aptos"/>
              <a:ea typeface="+mn-ea"/>
              <a:cs typeface="+mn-cs"/>
            </a:endParaRPr>
          </a:p>
        </p:txBody>
      </p:sp>
      <p:sp>
        <p:nvSpPr>
          <p:cNvPr id="5" name="TextBox 4">
            <a:extLst>
              <a:ext uri="{FF2B5EF4-FFF2-40B4-BE49-F238E27FC236}">
                <a16:creationId xmlns:a16="http://schemas.microsoft.com/office/drawing/2014/main" id="{F1BFD54D-2A16-CC85-2377-852BA9523D2D}"/>
              </a:ext>
            </a:extLst>
          </p:cNvPr>
          <p:cNvSpPr txBox="1"/>
          <p:nvPr/>
        </p:nvSpPr>
        <p:spPr>
          <a:xfrm>
            <a:off x="11201400" y="6446520"/>
            <a:ext cx="411480" cy="201168"/>
          </a:xfrm>
          <a:prstGeom prst="rect">
            <a:avLst/>
          </a:prstGeom>
          <a:noFill/>
        </p:spPr>
        <p:txBody>
          <a:bodyPr wrap="square"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sz="900" b="0" i="0" u="none" strike="noStrike" kern="1200" cap="none" spc="0" normalizeH="0" baseline="0" noProof="0">
                <a:ln>
                  <a:noFill/>
                </a:ln>
                <a:solidFill>
                  <a:srgbClr val="607080"/>
                </a:solidFill>
                <a:effectLst/>
                <a:uLnTx/>
                <a:uFillTx/>
                <a:latin typeface="Aptos"/>
                <a:ea typeface="+mn-ea"/>
                <a:cs typeface="+mn-cs"/>
              </a:rPr>
              <a:t>11</a:t>
            </a:r>
          </a:p>
        </p:txBody>
      </p:sp>
      <p:sp>
        <p:nvSpPr>
          <p:cNvPr id="6" name="Rounded Rectangle 5">
            <a:extLst>
              <a:ext uri="{FF2B5EF4-FFF2-40B4-BE49-F238E27FC236}">
                <a16:creationId xmlns:a16="http://schemas.microsoft.com/office/drawing/2014/main" id="{BF67FF0E-DC31-D00E-683B-9786958F94D3}"/>
              </a:ext>
            </a:extLst>
          </p:cNvPr>
          <p:cNvSpPr/>
          <p:nvPr/>
        </p:nvSpPr>
        <p:spPr>
          <a:xfrm>
            <a:off x="731520" y="1371599"/>
            <a:ext cx="5349240" cy="3629025"/>
          </a:xfrm>
          <a:prstGeom prst="roundRect">
            <a:avLst/>
          </a:prstGeom>
          <a:solidFill>
            <a:schemeClr val="accent5">
              <a:lumMod val="20000"/>
              <a:lumOff val="80000"/>
            </a:schemeClr>
          </a:solidFill>
          <a:ln>
            <a:solidFill>
              <a:srgbClr val="D6DD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Rectangle 6">
            <a:extLst>
              <a:ext uri="{FF2B5EF4-FFF2-40B4-BE49-F238E27FC236}">
                <a16:creationId xmlns:a16="http://schemas.microsoft.com/office/drawing/2014/main" id="{56B6BD38-70CC-BAD2-EBA2-EFC188C164CA}"/>
              </a:ext>
            </a:extLst>
          </p:cNvPr>
          <p:cNvSpPr/>
          <p:nvPr/>
        </p:nvSpPr>
        <p:spPr>
          <a:xfrm flipH="1">
            <a:off x="594360" y="1371600"/>
            <a:ext cx="137160" cy="3629024"/>
          </a:xfrm>
          <a:prstGeom prst="rect">
            <a:avLst/>
          </a:prstGeom>
          <a:ln/>
        </p:spPr>
        <p:style>
          <a:lnRef idx="1">
            <a:schemeClr val="accent3"/>
          </a:lnRef>
          <a:fillRef idx="2">
            <a:schemeClr val="accent3"/>
          </a:fillRef>
          <a:effectRef idx="1">
            <a:schemeClr val="accent3"/>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D6DAA"/>
              </a:solidFill>
              <a:effectLst/>
              <a:highlight>
                <a:srgbClr val="2D6DAA"/>
              </a:highlight>
              <a:uLnTx/>
              <a:uFillTx/>
              <a:latin typeface="Calibri"/>
              <a:ea typeface="+mn-ea"/>
              <a:cs typeface="+mn-cs"/>
            </a:endParaRPr>
          </a:p>
        </p:txBody>
      </p:sp>
      <p:sp>
        <p:nvSpPr>
          <p:cNvPr id="8" name="TextBox 7">
            <a:extLst>
              <a:ext uri="{FF2B5EF4-FFF2-40B4-BE49-F238E27FC236}">
                <a16:creationId xmlns:a16="http://schemas.microsoft.com/office/drawing/2014/main" id="{445CAEED-2FDF-1CF9-56CE-EFD91E661B22}"/>
              </a:ext>
            </a:extLst>
          </p:cNvPr>
          <p:cNvSpPr txBox="1"/>
          <p:nvPr/>
        </p:nvSpPr>
        <p:spPr>
          <a:xfrm>
            <a:off x="932688" y="1536192"/>
            <a:ext cx="4983479" cy="461665"/>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lt-LT" sz="2400" b="1" i="0" u="none" strike="noStrike" kern="1200" cap="none" spc="0" normalizeH="0" baseline="0" noProof="0">
                <a:ln>
                  <a:noFill/>
                </a:ln>
                <a:solidFill>
                  <a:srgbClr val="183052"/>
                </a:solidFill>
                <a:effectLst/>
                <a:uLnTx/>
                <a:uFillTx/>
                <a:latin typeface="Aptos"/>
                <a:ea typeface="+mn-ea"/>
                <a:cs typeface="+mn-cs"/>
              </a:rPr>
              <a:t>I kategorija</a:t>
            </a:r>
            <a:r>
              <a:rPr kumimoji="0" lang="en-US" sz="2400" b="1" i="0" u="none" strike="noStrike" kern="1200" cap="none" spc="0" normalizeH="0" baseline="0" noProof="0">
                <a:ln>
                  <a:noFill/>
                </a:ln>
                <a:solidFill>
                  <a:srgbClr val="183052"/>
                </a:solidFill>
                <a:effectLst/>
                <a:uLnTx/>
                <a:uFillTx/>
                <a:latin typeface="Aptos"/>
                <a:ea typeface="+mn-ea"/>
                <a:cs typeface="+mn-cs"/>
              </a:rPr>
              <a:t> </a:t>
            </a:r>
            <a:r>
              <a:rPr kumimoji="0" lang="lt-LT" sz="2400" b="1" i="0" u="none" strike="noStrike" kern="1200" cap="none" spc="0" normalizeH="0" baseline="0" noProof="0">
                <a:ln>
                  <a:noFill/>
                </a:ln>
                <a:solidFill>
                  <a:srgbClr val="183052"/>
                </a:solidFill>
                <a:effectLst/>
                <a:uLnTx/>
                <a:uFillTx/>
                <a:latin typeface="Aptos"/>
                <a:ea typeface="+mn-ea"/>
                <a:cs typeface="+mn-cs"/>
              </a:rPr>
              <a:t>„Tradicinė licencija“</a:t>
            </a:r>
            <a:endParaRPr kumimoji="0" sz="2400" b="1" i="0" u="none" strike="noStrike" kern="1200" cap="none" spc="0" normalizeH="0" baseline="0" noProof="0">
              <a:ln>
                <a:noFill/>
              </a:ln>
              <a:solidFill>
                <a:srgbClr val="183052"/>
              </a:solidFill>
              <a:effectLst/>
              <a:uLnTx/>
              <a:uFillTx/>
              <a:latin typeface="Aptos"/>
              <a:ea typeface="+mn-ea"/>
              <a:cs typeface="+mn-cs"/>
            </a:endParaRPr>
          </a:p>
        </p:txBody>
      </p:sp>
      <p:sp>
        <p:nvSpPr>
          <p:cNvPr id="9" name="TextBox 8">
            <a:extLst>
              <a:ext uri="{FF2B5EF4-FFF2-40B4-BE49-F238E27FC236}">
                <a16:creationId xmlns:a16="http://schemas.microsoft.com/office/drawing/2014/main" id="{1608072B-2B90-8D61-9C72-D357D1A7EC9A}"/>
              </a:ext>
            </a:extLst>
          </p:cNvPr>
          <p:cNvSpPr txBox="1"/>
          <p:nvPr/>
        </p:nvSpPr>
        <p:spPr>
          <a:xfrm>
            <a:off x="932688" y="1993392"/>
            <a:ext cx="4983479" cy="2308324"/>
          </a:xfrm>
          <a:prstGeom prst="rect">
            <a:avLst/>
          </a:prstGeom>
          <a:noFill/>
        </p:spPr>
        <p:txBody>
          <a:bodyPr wrap="square" anchor="t">
            <a:spAutoFit/>
          </a:bodyPr>
          <a:lstStyle/>
          <a:p>
            <a:pPr lvl="0" defTabSz="457200">
              <a:defRPr/>
            </a:pPr>
            <a:r>
              <a:rPr lang="lt-LT" sz="2400">
                <a:solidFill>
                  <a:srgbClr val="44546A"/>
                </a:solidFill>
              </a:rPr>
              <a:t>Suteikiama teisė tam tikromis </a:t>
            </a:r>
            <a:r>
              <a:rPr lang="lt-LT" sz="2400" u="sng">
                <a:solidFill>
                  <a:srgbClr val="44546A"/>
                </a:solidFill>
              </a:rPr>
              <a:t>sąlygomis, priemonėmis, būdais ar tam tikrose patalpose</a:t>
            </a:r>
            <a:r>
              <a:rPr lang="lt-LT" sz="2400">
                <a:solidFill>
                  <a:srgbClr val="44546A"/>
                </a:solidFill>
              </a:rPr>
              <a:t>:</a:t>
            </a:r>
            <a:endParaRPr kumimoji="0" lang="lt-LT" sz="2400" b="0" i="0" u="none" strike="noStrike" kern="1200" cap="none" spc="0" normalizeH="0" baseline="0" noProof="0">
              <a:ln>
                <a:noFill/>
              </a:ln>
              <a:solidFill>
                <a:srgbClr val="44546A"/>
              </a:solidFill>
              <a:effectLst/>
              <a:uLnTx/>
              <a:uFillTx/>
              <a:latin typeface="Aptos"/>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lt-LT" sz="2400" b="0" i="0" u="none" strike="noStrike" kern="1200" cap="none" spc="0" normalizeH="0" baseline="0" noProof="0">
                <a:ln>
                  <a:noFill/>
                </a:ln>
                <a:solidFill>
                  <a:srgbClr val="44546A"/>
                </a:solidFill>
                <a:effectLst/>
                <a:uLnTx/>
                <a:uFillTx/>
                <a:latin typeface="Aptos"/>
                <a:ea typeface="+mn-ea"/>
                <a:cs typeface="+mn-cs"/>
              </a:rPr>
              <a:t>vykdyti ūkinę veiklą</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lt-LT" sz="2400">
                <a:solidFill>
                  <a:srgbClr val="44546A"/>
                </a:solidFill>
                <a:latin typeface="Aptos"/>
              </a:rPr>
              <a:t>veiklą nesiekiant pelno</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lt-LT" sz="2400">
                <a:solidFill>
                  <a:srgbClr val="44546A"/>
                </a:solidFill>
                <a:latin typeface="Aptos"/>
              </a:rPr>
              <a:t>atlikti kartoninius </a:t>
            </a:r>
            <a:r>
              <a:rPr kumimoji="0" lang="lt-LT" sz="2400" b="0" i="0" u="none" strike="noStrike" kern="1200" cap="none" spc="0" normalizeH="0" baseline="0" noProof="0">
                <a:ln>
                  <a:noFill/>
                </a:ln>
                <a:solidFill>
                  <a:srgbClr val="44546A"/>
                </a:solidFill>
                <a:effectLst/>
                <a:uLnTx/>
                <a:uFillTx/>
                <a:latin typeface="Aptos"/>
                <a:ea typeface="+mn-ea"/>
                <a:cs typeface="+mn-cs"/>
              </a:rPr>
              <a:t>veiksmus.</a:t>
            </a:r>
            <a:endParaRPr kumimoji="0" sz="2400" b="0" i="0" u="none" strike="noStrike" kern="1200" cap="none" spc="0" normalizeH="0" baseline="0" noProof="0">
              <a:ln>
                <a:noFill/>
              </a:ln>
              <a:solidFill>
                <a:srgbClr val="44546A"/>
              </a:solidFill>
              <a:effectLst/>
              <a:uLnTx/>
              <a:uFillTx/>
              <a:latin typeface="Aptos"/>
              <a:ea typeface="+mn-ea"/>
              <a:cs typeface="+mn-cs"/>
            </a:endParaRPr>
          </a:p>
        </p:txBody>
      </p:sp>
      <p:sp>
        <p:nvSpPr>
          <p:cNvPr id="10" name="Rounded Rectangle 9">
            <a:extLst>
              <a:ext uri="{FF2B5EF4-FFF2-40B4-BE49-F238E27FC236}">
                <a16:creationId xmlns:a16="http://schemas.microsoft.com/office/drawing/2014/main" id="{F248E3A7-5229-5EC1-7ED9-62E3D5E4DDA2}"/>
              </a:ext>
            </a:extLst>
          </p:cNvPr>
          <p:cNvSpPr/>
          <p:nvPr/>
        </p:nvSpPr>
        <p:spPr>
          <a:xfrm>
            <a:off x="6309360" y="1371600"/>
            <a:ext cx="5120640" cy="3629024"/>
          </a:xfrm>
          <a:prstGeom prst="roundRect">
            <a:avLst/>
          </a:prstGeom>
          <a:solidFill>
            <a:schemeClr val="accent5">
              <a:lumMod val="20000"/>
              <a:lumOff val="80000"/>
            </a:schemeClr>
          </a:solidFill>
          <a:ln>
            <a:solidFill>
              <a:srgbClr val="D6DD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ectangle 10">
            <a:extLst>
              <a:ext uri="{FF2B5EF4-FFF2-40B4-BE49-F238E27FC236}">
                <a16:creationId xmlns:a16="http://schemas.microsoft.com/office/drawing/2014/main" id="{F9FB60C1-729C-B639-4008-EB663600A957}"/>
              </a:ext>
            </a:extLst>
          </p:cNvPr>
          <p:cNvSpPr/>
          <p:nvPr/>
        </p:nvSpPr>
        <p:spPr>
          <a:xfrm flipH="1">
            <a:off x="6217920" y="1371600"/>
            <a:ext cx="91440" cy="3629024"/>
          </a:xfrm>
          <a:prstGeom prst="rect">
            <a:avLst/>
          </a:prstGeom>
          <a:ln/>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4D5255DF-6123-FAE0-0C63-E678791E33D7}"/>
              </a:ext>
            </a:extLst>
          </p:cNvPr>
          <p:cNvSpPr txBox="1"/>
          <p:nvPr/>
        </p:nvSpPr>
        <p:spPr>
          <a:xfrm>
            <a:off x="6510528" y="1536192"/>
            <a:ext cx="4754879" cy="461665"/>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lt-LT" sz="2400" b="1" i="0" u="none" strike="noStrike" kern="1200" cap="none" spc="0" normalizeH="0" baseline="0" noProof="0">
                <a:ln>
                  <a:noFill/>
                </a:ln>
                <a:solidFill>
                  <a:srgbClr val="183052"/>
                </a:solidFill>
                <a:effectLst/>
                <a:uLnTx/>
                <a:uFillTx/>
                <a:latin typeface="Aptos"/>
                <a:ea typeface="+mn-ea"/>
                <a:cs typeface="+mn-cs"/>
              </a:rPr>
              <a:t>II kategorija „Profesinė licencija“</a:t>
            </a:r>
            <a:endParaRPr kumimoji="0" sz="2400" b="1" i="0" u="none" strike="noStrike" kern="1200" cap="none" spc="0" normalizeH="0" baseline="0" noProof="0">
              <a:ln>
                <a:noFill/>
              </a:ln>
              <a:solidFill>
                <a:srgbClr val="183052"/>
              </a:solidFill>
              <a:effectLst/>
              <a:uLnTx/>
              <a:uFillTx/>
              <a:latin typeface="Aptos"/>
              <a:ea typeface="+mn-ea"/>
              <a:cs typeface="+mn-cs"/>
            </a:endParaRPr>
          </a:p>
        </p:txBody>
      </p:sp>
      <p:sp>
        <p:nvSpPr>
          <p:cNvPr id="13" name="TextBox 12">
            <a:extLst>
              <a:ext uri="{FF2B5EF4-FFF2-40B4-BE49-F238E27FC236}">
                <a16:creationId xmlns:a16="http://schemas.microsoft.com/office/drawing/2014/main" id="{6BC7C9AF-08DD-10FA-C42D-B2FC9F2CEFA3}"/>
              </a:ext>
            </a:extLst>
          </p:cNvPr>
          <p:cNvSpPr txBox="1"/>
          <p:nvPr/>
        </p:nvSpPr>
        <p:spPr>
          <a:xfrm>
            <a:off x="6510528" y="1993392"/>
            <a:ext cx="4754879" cy="2677656"/>
          </a:xfrm>
          <a:prstGeom prst="rect">
            <a:avLst/>
          </a:prstGeom>
          <a:noFill/>
        </p:spPr>
        <p:txBody>
          <a:bodyPr wrap="square" anchor="t">
            <a:spAutoFit/>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lt-LT" sz="2400">
                <a:solidFill>
                  <a:srgbClr val="44546A"/>
                </a:solidFill>
                <a:latin typeface="Aptos"/>
              </a:rPr>
              <a:t>I</a:t>
            </a:r>
            <a:r>
              <a:rPr kumimoji="0" lang="lt-LT" sz="2400" i="0" u="none" strike="noStrike" kern="1200" cap="none" spc="0" normalizeH="0" baseline="0" noProof="0" err="1">
                <a:ln>
                  <a:noFill/>
                </a:ln>
                <a:solidFill>
                  <a:srgbClr val="44546A"/>
                </a:solidFill>
                <a:effectLst/>
                <a:uLnTx/>
                <a:uFillTx/>
                <a:latin typeface="Aptos"/>
                <a:ea typeface="+mn-ea"/>
                <a:cs typeface="+mn-cs"/>
              </a:rPr>
              <a:t>šduodama</a:t>
            </a:r>
            <a:r>
              <a:rPr kumimoji="0" lang="lt-LT" sz="2400" i="0" u="none" strike="noStrike" kern="1200" cap="none" spc="0" normalizeH="0" baseline="0" noProof="0">
                <a:ln>
                  <a:noFill/>
                </a:ln>
                <a:solidFill>
                  <a:srgbClr val="44546A"/>
                </a:solidFill>
                <a:effectLst/>
                <a:uLnTx/>
                <a:uFillTx/>
                <a:latin typeface="Aptos"/>
                <a:ea typeface="+mn-ea"/>
                <a:cs typeface="+mn-cs"/>
              </a:rPr>
              <a:t> tik fiziniams asmenims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lt-LT" sz="2400">
                <a:solidFill>
                  <a:srgbClr val="44546A"/>
                </a:solidFill>
                <a:latin typeface="Aptos"/>
              </a:rPr>
              <a:t>Reikalaujama turėti tam tikrą kvalifikaciją ar kompetenciją;</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lt-LT" sz="2400" i="0" u="none" strike="noStrike" kern="1200" cap="none" spc="0" normalizeH="0" baseline="0" noProof="0">
                <a:ln>
                  <a:noFill/>
                </a:ln>
                <a:solidFill>
                  <a:srgbClr val="44546A"/>
                </a:solidFill>
                <a:effectLst/>
                <a:uLnTx/>
                <a:uFillTx/>
                <a:latin typeface="Aptos"/>
                <a:ea typeface="+mn-ea"/>
                <a:cs typeface="+mn-cs"/>
              </a:rPr>
              <a:t>Suteikia teisę dirbti pagal profesiją, vykdyti ūkinę veiklą ar veiklą nesiekiant pelno.</a:t>
            </a:r>
            <a:endParaRPr kumimoji="0" sz="2400" i="0" u="none" strike="noStrike" kern="1200" cap="none" spc="0" normalizeH="0" baseline="0" noProof="0">
              <a:ln>
                <a:noFill/>
              </a:ln>
              <a:solidFill>
                <a:srgbClr val="44546A"/>
              </a:solidFill>
              <a:effectLst/>
              <a:uLnTx/>
              <a:uFillTx/>
              <a:latin typeface="Aptos"/>
              <a:ea typeface="+mn-ea"/>
              <a:cs typeface="+mn-cs"/>
            </a:endParaRPr>
          </a:p>
        </p:txBody>
      </p:sp>
      <p:pic>
        <p:nvPicPr>
          <p:cNvPr id="23" name="Graphic 22">
            <a:extLst>
              <a:ext uri="{FF2B5EF4-FFF2-40B4-BE49-F238E27FC236}">
                <a16:creationId xmlns:a16="http://schemas.microsoft.com/office/drawing/2014/main" id="{11A51709-4900-DF96-91A7-2CC5EBCD6B7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120800" y="6080891"/>
            <a:ext cx="1509292" cy="314658"/>
          </a:xfrm>
          <a:prstGeom prst="rect">
            <a:avLst/>
          </a:prstGeom>
        </p:spPr>
      </p:pic>
    </p:spTree>
    <p:extLst>
      <p:ext uri="{BB962C8B-B14F-4D97-AF65-F5344CB8AC3E}">
        <p14:creationId xmlns:p14="http://schemas.microsoft.com/office/powerpoint/2010/main" val="32787897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ED7B5D-CB25-4A36-8EDF-7A36443E69F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B34E7C1-3459-C7DC-1D5E-B66E0DE30E48}"/>
              </a:ext>
            </a:extLst>
          </p:cNvPr>
          <p:cNvSpPr/>
          <p:nvPr/>
        </p:nvSpPr>
        <p:spPr>
          <a:xfrm>
            <a:off x="0" y="0"/>
            <a:ext cx="12191695" cy="164592"/>
          </a:xfrm>
          <a:prstGeom prst="rect">
            <a:avLst/>
          </a:prstGeom>
          <a:solidFill>
            <a:srgbClr val="2C66A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2">
            <a:extLst>
              <a:ext uri="{FF2B5EF4-FFF2-40B4-BE49-F238E27FC236}">
                <a16:creationId xmlns:a16="http://schemas.microsoft.com/office/drawing/2014/main" id="{5095AC4B-C43F-3636-A6FF-19C3D1ED9719}"/>
              </a:ext>
            </a:extLst>
          </p:cNvPr>
          <p:cNvSpPr txBox="1"/>
          <p:nvPr/>
        </p:nvSpPr>
        <p:spPr>
          <a:xfrm>
            <a:off x="594360" y="411480"/>
            <a:ext cx="10789920" cy="523220"/>
          </a:xfrm>
          <a:prstGeom prst="rect">
            <a:avLst/>
          </a:prstGeom>
          <a:noFill/>
        </p:spPr>
        <p:txBody>
          <a:bodyPr wrap="square" anchor="t">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lt-LT" sz="2800" b="1" i="0" u="none" strike="noStrike" kern="1200" cap="none" spc="0" normalizeH="0" baseline="0" noProof="0">
                <a:ln>
                  <a:noFill/>
                </a:ln>
                <a:solidFill>
                  <a:srgbClr val="44546A"/>
                </a:solidFill>
                <a:effectLst/>
                <a:uLnTx/>
                <a:uFillTx/>
                <a:latin typeface="Aptos"/>
                <a:ea typeface="+mn-ea"/>
                <a:cs typeface="+mn-cs"/>
              </a:rPr>
              <a:t>Kokios yra </a:t>
            </a:r>
            <a:r>
              <a:rPr lang="lt-LT" sz="2800" b="1">
                <a:solidFill>
                  <a:srgbClr val="44546A"/>
                </a:solidFill>
                <a:latin typeface="Aptos"/>
              </a:rPr>
              <a:t>l</a:t>
            </a:r>
            <a:r>
              <a:rPr kumimoji="0" lang="lt-LT" sz="2800" b="1" i="0" u="none" strike="noStrike" kern="1200" cap="none" spc="0" normalizeH="0" baseline="0" noProof="0" err="1">
                <a:ln>
                  <a:noFill/>
                </a:ln>
                <a:solidFill>
                  <a:srgbClr val="44546A"/>
                </a:solidFill>
                <a:effectLst/>
                <a:uLnTx/>
                <a:uFillTx/>
                <a:latin typeface="Aptos"/>
                <a:ea typeface="+mn-ea"/>
                <a:cs typeface="+mn-cs"/>
              </a:rPr>
              <a:t>icencijų</a:t>
            </a:r>
            <a:r>
              <a:rPr kumimoji="0" sz="2800" b="1" i="0" u="none" strike="noStrike" kern="1200" cap="none" spc="0" normalizeH="0" baseline="0" noProof="0">
                <a:ln>
                  <a:noFill/>
                </a:ln>
                <a:solidFill>
                  <a:srgbClr val="44546A"/>
                </a:solidFill>
                <a:effectLst/>
                <a:uLnTx/>
                <a:uFillTx/>
                <a:latin typeface="Aptos"/>
                <a:ea typeface="+mn-ea"/>
                <a:cs typeface="+mn-cs"/>
              </a:rPr>
              <a:t> </a:t>
            </a:r>
            <a:r>
              <a:rPr kumimoji="0" lang="lt-LT" sz="2800" b="1" i="0" u="none" strike="noStrike" kern="1200" cap="none" spc="0" normalizeH="0" baseline="0" noProof="0">
                <a:ln>
                  <a:noFill/>
                </a:ln>
                <a:solidFill>
                  <a:srgbClr val="44546A"/>
                </a:solidFill>
                <a:effectLst/>
                <a:uLnTx/>
                <a:uFillTx/>
                <a:latin typeface="Aptos"/>
                <a:ea typeface="+mn-ea"/>
                <a:cs typeface="+mn-cs"/>
              </a:rPr>
              <a:t>kategorijos?</a:t>
            </a:r>
            <a:endParaRPr kumimoji="0" sz="2800" b="1" i="0" u="none" strike="noStrike" kern="1200" cap="none" spc="0" normalizeH="0" baseline="0" noProof="0">
              <a:ln>
                <a:noFill/>
              </a:ln>
              <a:solidFill>
                <a:srgbClr val="44546A"/>
              </a:solidFill>
              <a:effectLst/>
              <a:uLnTx/>
              <a:uFillTx/>
              <a:latin typeface="Aptos"/>
              <a:ea typeface="+mn-ea"/>
              <a:cs typeface="+mn-cs"/>
            </a:endParaRPr>
          </a:p>
        </p:txBody>
      </p:sp>
      <p:sp>
        <p:nvSpPr>
          <p:cNvPr id="5" name="TextBox 4">
            <a:extLst>
              <a:ext uri="{FF2B5EF4-FFF2-40B4-BE49-F238E27FC236}">
                <a16:creationId xmlns:a16="http://schemas.microsoft.com/office/drawing/2014/main" id="{5BCD8C2B-0AA6-6FF6-BB12-639F7DD42275}"/>
              </a:ext>
            </a:extLst>
          </p:cNvPr>
          <p:cNvSpPr txBox="1"/>
          <p:nvPr/>
        </p:nvSpPr>
        <p:spPr>
          <a:xfrm>
            <a:off x="11201400" y="6446520"/>
            <a:ext cx="411480" cy="201168"/>
          </a:xfrm>
          <a:prstGeom prst="rect">
            <a:avLst/>
          </a:prstGeom>
          <a:noFill/>
        </p:spPr>
        <p:txBody>
          <a:bodyPr wrap="square" anchor="t">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sz="900" b="0" i="0" u="none" strike="noStrike" kern="1200" cap="none" spc="0" normalizeH="0" baseline="0" noProof="0">
                <a:ln>
                  <a:noFill/>
                </a:ln>
                <a:solidFill>
                  <a:srgbClr val="607080"/>
                </a:solidFill>
                <a:effectLst/>
                <a:uLnTx/>
                <a:uFillTx/>
                <a:latin typeface="Aptos"/>
                <a:ea typeface="+mn-ea"/>
                <a:cs typeface="+mn-cs"/>
              </a:rPr>
              <a:t>11</a:t>
            </a:r>
          </a:p>
        </p:txBody>
      </p:sp>
      <p:sp>
        <p:nvSpPr>
          <p:cNvPr id="14" name="Rounded Rectangle 13">
            <a:extLst>
              <a:ext uri="{FF2B5EF4-FFF2-40B4-BE49-F238E27FC236}">
                <a16:creationId xmlns:a16="http://schemas.microsoft.com/office/drawing/2014/main" id="{8C828995-9C03-B8E8-8CED-68DE8B52E1DA}"/>
              </a:ext>
            </a:extLst>
          </p:cNvPr>
          <p:cNvSpPr/>
          <p:nvPr/>
        </p:nvSpPr>
        <p:spPr>
          <a:xfrm>
            <a:off x="731520" y="1700212"/>
            <a:ext cx="5349240" cy="3786187"/>
          </a:xfrm>
          <a:prstGeom prst="roundRect">
            <a:avLst/>
          </a:prstGeom>
          <a:solidFill>
            <a:schemeClr val="accent5">
              <a:lumMod val="20000"/>
              <a:lumOff val="80000"/>
            </a:schemeClr>
          </a:solidFill>
          <a:ln>
            <a:solidFill>
              <a:srgbClr val="D6DD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Rectangle 14">
            <a:extLst>
              <a:ext uri="{FF2B5EF4-FFF2-40B4-BE49-F238E27FC236}">
                <a16:creationId xmlns:a16="http://schemas.microsoft.com/office/drawing/2014/main" id="{F3FD66AF-C458-AE67-CA2A-5F2EBD5FF1BA}"/>
              </a:ext>
            </a:extLst>
          </p:cNvPr>
          <p:cNvSpPr/>
          <p:nvPr/>
        </p:nvSpPr>
        <p:spPr>
          <a:xfrm>
            <a:off x="704088" y="1800225"/>
            <a:ext cx="100584" cy="3686175"/>
          </a:xfrm>
          <a:prstGeom prst="rect">
            <a:avLst/>
          </a:prstGeom>
          <a:ln/>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CF6EA"/>
              </a:solidFill>
              <a:effectLst/>
              <a:uLnTx/>
              <a:uFillTx/>
              <a:latin typeface="Calibri"/>
              <a:ea typeface="+mn-ea"/>
              <a:cs typeface="+mn-cs"/>
            </a:endParaRPr>
          </a:p>
        </p:txBody>
      </p:sp>
      <p:sp>
        <p:nvSpPr>
          <p:cNvPr id="16" name="TextBox 15">
            <a:extLst>
              <a:ext uri="{FF2B5EF4-FFF2-40B4-BE49-F238E27FC236}">
                <a16:creationId xmlns:a16="http://schemas.microsoft.com/office/drawing/2014/main" id="{F5E55535-1C7E-FCD5-90E6-F1E42CB14620}"/>
              </a:ext>
            </a:extLst>
          </p:cNvPr>
          <p:cNvSpPr txBox="1"/>
          <p:nvPr/>
        </p:nvSpPr>
        <p:spPr>
          <a:xfrm>
            <a:off x="1097281" y="1800225"/>
            <a:ext cx="4983479" cy="830997"/>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lt-LT" sz="2400" b="1" i="0" u="none" strike="noStrike" kern="1200" cap="none" spc="0" normalizeH="0" baseline="0" noProof="0">
                <a:ln>
                  <a:noFill/>
                </a:ln>
                <a:solidFill>
                  <a:srgbClr val="183052"/>
                </a:solidFill>
                <a:effectLst/>
                <a:uLnTx/>
                <a:uFillTx/>
                <a:latin typeface="Aptos"/>
                <a:ea typeface="+mn-ea"/>
                <a:cs typeface="+mn-cs"/>
              </a:rPr>
              <a:t>III kategorija „Objektų-produktų licencija“</a:t>
            </a:r>
            <a:endParaRPr kumimoji="0" sz="2400" b="1" i="0" u="none" strike="noStrike" kern="1200" cap="none" spc="0" normalizeH="0" baseline="0" noProof="0">
              <a:ln>
                <a:noFill/>
              </a:ln>
              <a:solidFill>
                <a:srgbClr val="183052"/>
              </a:solidFill>
              <a:effectLst/>
              <a:uLnTx/>
              <a:uFillTx/>
              <a:latin typeface="Aptos"/>
              <a:ea typeface="+mn-ea"/>
              <a:cs typeface="+mn-cs"/>
            </a:endParaRPr>
          </a:p>
        </p:txBody>
      </p:sp>
      <p:sp>
        <p:nvSpPr>
          <p:cNvPr id="17" name="TextBox 16">
            <a:extLst>
              <a:ext uri="{FF2B5EF4-FFF2-40B4-BE49-F238E27FC236}">
                <a16:creationId xmlns:a16="http://schemas.microsoft.com/office/drawing/2014/main" id="{0B7EADCC-5AAC-6131-7DCA-74F47A2AFD90}"/>
              </a:ext>
            </a:extLst>
          </p:cNvPr>
          <p:cNvSpPr txBox="1"/>
          <p:nvPr/>
        </p:nvSpPr>
        <p:spPr>
          <a:xfrm>
            <a:off x="1005840" y="2970895"/>
            <a:ext cx="4983479" cy="1938992"/>
          </a:xfrm>
          <a:prstGeom prst="rect">
            <a:avLst/>
          </a:prstGeom>
          <a:noFill/>
        </p:spPr>
        <p:txBody>
          <a:bodyPr wrap="square" anchor="t">
            <a:spAutoFit/>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lt-LT" sz="2000" b="0" i="0" u="none" strike="noStrike" kern="1200" cap="none" spc="0" normalizeH="0" baseline="0" noProof="0">
                <a:ln>
                  <a:noFill/>
                </a:ln>
                <a:solidFill>
                  <a:srgbClr val="44546A"/>
                </a:solidFill>
                <a:effectLst/>
                <a:uLnTx/>
                <a:uFillTx/>
                <a:latin typeface="Aptos"/>
                <a:ea typeface="+mn-ea"/>
                <a:cs typeface="+mn-cs"/>
              </a:rPr>
              <a:t>Vykdant veiklą turėti ar naudoti tam tikrus objektus</a:t>
            </a:r>
          </a:p>
          <a:p>
            <a:pPr marR="0" lvl="0" algn="l" defTabSz="457200" rtl="0" eaLnBrk="1" fontAlgn="auto" latinLnBrk="0" hangingPunct="1">
              <a:lnSpc>
                <a:spcPct val="100000"/>
              </a:lnSpc>
              <a:spcBef>
                <a:spcPts val="0"/>
              </a:spcBef>
              <a:spcAft>
                <a:spcPts val="0"/>
              </a:spcAft>
              <a:buClrTx/>
              <a:buSzTx/>
              <a:tabLst/>
              <a:defRPr/>
            </a:pPr>
            <a:endParaRPr kumimoji="0" lang="lt-LT" sz="2000" b="0" i="0" u="none" strike="noStrike" kern="1200" cap="none" spc="0" normalizeH="0" baseline="0" noProof="0">
              <a:ln>
                <a:noFill/>
              </a:ln>
              <a:solidFill>
                <a:srgbClr val="44546A"/>
              </a:solidFill>
              <a:effectLst/>
              <a:uLnTx/>
              <a:uFillTx/>
              <a:latin typeface="Aptos"/>
              <a:ea typeface="+mn-ea"/>
              <a:cs typeface="+mn-cs"/>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lt-LT" sz="2000">
                <a:solidFill>
                  <a:srgbClr val="44546A"/>
                </a:solidFill>
                <a:latin typeface="Aptos"/>
              </a:rPr>
              <a:t>Pateikti ir (ar) tiekti rinkai tam tikrus produktus, kai tikrinama tik jų atitiktis nustatytiems reikalavimams.</a:t>
            </a:r>
            <a:endParaRPr kumimoji="0" sz="2000" b="0" i="0" u="none" strike="noStrike" kern="1200" cap="none" spc="0" normalizeH="0" baseline="0" noProof="0">
              <a:ln>
                <a:noFill/>
              </a:ln>
              <a:solidFill>
                <a:srgbClr val="44546A"/>
              </a:solidFill>
              <a:effectLst/>
              <a:uLnTx/>
              <a:uFillTx/>
              <a:latin typeface="Aptos"/>
              <a:ea typeface="+mn-ea"/>
              <a:cs typeface="+mn-cs"/>
            </a:endParaRPr>
          </a:p>
        </p:txBody>
      </p:sp>
      <p:sp>
        <p:nvSpPr>
          <p:cNvPr id="18" name="Rounded Rectangle 17">
            <a:extLst>
              <a:ext uri="{FF2B5EF4-FFF2-40B4-BE49-F238E27FC236}">
                <a16:creationId xmlns:a16="http://schemas.microsoft.com/office/drawing/2014/main" id="{84181D2F-89EE-DA9E-6C43-3DABD1426A75}"/>
              </a:ext>
            </a:extLst>
          </p:cNvPr>
          <p:cNvSpPr/>
          <p:nvPr/>
        </p:nvSpPr>
        <p:spPr>
          <a:xfrm>
            <a:off x="6309360" y="1700212"/>
            <a:ext cx="5120640" cy="3786188"/>
          </a:xfrm>
          <a:prstGeom prst="roundRect">
            <a:avLst/>
          </a:prstGeom>
          <a:solidFill>
            <a:schemeClr val="accent5">
              <a:lumMod val="20000"/>
              <a:lumOff val="80000"/>
            </a:schemeClr>
          </a:solidFill>
          <a:ln>
            <a:solidFill>
              <a:srgbClr val="D6DDE6"/>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Rectangle 18">
            <a:extLst>
              <a:ext uri="{FF2B5EF4-FFF2-40B4-BE49-F238E27FC236}">
                <a16:creationId xmlns:a16="http://schemas.microsoft.com/office/drawing/2014/main" id="{2C87E8C3-35CB-443A-8E0C-3650CB347BE4}"/>
              </a:ext>
            </a:extLst>
          </p:cNvPr>
          <p:cNvSpPr/>
          <p:nvPr/>
        </p:nvSpPr>
        <p:spPr>
          <a:xfrm>
            <a:off x="6281928" y="1800225"/>
            <a:ext cx="100584" cy="3686175"/>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TextBox 19">
            <a:extLst>
              <a:ext uri="{FF2B5EF4-FFF2-40B4-BE49-F238E27FC236}">
                <a16:creationId xmlns:a16="http://schemas.microsoft.com/office/drawing/2014/main" id="{A57A828B-877D-C360-7E0B-22B0060BFBC7}"/>
              </a:ext>
            </a:extLst>
          </p:cNvPr>
          <p:cNvSpPr txBox="1"/>
          <p:nvPr/>
        </p:nvSpPr>
        <p:spPr>
          <a:xfrm>
            <a:off x="6639687" y="1800225"/>
            <a:ext cx="4754879" cy="830997"/>
          </a:xfrm>
          <a:prstGeom prst="rect">
            <a:avLst/>
          </a:prstGeom>
          <a:noFill/>
        </p:spPr>
        <p:txBody>
          <a:bodyPr wrap="square"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lt-LT" sz="2400" b="1" i="0" u="none" strike="noStrike" kern="1200" cap="none" spc="0" normalizeH="0" baseline="0" noProof="0">
                <a:ln>
                  <a:noFill/>
                </a:ln>
                <a:solidFill>
                  <a:srgbClr val="183052"/>
                </a:solidFill>
                <a:effectLst/>
                <a:uLnTx/>
                <a:uFillTx/>
                <a:latin typeface="Aptos"/>
                <a:ea typeface="+mn-ea"/>
                <a:cs typeface="+mn-cs"/>
              </a:rPr>
              <a:t>IV kategorija „Licencija veiksmui atlikti“</a:t>
            </a:r>
            <a:endParaRPr kumimoji="0" sz="2400" b="1" i="0" u="none" strike="noStrike" kern="1200" cap="none" spc="0" normalizeH="0" baseline="0" noProof="0">
              <a:ln>
                <a:noFill/>
              </a:ln>
              <a:solidFill>
                <a:srgbClr val="183052"/>
              </a:solidFill>
              <a:effectLst/>
              <a:uLnTx/>
              <a:uFillTx/>
              <a:latin typeface="Aptos"/>
              <a:ea typeface="+mn-ea"/>
              <a:cs typeface="+mn-cs"/>
            </a:endParaRPr>
          </a:p>
        </p:txBody>
      </p:sp>
      <p:sp>
        <p:nvSpPr>
          <p:cNvPr id="21" name="TextBox 20">
            <a:extLst>
              <a:ext uri="{FF2B5EF4-FFF2-40B4-BE49-F238E27FC236}">
                <a16:creationId xmlns:a16="http://schemas.microsoft.com/office/drawing/2014/main" id="{5D59BD3B-1AEA-40BC-9C56-E0FA604522F4}"/>
              </a:ext>
            </a:extLst>
          </p:cNvPr>
          <p:cNvSpPr txBox="1"/>
          <p:nvPr/>
        </p:nvSpPr>
        <p:spPr>
          <a:xfrm>
            <a:off x="6611112" y="2970895"/>
            <a:ext cx="4754879" cy="830997"/>
          </a:xfrm>
          <a:prstGeom prst="rect">
            <a:avLst/>
          </a:prstGeom>
          <a:noFill/>
        </p:spPr>
        <p:txBody>
          <a:bodyPr wrap="square" anchor="t">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lt-LT" sz="2400" b="0" i="0" u="none" strike="noStrike" kern="1200" cap="none" spc="0" normalizeH="0" baseline="0" noProof="0">
                <a:ln>
                  <a:noFill/>
                </a:ln>
                <a:solidFill>
                  <a:schemeClr val="tx2"/>
                </a:solidFill>
                <a:effectLst/>
                <a:uLnTx/>
                <a:uFillTx/>
                <a:latin typeface="Aptos"/>
                <a:ea typeface="+mn-ea"/>
                <a:cs typeface="+mn-cs"/>
              </a:rPr>
              <a:t>Suteikiama teisė atlikti vienkartinį, ribotos trukmės veiksmą</a:t>
            </a:r>
            <a:endParaRPr kumimoji="0" sz="2400" b="0" i="0" u="none" strike="noStrike" kern="1200" cap="none" spc="0" normalizeH="0" baseline="0" noProof="0">
              <a:ln>
                <a:noFill/>
              </a:ln>
              <a:solidFill>
                <a:schemeClr val="tx2"/>
              </a:solidFill>
              <a:effectLst/>
              <a:uLnTx/>
              <a:uFillTx/>
              <a:latin typeface="Aptos"/>
              <a:ea typeface="+mn-ea"/>
              <a:cs typeface="+mn-cs"/>
            </a:endParaRPr>
          </a:p>
        </p:txBody>
      </p:sp>
      <p:pic>
        <p:nvPicPr>
          <p:cNvPr id="23" name="Graphic 22">
            <a:extLst>
              <a:ext uri="{FF2B5EF4-FFF2-40B4-BE49-F238E27FC236}">
                <a16:creationId xmlns:a16="http://schemas.microsoft.com/office/drawing/2014/main" id="{E4385CBE-DD0E-D0E3-0C1D-56ECA42D370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120800" y="6080891"/>
            <a:ext cx="1509292" cy="314658"/>
          </a:xfrm>
          <a:prstGeom prst="rect">
            <a:avLst/>
          </a:prstGeom>
        </p:spPr>
      </p:pic>
    </p:spTree>
    <p:extLst>
      <p:ext uri="{BB962C8B-B14F-4D97-AF65-F5344CB8AC3E}">
        <p14:creationId xmlns:p14="http://schemas.microsoft.com/office/powerpoint/2010/main" val="39532707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D0A2CE-5D34-DB71-A2DA-46D0FEAF59F3}"/>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C987B9E2-03F3-2234-9185-DB6DE55766D2}"/>
              </a:ext>
            </a:extLst>
          </p:cNvPr>
          <p:cNvSpPr/>
          <p:nvPr/>
        </p:nvSpPr>
        <p:spPr>
          <a:xfrm>
            <a:off x="662940" y="533906"/>
            <a:ext cx="10607040" cy="475488"/>
          </a:xfrm>
          <a:prstGeom prst="rect">
            <a:avLst/>
          </a:prstGeom>
          <a:noFill/>
          <a:ln/>
        </p:spPr>
        <p:txBody>
          <a:bodyPr wrap="square" lIns="0" tIns="0" rIns="0" bIns="0" rtlCol="0" anchor="ctr">
            <a:normAutofit/>
          </a:bodyPr>
          <a:lstStyle/>
          <a:p>
            <a:pPr marL="0" indent="0">
              <a:buNone/>
            </a:pPr>
            <a:r>
              <a:rPr lang="lt-LT" sz="2800" b="1">
                <a:solidFill>
                  <a:srgbClr val="44546A"/>
                </a:solidFill>
                <a:latin typeface="Aptos Display" pitchFamily="34" charset="0"/>
              </a:rPr>
              <a:t>Kokiai kategorijai priskirti licenciją? </a:t>
            </a:r>
            <a:endParaRPr lang="en-US" sz="2800">
              <a:solidFill>
                <a:srgbClr val="44546A"/>
              </a:solidFill>
            </a:endParaRPr>
          </a:p>
        </p:txBody>
      </p:sp>
      <p:sp>
        <p:nvSpPr>
          <p:cNvPr id="3" name="Text 1">
            <a:extLst>
              <a:ext uri="{FF2B5EF4-FFF2-40B4-BE49-F238E27FC236}">
                <a16:creationId xmlns:a16="http://schemas.microsoft.com/office/drawing/2014/main" id="{90F89030-1198-B1E7-DD1E-4E148B93F45B}"/>
              </a:ext>
            </a:extLst>
          </p:cNvPr>
          <p:cNvSpPr/>
          <p:nvPr/>
        </p:nvSpPr>
        <p:spPr>
          <a:xfrm>
            <a:off x="585216" y="841248"/>
            <a:ext cx="3840480" cy="219456"/>
          </a:xfrm>
          <a:prstGeom prst="rect">
            <a:avLst/>
          </a:prstGeom>
          <a:noFill/>
          <a:ln/>
        </p:spPr>
        <p:txBody>
          <a:bodyPr wrap="square" lIns="0" tIns="0" rIns="0" bIns="0" rtlCol="0" anchor="ctr"/>
          <a:lstStyle/>
          <a:p>
            <a:pPr marL="0" indent="0">
              <a:buNone/>
            </a:pPr>
            <a:endParaRPr lang="en-US" sz="1050"/>
          </a:p>
        </p:txBody>
      </p:sp>
      <p:pic>
        <p:nvPicPr>
          <p:cNvPr id="5" name="Image 0" descr="/mnt/data/eimin_extract/ppt/media/image3.svg">
            <a:extLst>
              <a:ext uri="{FF2B5EF4-FFF2-40B4-BE49-F238E27FC236}">
                <a16:creationId xmlns:a16="http://schemas.microsoft.com/office/drawing/2014/main" id="{ADFF2232-30C2-E2D7-5FEA-E078BFE26C1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305288" y="6190488"/>
            <a:ext cx="1417320" cy="301752"/>
          </a:xfrm>
          <a:prstGeom prst="rect">
            <a:avLst/>
          </a:prstGeom>
        </p:spPr>
      </p:pic>
      <p:sp>
        <p:nvSpPr>
          <p:cNvPr id="6" name="Shape 3">
            <a:extLst>
              <a:ext uri="{FF2B5EF4-FFF2-40B4-BE49-F238E27FC236}">
                <a16:creationId xmlns:a16="http://schemas.microsoft.com/office/drawing/2014/main" id="{CB7678E4-569D-A58B-5B48-73B163A505BB}"/>
              </a:ext>
            </a:extLst>
          </p:cNvPr>
          <p:cNvSpPr/>
          <p:nvPr/>
        </p:nvSpPr>
        <p:spPr>
          <a:xfrm>
            <a:off x="685800" y="1463040"/>
            <a:ext cx="3154680" cy="4553712"/>
          </a:xfrm>
          <a:prstGeom prst="roundRect">
            <a:avLst>
              <a:gd name="adj" fmla="val 2319"/>
            </a:avLst>
          </a:prstGeom>
          <a:solidFill>
            <a:srgbClr val="FAEEEE"/>
          </a:solidFill>
          <a:ln w="12700">
            <a:solidFill>
              <a:srgbClr val="E2C4C4"/>
            </a:solidFill>
            <a:prstDash val="solid"/>
          </a:ln>
        </p:spPr>
        <p:txBody>
          <a:bodyPr/>
          <a:lstStyle/>
          <a:p>
            <a:endParaRPr lang="lt-LT"/>
          </a:p>
        </p:txBody>
      </p:sp>
      <p:sp>
        <p:nvSpPr>
          <p:cNvPr id="7" name="Text 4">
            <a:extLst>
              <a:ext uri="{FF2B5EF4-FFF2-40B4-BE49-F238E27FC236}">
                <a16:creationId xmlns:a16="http://schemas.microsoft.com/office/drawing/2014/main" id="{9AE7D3E4-D2DA-8A1E-DC23-B1703845094E}"/>
              </a:ext>
            </a:extLst>
          </p:cNvPr>
          <p:cNvSpPr/>
          <p:nvPr/>
        </p:nvSpPr>
        <p:spPr>
          <a:xfrm>
            <a:off x="914400" y="1810512"/>
            <a:ext cx="2697480" cy="384048"/>
          </a:xfrm>
          <a:prstGeom prst="rect">
            <a:avLst/>
          </a:prstGeom>
          <a:noFill/>
          <a:ln/>
        </p:spPr>
        <p:txBody>
          <a:bodyPr wrap="square" lIns="0" tIns="0" rIns="0" bIns="0" rtlCol="0" anchor="ctr"/>
          <a:lstStyle/>
          <a:p>
            <a:pPr marL="0" indent="0" algn="ctr">
              <a:buNone/>
            </a:pPr>
            <a:r>
              <a:rPr lang="lt-LT" sz="2000" b="1">
                <a:solidFill>
                  <a:srgbClr val="B75555"/>
                </a:solidFill>
              </a:rPr>
              <a:t>Kvalifikaciniai reikalavimai </a:t>
            </a:r>
            <a:endParaRPr lang="en-US" sz="2000"/>
          </a:p>
        </p:txBody>
      </p:sp>
      <p:sp>
        <p:nvSpPr>
          <p:cNvPr id="9" name="Text 6">
            <a:extLst>
              <a:ext uri="{FF2B5EF4-FFF2-40B4-BE49-F238E27FC236}">
                <a16:creationId xmlns:a16="http://schemas.microsoft.com/office/drawing/2014/main" id="{9488604D-2A90-77AD-F8BC-E2D4274E6491}"/>
              </a:ext>
            </a:extLst>
          </p:cNvPr>
          <p:cNvSpPr/>
          <p:nvPr/>
        </p:nvSpPr>
        <p:spPr>
          <a:xfrm>
            <a:off x="914400" y="2432304"/>
            <a:ext cx="2816202" cy="1982534"/>
          </a:xfrm>
          <a:prstGeom prst="rect">
            <a:avLst/>
          </a:prstGeom>
          <a:noFill/>
          <a:ln/>
        </p:spPr>
        <p:txBody>
          <a:bodyPr wrap="square" lIns="0" tIns="0" rIns="0" bIns="0" rtlCol="0" anchor="ctr">
            <a:noAutofit/>
          </a:bodyPr>
          <a:lstStyle/>
          <a:p>
            <a:endParaRPr lang="lt-LT" sz="1600"/>
          </a:p>
          <a:p>
            <a:endParaRPr lang="lt-LT" sz="1600"/>
          </a:p>
          <a:p>
            <a:endParaRPr lang="lt-LT" sz="1600"/>
          </a:p>
          <a:p>
            <a:endParaRPr lang="lt-LT" sz="2000"/>
          </a:p>
          <a:p>
            <a:endParaRPr lang="lt-LT" sz="2000"/>
          </a:p>
          <a:p>
            <a:r>
              <a:rPr lang="lt-LT" sz="2000">
                <a:solidFill>
                  <a:srgbClr val="44546A"/>
                </a:solidFill>
              </a:rPr>
              <a:t>Jei licencija yra išduodama tik fiziniams asmenims, kuriems taikomi </a:t>
            </a:r>
            <a:r>
              <a:rPr lang="lt-LT" sz="2000" u="sng">
                <a:solidFill>
                  <a:srgbClr val="44546A"/>
                </a:solidFill>
              </a:rPr>
              <a:t>kvalifikaciniai reikalavimai</a:t>
            </a:r>
            <a:r>
              <a:rPr lang="lt-LT" sz="2000">
                <a:solidFill>
                  <a:srgbClr val="44546A"/>
                </a:solidFill>
              </a:rPr>
              <a:t>, ji bus priskiriama II kategorijai net, jei ja suteikiama teisė vykdyti ūkinę veiklą.</a:t>
            </a:r>
            <a:endParaRPr lang="en-US" sz="2000">
              <a:solidFill>
                <a:srgbClr val="44546A"/>
              </a:solidFill>
            </a:endParaRPr>
          </a:p>
        </p:txBody>
      </p:sp>
      <p:sp>
        <p:nvSpPr>
          <p:cNvPr id="11" name="Text 8">
            <a:extLst>
              <a:ext uri="{FF2B5EF4-FFF2-40B4-BE49-F238E27FC236}">
                <a16:creationId xmlns:a16="http://schemas.microsoft.com/office/drawing/2014/main" id="{10940C75-22E6-6803-D6F0-7FB30639F187}"/>
              </a:ext>
            </a:extLst>
          </p:cNvPr>
          <p:cNvSpPr/>
          <p:nvPr/>
        </p:nvSpPr>
        <p:spPr>
          <a:xfrm>
            <a:off x="1143000" y="3511296"/>
            <a:ext cx="2395728" cy="758952"/>
          </a:xfrm>
          <a:prstGeom prst="rect">
            <a:avLst/>
          </a:prstGeom>
          <a:noFill/>
          <a:ln/>
        </p:spPr>
        <p:txBody>
          <a:bodyPr wrap="square" lIns="0" tIns="0" rIns="0" bIns="0" rtlCol="0" anchor="ctr">
            <a:normAutofit/>
          </a:bodyPr>
          <a:lstStyle/>
          <a:p>
            <a:pPr marL="0" indent="0">
              <a:buNone/>
            </a:pPr>
            <a:endParaRPr lang="en-US" sz="1410"/>
          </a:p>
        </p:txBody>
      </p:sp>
      <p:sp>
        <p:nvSpPr>
          <p:cNvPr id="12" name="Shape 9">
            <a:extLst>
              <a:ext uri="{FF2B5EF4-FFF2-40B4-BE49-F238E27FC236}">
                <a16:creationId xmlns:a16="http://schemas.microsoft.com/office/drawing/2014/main" id="{D291FA32-EC36-9086-A01F-478890C22F7B}"/>
              </a:ext>
            </a:extLst>
          </p:cNvPr>
          <p:cNvSpPr/>
          <p:nvPr/>
        </p:nvSpPr>
        <p:spPr>
          <a:xfrm>
            <a:off x="3995928" y="1463040"/>
            <a:ext cx="3452746" cy="5029200"/>
          </a:xfrm>
          <a:prstGeom prst="roundRect">
            <a:avLst>
              <a:gd name="adj" fmla="val 2319"/>
            </a:avLst>
          </a:prstGeom>
          <a:solidFill>
            <a:srgbClr val="EEF8F4"/>
          </a:solidFill>
          <a:ln w="12700">
            <a:solidFill>
              <a:srgbClr val="D5E9DF"/>
            </a:solidFill>
            <a:prstDash val="solid"/>
          </a:ln>
        </p:spPr>
        <p:txBody>
          <a:bodyPr/>
          <a:lstStyle/>
          <a:p>
            <a:endParaRPr lang="lt-LT"/>
          </a:p>
        </p:txBody>
      </p:sp>
      <p:sp>
        <p:nvSpPr>
          <p:cNvPr id="13" name="Text 10">
            <a:extLst>
              <a:ext uri="{FF2B5EF4-FFF2-40B4-BE49-F238E27FC236}">
                <a16:creationId xmlns:a16="http://schemas.microsoft.com/office/drawing/2014/main" id="{D39FB5BE-FFD4-DF7E-73DE-1AE782F2382E}"/>
              </a:ext>
            </a:extLst>
          </p:cNvPr>
          <p:cNvSpPr/>
          <p:nvPr/>
        </p:nvSpPr>
        <p:spPr>
          <a:xfrm>
            <a:off x="4389120" y="1547446"/>
            <a:ext cx="2697480" cy="539262"/>
          </a:xfrm>
          <a:prstGeom prst="rect">
            <a:avLst/>
          </a:prstGeom>
          <a:noFill/>
          <a:ln/>
        </p:spPr>
        <p:txBody>
          <a:bodyPr wrap="square" lIns="0" tIns="0" rIns="0" bIns="0" rtlCol="0" anchor="ctr"/>
          <a:lstStyle/>
          <a:p>
            <a:pPr marL="0" indent="0" algn="ctr">
              <a:buNone/>
            </a:pPr>
            <a:r>
              <a:rPr lang="lt-LT" sz="2000" b="1">
                <a:solidFill>
                  <a:srgbClr val="278A62"/>
                </a:solidFill>
              </a:rPr>
              <a:t>Objektų naudojimas</a:t>
            </a:r>
            <a:endParaRPr lang="en-US" sz="2000"/>
          </a:p>
        </p:txBody>
      </p:sp>
      <p:sp>
        <p:nvSpPr>
          <p:cNvPr id="15" name="Text 12">
            <a:extLst>
              <a:ext uri="{FF2B5EF4-FFF2-40B4-BE49-F238E27FC236}">
                <a16:creationId xmlns:a16="http://schemas.microsoft.com/office/drawing/2014/main" id="{F9E6CFF7-39E1-9242-6259-083D0D80C780}"/>
              </a:ext>
            </a:extLst>
          </p:cNvPr>
          <p:cNvSpPr/>
          <p:nvPr/>
        </p:nvSpPr>
        <p:spPr>
          <a:xfrm>
            <a:off x="4617720" y="2432304"/>
            <a:ext cx="2395728" cy="758952"/>
          </a:xfrm>
          <a:prstGeom prst="rect">
            <a:avLst/>
          </a:prstGeom>
          <a:noFill/>
          <a:ln/>
        </p:spPr>
        <p:txBody>
          <a:bodyPr wrap="square" lIns="0" tIns="0" rIns="0" bIns="0" rtlCol="0" anchor="ctr">
            <a:normAutofit/>
          </a:bodyPr>
          <a:lstStyle/>
          <a:p>
            <a:pPr marL="0" indent="0">
              <a:buNone/>
            </a:pPr>
            <a:endParaRPr lang="en-US" sz="1410"/>
          </a:p>
        </p:txBody>
      </p:sp>
      <p:sp>
        <p:nvSpPr>
          <p:cNvPr id="17" name="Text 14">
            <a:extLst>
              <a:ext uri="{FF2B5EF4-FFF2-40B4-BE49-F238E27FC236}">
                <a16:creationId xmlns:a16="http://schemas.microsoft.com/office/drawing/2014/main" id="{4C566FB0-1868-D956-55A9-D72121EFF92D}"/>
              </a:ext>
            </a:extLst>
          </p:cNvPr>
          <p:cNvSpPr/>
          <p:nvPr/>
        </p:nvSpPr>
        <p:spPr>
          <a:xfrm>
            <a:off x="4178808" y="3191256"/>
            <a:ext cx="3154680" cy="2450591"/>
          </a:xfrm>
          <a:prstGeom prst="rect">
            <a:avLst/>
          </a:prstGeom>
          <a:noFill/>
          <a:ln/>
        </p:spPr>
        <p:txBody>
          <a:bodyPr wrap="square" lIns="0" tIns="0" rIns="0" bIns="0" rtlCol="0" anchor="ctr">
            <a:noAutofit/>
          </a:bodyPr>
          <a:lstStyle/>
          <a:p>
            <a:r>
              <a:rPr lang="lt-LT" sz="2000">
                <a:solidFill>
                  <a:srgbClr val="44546A"/>
                </a:solidFill>
              </a:rPr>
              <a:t>Jei suteikiama teisė naudoti ar turėti tam tikrus objektus vykdant veiklą, licencija bus priskiriama III kategorijai. Lygiagrečiai (papildomai) gali būti licencijuojama pati veikla arba ne. Tačiau, jei veiklos vykdymo licencijai gauti reikia turėti tam tikrą objektą ir licencija yra suteikiama teisė vykdyti tą veiklą, licencija bus priskiriama I kategorijai</a:t>
            </a:r>
            <a:endParaRPr lang="en-US" sz="2000">
              <a:solidFill>
                <a:srgbClr val="44546A"/>
              </a:solidFill>
            </a:endParaRPr>
          </a:p>
        </p:txBody>
      </p:sp>
      <p:sp>
        <p:nvSpPr>
          <p:cNvPr id="18" name="Shape 15">
            <a:extLst>
              <a:ext uri="{FF2B5EF4-FFF2-40B4-BE49-F238E27FC236}">
                <a16:creationId xmlns:a16="http://schemas.microsoft.com/office/drawing/2014/main" id="{9697C717-CDCE-BD51-CD5C-6EC155C377EB}"/>
              </a:ext>
            </a:extLst>
          </p:cNvPr>
          <p:cNvSpPr/>
          <p:nvPr/>
        </p:nvSpPr>
        <p:spPr>
          <a:xfrm>
            <a:off x="7598814" y="1463040"/>
            <a:ext cx="3154680" cy="4553712"/>
          </a:xfrm>
          <a:prstGeom prst="roundRect">
            <a:avLst>
              <a:gd name="adj" fmla="val 2319"/>
            </a:avLst>
          </a:prstGeom>
          <a:solidFill>
            <a:srgbClr val="FCF6EA"/>
          </a:solidFill>
          <a:ln w="12700">
            <a:solidFill>
              <a:srgbClr val="ECD9B7"/>
            </a:solidFill>
            <a:prstDash val="solid"/>
          </a:ln>
        </p:spPr>
        <p:txBody>
          <a:bodyPr/>
          <a:lstStyle/>
          <a:p>
            <a:pPr>
              <a:spcAft>
                <a:spcPts val="800"/>
              </a:spcAft>
              <a:defRPr sz="1900">
                <a:solidFill>
                  <a:srgbClr val="20262D"/>
                </a:solidFill>
                <a:latin typeface="Aptos"/>
              </a:defRPr>
            </a:pPr>
            <a:endParaRPr lang="lt-LT" sz="1600"/>
          </a:p>
          <a:p>
            <a:pPr marL="342900" indent="-342900">
              <a:spcAft>
                <a:spcPts val="800"/>
              </a:spcAft>
              <a:buFont typeface="Arial" panose="020B0604020202020204" pitchFamily="34" charset="0"/>
              <a:buChar char="•"/>
              <a:defRPr sz="1900">
                <a:solidFill>
                  <a:srgbClr val="20262D"/>
                </a:solidFill>
                <a:latin typeface="Aptos"/>
              </a:defRPr>
            </a:pPr>
            <a:endParaRPr lang="lt-LT" sz="1600"/>
          </a:p>
          <a:p>
            <a:pPr algn="ctr">
              <a:spcAft>
                <a:spcPts val="800"/>
              </a:spcAft>
              <a:defRPr sz="1900">
                <a:solidFill>
                  <a:srgbClr val="20262D"/>
                </a:solidFill>
                <a:latin typeface="Aptos"/>
              </a:defRPr>
            </a:pPr>
            <a:endParaRPr lang="lt-LT" sz="1600"/>
          </a:p>
        </p:txBody>
      </p:sp>
      <p:sp>
        <p:nvSpPr>
          <p:cNvPr id="19" name="Text 16">
            <a:extLst>
              <a:ext uri="{FF2B5EF4-FFF2-40B4-BE49-F238E27FC236}">
                <a16:creationId xmlns:a16="http://schemas.microsoft.com/office/drawing/2014/main" id="{7BABD227-9A29-AC1E-91F8-B07AF2ED3477}"/>
              </a:ext>
            </a:extLst>
          </p:cNvPr>
          <p:cNvSpPr/>
          <p:nvPr/>
        </p:nvSpPr>
        <p:spPr>
          <a:xfrm>
            <a:off x="7863840" y="1371600"/>
            <a:ext cx="2697480" cy="822960"/>
          </a:xfrm>
          <a:prstGeom prst="rect">
            <a:avLst/>
          </a:prstGeom>
          <a:noFill/>
          <a:ln/>
        </p:spPr>
        <p:txBody>
          <a:bodyPr wrap="square" lIns="0" tIns="0" rIns="0" bIns="0" rtlCol="0" anchor="ctr"/>
          <a:lstStyle/>
          <a:p>
            <a:pPr marL="0" indent="0" algn="ctr">
              <a:buNone/>
            </a:pPr>
            <a:r>
              <a:rPr lang="lt-LT" sz="2000" b="1">
                <a:solidFill>
                  <a:srgbClr val="D08A22"/>
                </a:solidFill>
              </a:rPr>
              <a:t>Vienkartinės </a:t>
            </a:r>
            <a:endParaRPr lang="en-US" sz="2000"/>
          </a:p>
        </p:txBody>
      </p:sp>
      <p:sp>
        <p:nvSpPr>
          <p:cNvPr id="21" name="Text 18">
            <a:extLst>
              <a:ext uri="{FF2B5EF4-FFF2-40B4-BE49-F238E27FC236}">
                <a16:creationId xmlns:a16="http://schemas.microsoft.com/office/drawing/2014/main" id="{454BA6F6-7F1A-1DEB-E5AE-ACE6C39ACB30}"/>
              </a:ext>
            </a:extLst>
          </p:cNvPr>
          <p:cNvSpPr/>
          <p:nvPr/>
        </p:nvSpPr>
        <p:spPr>
          <a:xfrm>
            <a:off x="8092440" y="2432304"/>
            <a:ext cx="2395728" cy="758952"/>
          </a:xfrm>
          <a:prstGeom prst="rect">
            <a:avLst/>
          </a:prstGeom>
          <a:noFill/>
          <a:ln/>
        </p:spPr>
        <p:txBody>
          <a:bodyPr wrap="square" lIns="0" tIns="0" rIns="0" bIns="0" rtlCol="0" anchor="ctr">
            <a:normAutofit/>
          </a:bodyPr>
          <a:lstStyle/>
          <a:p>
            <a:pPr marL="0" indent="0">
              <a:buNone/>
            </a:pPr>
            <a:endParaRPr lang="en-US" sz="1410"/>
          </a:p>
        </p:txBody>
      </p:sp>
      <p:sp>
        <p:nvSpPr>
          <p:cNvPr id="23" name="Text 20">
            <a:extLst>
              <a:ext uri="{FF2B5EF4-FFF2-40B4-BE49-F238E27FC236}">
                <a16:creationId xmlns:a16="http://schemas.microsoft.com/office/drawing/2014/main" id="{3AB1A6B8-9019-78EE-F2BC-F1F61ABA20E1}"/>
              </a:ext>
            </a:extLst>
          </p:cNvPr>
          <p:cNvSpPr/>
          <p:nvPr/>
        </p:nvSpPr>
        <p:spPr>
          <a:xfrm>
            <a:off x="8092440" y="3511296"/>
            <a:ext cx="2395728" cy="758952"/>
          </a:xfrm>
          <a:prstGeom prst="rect">
            <a:avLst/>
          </a:prstGeom>
          <a:noFill/>
          <a:ln/>
        </p:spPr>
        <p:txBody>
          <a:bodyPr wrap="square" lIns="0" tIns="0" rIns="0" bIns="0" rtlCol="0" anchor="ctr">
            <a:normAutofit/>
          </a:bodyPr>
          <a:lstStyle/>
          <a:p>
            <a:pPr marL="0" indent="0">
              <a:buNone/>
            </a:pPr>
            <a:endParaRPr lang="en-US" sz="1410"/>
          </a:p>
        </p:txBody>
      </p:sp>
      <p:sp>
        <p:nvSpPr>
          <p:cNvPr id="25" name="Text 22">
            <a:extLst>
              <a:ext uri="{FF2B5EF4-FFF2-40B4-BE49-F238E27FC236}">
                <a16:creationId xmlns:a16="http://schemas.microsoft.com/office/drawing/2014/main" id="{F73B7CDA-6E62-DBFE-2CDA-89FE9E2AA54C}"/>
              </a:ext>
            </a:extLst>
          </p:cNvPr>
          <p:cNvSpPr/>
          <p:nvPr/>
        </p:nvSpPr>
        <p:spPr>
          <a:xfrm>
            <a:off x="822960" y="5815584"/>
            <a:ext cx="10287000" cy="201168"/>
          </a:xfrm>
          <a:prstGeom prst="rect">
            <a:avLst/>
          </a:prstGeom>
          <a:noFill/>
          <a:ln/>
        </p:spPr>
        <p:txBody>
          <a:bodyPr wrap="square" lIns="0" tIns="0" rIns="0" bIns="0" rtlCol="0" anchor="ctr">
            <a:normAutofit lnSpcReduction="10000"/>
          </a:bodyPr>
          <a:lstStyle/>
          <a:p>
            <a:pPr marL="0" indent="0" algn="ctr">
              <a:buNone/>
            </a:pPr>
            <a:endParaRPr lang="en-US" sz="1330"/>
          </a:p>
        </p:txBody>
      </p:sp>
      <p:sp>
        <p:nvSpPr>
          <p:cNvPr id="26" name="Slide Number Placeholder 0">
            <a:extLst>
              <a:ext uri="{FF2B5EF4-FFF2-40B4-BE49-F238E27FC236}">
                <a16:creationId xmlns:a16="http://schemas.microsoft.com/office/drawing/2014/main" id="{E78E4F3C-05C7-B4DE-BFBB-47CC0140CCDB}"/>
              </a:ext>
            </a:extLst>
          </p:cNvPr>
          <p:cNvSpPr>
            <a:spLocks noGrp="1"/>
          </p:cNvSpPr>
          <p:nvPr>
            <p:ph type="sldNum" sz="quarter" idx="4294967295"/>
          </p:nvPr>
        </p:nvSpPr>
        <p:spPr>
          <a:xfrm>
            <a:off x="11503152" y="6455664"/>
            <a:ext cx="310896"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6D7480"/>
                </a:solidFill>
                <a:latin typeface="Aptos"/>
                <a:ea typeface="Aptos"/>
                <a:cs typeface="Aptos"/>
              </a:defRPr>
            </a:lvl1pPr>
          </a:lstStyle>
          <a:p>
            <a:pPr algn="r"/>
            <a:fld id="{F7021451-1387-4CA6-816F-3879F97B5CBC}" type="slidenum">
              <a:rPr lang="en-US" b="0"/>
              <a:t>8</a:t>
            </a:fld>
            <a:endParaRPr lang="en-US"/>
          </a:p>
        </p:txBody>
      </p:sp>
      <p:sp>
        <p:nvSpPr>
          <p:cNvPr id="27" name="TextBox 26">
            <a:extLst>
              <a:ext uri="{FF2B5EF4-FFF2-40B4-BE49-F238E27FC236}">
                <a16:creationId xmlns:a16="http://schemas.microsoft.com/office/drawing/2014/main" id="{48DAD2B6-1E90-0440-26BA-A9092E525B89}"/>
              </a:ext>
            </a:extLst>
          </p:cNvPr>
          <p:cNvSpPr txBox="1"/>
          <p:nvPr/>
        </p:nvSpPr>
        <p:spPr>
          <a:xfrm>
            <a:off x="7748954" y="2293108"/>
            <a:ext cx="3154680" cy="3477875"/>
          </a:xfrm>
          <a:prstGeom prst="rect">
            <a:avLst/>
          </a:prstGeom>
          <a:noFill/>
        </p:spPr>
        <p:txBody>
          <a:bodyPr wrap="square" rtlCol="0">
            <a:spAutoFit/>
          </a:bodyPr>
          <a:lstStyle/>
          <a:p>
            <a:pPr>
              <a:spcAft>
                <a:spcPts val="800"/>
              </a:spcAft>
              <a:defRPr sz="1900">
                <a:solidFill>
                  <a:srgbClr val="20262D"/>
                </a:solidFill>
                <a:latin typeface="Aptos"/>
              </a:defRPr>
            </a:pPr>
            <a:r>
              <a:rPr lang="lt-LT" sz="2000">
                <a:solidFill>
                  <a:srgbClr val="44546A"/>
                </a:solidFill>
              </a:rPr>
              <a:t>Jei licencija yra suteikiama teisė atlikti tam tikrą vienkartinį, ribotos trukmės veiksmą, licencija bus priskiriama IV kategorijai, net jei tas veiksmas bus tam tikro produkto vienkartinis tiekimas rinkai ar objekto naudojimas arba turėjimas.</a:t>
            </a:r>
          </a:p>
        </p:txBody>
      </p:sp>
    </p:spTree>
    <p:extLst>
      <p:ext uri="{BB962C8B-B14F-4D97-AF65-F5344CB8AC3E}">
        <p14:creationId xmlns:p14="http://schemas.microsoft.com/office/powerpoint/2010/main" val="25332641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25121" y="274320"/>
            <a:ext cx="10896443" cy="475488"/>
          </a:xfrm>
          <a:prstGeom prst="rect">
            <a:avLst/>
          </a:prstGeom>
          <a:noFill/>
          <a:ln/>
        </p:spPr>
        <p:txBody>
          <a:bodyPr wrap="square" lIns="0" tIns="0" rIns="0" bIns="0" rtlCol="0" anchor="ctr">
            <a:normAutofit/>
          </a:bodyPr>
          <a:lstStyle/>
          <a:p>
            <a:pPr marL="0" indent="0">
              <a:buNone/>
            </a:pPr>
            <a:r>
              <a:rPr lang="lt-LT" sz="2800" b="1">
                <a:solidFill>
                  <a:srgbClr val="44546A"/>
                </a:solidFill>
                <a:latin typeface="Aptos Display" pitchFamily="34" charset="0"/>
                <a:ea typeface="Aptos Display" pitchFamily="34" charset="-122"/>
                <a:cs typeface="Aptos Display" pitchFamily="34" charset="-120"/>
              </a:rPr>
              <a:t>Galimi l</a:t>
            </a:r>
            <a:r>
              <a:rPr lang="en-US" sz="2800" b="1" err="1">
                <a:solidFill>
                  <a:srgbClr val="44546A"/>
                </a:solidFill>
                <a:latin typeface="Aptos Display" pitchFamily="34" charset="0"/>
                <a:ea typeface="Aptos Display" pitchFamily="34" charset="-122"/>
                <a:cs typeface="Aptos Display" pitchFamily="34" charset="-120"/>
              </a:rPr>
              <a:t>icencijavimo</a:t>
            </a:r>
            <a:r>
              <a:rPr lang="en-US" sz="2800" b="1">
                <a:solidFill>
                  <a:srgbClr val="44546A"/>
                </a:solidFill>
                <a:latin typeface="Aptos Display" pitchFamily="34" charset="0"/>
                <a:ea typeface="Aptos Display" pitchFamily="34" charset="-122"/>
                <a:cs typeface="Aptos Display" pitchFamily="34" charset="-120"/>
              </a:rPr>
              <a:t> </a:t>
            </a:r>
            <a:r>
              <a:rPr lang="en-US" sz="2800" b="1" err="1">
                <a:solidFill>
                  <a:srgbClr val="44546A"/>
                </a:solidFill>
                <a:latin typeface="Aptos Display" pitchFamily="34" charset="0"/>
                <a:ea typeface="Aptos Display" pitchFamily="34" charset="-122"/>
                <a:cs typeface="Aptos Display" pitchFamily="34" charset="-120"/>
              </a:rPr>
              <a:t>modeliai</a:t>
            </a:r>
            <a:endParaRPr lang="en-US" sz="2800">
              <a:solidFill>
                <a:srgbClr val="44546A"/>
              </a:solidFill>
            </a:endParaRPr>
          </a:p>
        </p:txBody>
      </p:sp>
      <p:sp>
        <p:nvSpPr>
          <p:cNvPr id="3" name="Text 1"/>
          <p:cNvSpPr/>
          <p:nvPr/>
        </p:nvSpPr>
        <p:spPr>
          <a:xfrm>
            <a:off x="325121" y="841248"/>
            <a:ext cx="11178032" cy="420624"/>
          </a:xfrm>
          <a:prstGeom prst="rect">
            <a:avLst/>
          </a:prstGeom>
          <a:noFill/>
          <a:ln/>
        </p:spPr>
        <p:txBody>
          <a:bodyPr wrap="square" lIns="0" tIns="0" rIns="0" bIns="0" rtlCol="0" anchor="ctr"/>
          <a:lstStyle/>
          <a:p>
            <a:pPr marL="0" indent="0">
              <a:buNone/>
            </a:pPr>
            <a:r>
              <a:rPr lang="lt-LT" kern="0" spc="60">
                <a:solidFill>
                  <a:srgbClr val="44546A"/>
                </a:solidFill>
              </a:rPr>
              <a:t>Institucijos turėtų rinktis kuo mažiau ribojantį veiklą licencijavimo modelį, kurį taikant galėtų būti suvaldyta veiklos keliama rizika</a:t>
            </a:r>
            <a:r>
              <a:rPr lang="lt-LT" sz="1400" kern="0" spc="60">
                <a:solidFill>
                  <a:srgbClr val="44546A"/>
                </a:solidFill>
              </a:rPr>
              <a:t>.</a:t>
            </a:r>
          </a:p>
        </p:txBody>
      </p:sp>
      <p:sp>
        <p:nvSpPr>
          <p:cNvPr id="4" name="Text 2"/>
          <p:cNvSpPr/>
          <p:nvPr/>
        </p:nvSpPr>
        <p:spPr>
          <a:xfrm>
            <a:off x="114300" y="822960"/>
            <a:ext cx="11388852" cy="548640"/>
          </a:xfrm>
          <a:prstGeom prst="rect">
            <a:avLst/>
          </a:prstGeom>
          <a:noFill/>
          <a:ln/>
        </p:spPr>
        <p:txBody>
          <a:bodyPr wrap="square" lIns="0" tIns="0" rIns="0" bIns="0" rtlCol="0" anchor="ctr">
            <a:noAutofit/>
          </a:bodyPr>
          <a:lstStyle/>
          <a:p>
            <a:pPr marL="0" indent="0" algn="r">
              <a:buNone/>
            </a:pPr>
            <a:endParaRPr lang="en-US" sz="2000"/>
          </a:p>
        </p:txBody>
      </p:sp>
      <p:pic>
        <p:nvPicPr>
          <p:cNvPr id="5" name="Image 0" descr="/mnt/data/eimin_extract/ppt/media/image3.sv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305288" y="6190488"/>
            <a:ext cx="1417320" cy="301752"/>
          </a:xfrm>
          <a:prstGeom prst="rect">
            <a:avLst/>
          </a:prstGeom>
        </p:spPr>
      </p:pic>
      <p:sp>
        <p:nvSpPr>
          <p:cNvPr id="6" name="Shape 3"/>
          <p:cNvSpPr/>
          <p:nvPr/>
        </p:nvSpPr>
        <p:spPr>
          <a:xfrm>
            <a:off x="724090" y="1463040"/>
            <a:ext cx="3154680" cy="4023360"/>
          </a:xfrm>
          <a:prstGeom prst="roundRect">
            <a:avLst>
              <a:gd name="adj" fmla="val 2319"/>
            </a:avLst>
          </a:prstGeom>
          <a:solidFill>
            <a:srgbClr val="FAEEEE"/>
          </a:solidFill>
          <a:ln w="12700">
            <a:solidFill>
              <a:srgbClr val="E2C4C4"/>
            </a:solidFill>
            <a:prstDash val="solid"/>
          </a:ln>
        </p:spPr>
        <p:txBody>
          <a:bodyPr/>
          <a:lstStyle/>
          <a:p>
            <a:endParaRPr lang="lt-LT"/>
          </a:p>
        </p:txBody>
      </p:sp>
      <p:sp>
        <p:nvSpPr>
          <p:cNvPr id="7" name="Text 4"/>
          <p:cNvSpPr/>
          <p:nvPr/>
        </p:nvSpPr>
        <p:spPr>
          <a:xfrm>
            <a:off x="914400" y="1575626"/>
            <a:ext cx="2697480" cy="481204"/>
          </a:xfrm>
          <a:prstGeom prst="rect">
            <a:avLst/>
          </a:prstGeom>
          <a:noFill/>
          <a:ln/>
        </p:spPr>
        <p:txBody>
          <a:bodyPr wrap="square" lIns="0" tIns="0" rIns="0" bIns="0" rtlCol="0" anchor="ctr"/>
          <a:lstStyle/>
          <a:p>
            <a:pPr marL="0" indent="0" algn="ctr">
              <a:buNone/>
            </a:pPr>
            <a:r>
              <a:rPr lang="en-US" sz="2800" b="1">
                <a:solidFill>
                  <a:srgbClr val="B75555"/>
                </a:solidFill>
              </a:rPr>
              <a:t>„G“ – </a:t>
            </a:r>
            <a:r>
              <a:rPr lang="en-US" sz="2800" b="1" err="1">
                <a:solidFill>
                  <a:srgbClr val="B75555"/>
                </a:solidFill>
              </a:rPr>
              <a:t>griežtasis</a:t>
            </a:r>
            <a:endParaRPr lang="en-US" sz="2800"/>
          </a:p>
        </p:txBody>
      </p:sp>
      <p:sp>
        <p:nvSpPr>
          <p:cNvPr id="8" name="Shape 5"/>
          <p:cNvSpPr/>
          <p:nvPr/>
        </p:nvSpPr>
        <p:spPr>
          <a:xfrm>
            <a:off x="949833" y="2437447"/>
            <a:ext cx="82296" cy="82296"/>
          </a:xfrm>
          <a:prstGeom prst="ellipse">
            <a:avLst/>
          </a:prstGeom>
          <a:solidFill>
            <a:srgbClr val="B75555"/>
          </a:solidFill>
          <a:ln w="12700">
            <a:solidFill>
              <a:srgbClr val="B75555"/>
            </a:solidFill>
            <a:prstDash val="solid"/>
          </a:ln>
        </p:spPr>
        <p:txBody>
          <a:bodyPr/>
          <a:lstStyle/>
          <a:p>
            <a:endParaRPr lang="lt-LT"/>
          </a:p>
        </p:txBody>
      </p:sp>
      <p:sp>
        <p:nvSpPr>
          <p:cNvPr id="9" name="Text 6"/>
          <p:cNvSpPr/>
          <p:nvPr/>
        </p:nvSpPr>
        <p:spPr>
          <a:xfrm>
            <a:off x="1143000" y="2432304"/>
            <a:ext cx="2697480" cy="758952"/>
          </a:xfrm>
          <a:prstGeom prst="rect">
            <a:avLst/>
          </a:prstGeom>
          <a:noFill/>
          <a:ln/>
        </p:spPr>
        <p:txBody>
          <a:bodyPr wrap="square" lIns="0" tIns="0" rIns="0" bIns="0" rtlCol="0" anchor="ctr">
            <a:noAutofit/>
          </a:bodyPr>
          <a:lstStyle/>
          <a:p>
            <a:pPr marL="0" indent="0">
              <a:buNone/>
            </a:pPr>
            <a:r>
              <a:rPr lang="lt-LT" sz="2000" noProof="0">
                <a:solidFill>
                  <a:srgbClr val="29313A"/>
                </a:solidFill>
              </a:rPr>
              <a:t>Atitiktis reikalavimams tikrinama prieš suteikiant teisę.</a:t>
            </a:r>
            <a:endParaRPr lang="lt-LT" sz="2000" noProof="0"/>
          </a:p>
        </p:txBody>
      </p:sp>
      <p:sp>
        <p:nvSpPr>
          <p:cNvPr id="10" name="Shape 7"/>
          <p:cNvSpPr/>
          <p:nvPr/>
        </p:nvSpPr>
        <p:spPr>
          <a:xfrm>
            <a:off x="949833" y="3808476"/>
            <a:ext cx="82296" cy="82296"/>
          </a:xfrm>
          <a:prstGeom prst="ellipse">
            <a:avLst/>
          </a:prstGeom>
          <a:solidFill>
            <a:srgbClr val="B75555"/>
          </a:solidFill>
          <a:ln w="12700">
            <a:solidFill>
              <a:srgbClr val="B75555"/>
            </a:solidFill>
            <a:prstDash val="solid"/>
          </a:ln>
        </p:spPr>
        <p:txBody>
          <a:bodyPr/>
          <a:lstStyle/>
          <a:p>
            <a:endParaRPr lang="lt-LT"/>
          </a:p>
        </p:txBody>
      </p:sp>
      <p:sp>
        <p:nvSpPr>
          <p:cNvPr id="11" name="Text 8"/>
          <p:cNvSpPr/>
          <p:nvPr/>
        </p:nvSpPr>
        <p:spPr>
          <a:xfrm>
            <a:off x="1143000" y="3511296"/>
            <a:ext cx="2395728" cy="1883664"/>
          </a:xfrm>
          <a:prstGeom prst="rect">
            <a:avLst/>
          </a:prstGeom>
          <a:noFill/>
          <a:ln/>
        </p:spPr>
        <p:txBody>
          <a:bodyPr wrap="square" lIns="0" tIns="0" rIns="0" bIns="0" rtlCol="0" anchor="ctr">
            <a:noAutofit/>
          </a:bodyPr>
          <a:lstStyle/>
          <a:p>
            <a:pPr marL="0" indent="0">
              <a:buNone/>
            </a:pPr>
            <a:r>
              <a:rPr lang="lt-LT" sz="2000" noProof="0" dirty="0">
                <a:solidFill>
                  <a:srgbClr val="29313A"/>
                </a:solidFill>
              </a:rPr>
              <a:t>Taikomas, kai </a:t>
            </a:r>
            <a:r>
              <a:rPr lang="lt-LT" sz="2000" noProof="0" dirty="0" err="1">
                <a:solidFill>
                  <a:srgbClr val="29313A"/>
                </a:solidFill>
              </a:rPr>
              <a:t>ex</a:t>
            </a:r>
            <a:r>
              <a:rPr lang="lt-LT" sz="2000" noProof="0" dirty="0">
                <a:solidFill>
                  <a:srgbClr val="29313A"/>
                </a:solidFill>
              </a:rPr>
              <a:t> </a:t>
            </a:r>
            <a:r>
              <a:rPr lang="lt-LT" sz="2000" noProof="0" dirty="0" err="1">
                <a:solidFill>
                  <a:srgbClr val="29313A"/>
                </a:solidFill>
              </a:rPr>
              <a:t>post</a:t>
            </a:r>
            <a:r>
              <a:rPr lang="lt-LT" sz="2000" noProof="0" dirty="0">
                <a:solidFill>
                  <a:srgbClr val="29313A"/>
                </a:solidFill>
              </a:rPr>
              <a:t> patikrinimas nepakankamai apsaugotų svarbius visuomenės </a:t>
            </a:r>
            <a:r>
              <a:rPr lang="lt-LT" sz="2000" dirty="0">
                <a:solidFill>
                  <a:srgbClr val="29313A"/>
                </a:solidFill>
              </a:rPr>
              <a:t>interesus</a:t>
            </a:r>
            <a:r>
              <a:rPr lang="lt-LT" sz="2000" noProof="0" dirty="0">
                <a:solidFill>
                  <a:srgbClr val="29313A"/>
                </a:solidFill>
              </a:rPr>
              <a:t>.</a:t>
            </a:r>
            <a:endParaRPr lang="lt-LT" sz="2000" noProof="0" dirty="0"/>
          </a:p>
        </p:txBody>
      </p:sp>
      <p:sp>
        <p:nvSpPr>
          <p:cNvPr id="12" name="Shape 9"/>
          <p:cNvSpPr/>
          <p:nvPr/>
        </p:nvSpPr>
        <p:spPr>
          <a:xfrm>
            <a:off x="4206240" y="1463040"/>
            <a:ext cx="3154680" cy="4023360"/>
          </a:xfrm>
          <a:prstGeom prst="roundRect">
            <a:avLst>
              <a:gd name="adj" fmla="val 2319"/>
            </a:avLst>
          </a:prstGeom>
          <a:solidFill>
            <a:srgbClr val="EEF8F4"/>
          </a:solidFill>
          <a:ln w="12700">
            <a:solidFill>
              <a:srgbClr val="D5E9DF"/>
            </a:solidFill>
            <a:prstDash val="solid"/>
          </a:ln>
        </p:spPr>
        <p:txBody>
          <a:bodyPr/>
          <a:lstStyle/>
          <a:p>
            <a:endParaRPr lang="lt-LT"/>
          </a:p>
        </p:txBody>
      </p:sp>
      <p:sp>
        <p:nvSpPr>
          <p:cNvPr id="13" name="Text 10"/>
          <p:cNvSpPr/>
          <p:nvPr/>
        </p:nvSpPr>
        <p:spPr>
          <a:xfrm>
            <a:off x="4389120" y="1463040"/>
            <a:ext cx="2697480" cy="731520"/>
          </a:xfrm>
          <a:prstGeom prst="rect">
            <a:avLst/>
          </a:prstGeom>
          <a:noFill/>
          <a:ln/>
        </p:spPr>
        <p:txBody>
          <a:bodyPr wrap="square" lIns="0" tIns="0" rIns="0" bIns="0" rtlCol="0" anchor="ctr"/>
          <a:lstStyle/>
          <a:p>
            <a:pPr marL="0" indent="0" algn="ctr">
              <a:buNone/>
            </a:pPr>
            <a:r>
              <a:rPr lang="en-US" sz="2000" b="1">
                <a:solidFill>
                  <a:srgbClr val="278A62"/>
                </a:solidFill>
              </a:rPr>
              <a:t>„D“ – </a:t>
            </a:r>
            <a:r>
              <a:rPr lang="en-US" sz="2400" b="1" err="1">
                <a:solidFill>
                  <a:srgbClr val="278A62"/>
                </a:solidFill>
              </a:rPr>
              <a:t>deklaravimas</a:t>
            </a:r>
            <a:endParaRPr lang="en-US" sz="2400"/>
          </a:p>
        </p:txBody>
      </p:sp>
      <p:sp>
        <p:nvSpPr>
          <p:cNvPr id="14" name="Shape 11"/>
          <p:cNvSpPr/>
          <p:nvPr/>
        </p:nvSpPr>
        <p:spPr>
          <a:xfrm>
            <a:off x="4384548" y="2606040"/>
            <a:ext cx="82296" cy="82296"/>
          </a:xfrm>
          <a:prstGeom prst="ellipse">
            <a:avLst/>
          </a:prstGeom>
          <a:solidFill>
            <a:srgbClr val="278A62"/>
          </a:solidFill>
          <a:ln w="12700">
            <a:solidFill>
              <a:srgbClr val="278A62"/>
            </a:solidFill>
            <a:prstDash val="solid"/>
          </a:ln>
        </p:spPr>
        <p:txBody>
          <a:bodyPr/>
          <a:lstStyle/>
          <a:p>
            <a:endParaRPr lang="lt-LT"/>
          </a:p>
        </p:txBody>
      </p:sp>
      <p:sp>
        <p:nvSpPr>
          <p:cNvPr id="15" name="Text 12"/>
          <p:cNvSpPr/>
          <p:nvPr/>
        </p:nvSpPr>
        <p:spPr>
          <a:xfrm>
            <a:off x="4617720" y="2432304"/>
            <a:ext cx="2468880" cy="1078992"/>
          </a:xfrm>
          <a:prstGeom prst="rect">
            <a:avLst/>
          </a:prstGeom>
          <a:noFill/>
          <a:ln/>
        </p:spPr>
        <p:txBody>
          <a:bodyPr wrap="square" lIns="0" tIns="0" rIns="0" bIns="0" rtlCol="0" anchor="ctr">
            <a:normAutofit/>
          </a:bodyPr>
          <a:lstStyle/>
          <a:p>
            <a:pPr marL="0" indent="0">
              <a:buNone/>
            </a:pPr>
            <a:r>
              <a:rPr lang="lt-LT" sz="2000" noProof="0">
                <a:solidFill>
                  <a:srgbClr val="29313A"/>
                </a:solidFill>
              </a:rPr>
              <a:t>Teisė paprastai įgyjama kitą dieną po pranešimo pateikimo.</a:t>
            </a:r>
            <a:endParaRPr lang="lt-LT" sz="2000" noProof="0"/>
          </a:p>
        </p:txBody>
      </p:sp>
      <p:sp>
        <p:nvSpPr>
          <p:cNvPr id="16" name="Shape 13"/>
          <p:cNvSpPr/>
          <p:nvPr/>
        </p:nvSpPr>
        <p:spPr>
          <a:xfrm>
            <a:off x="4379976" y="3963924"/>
            <a:ext cx="82296" cy="82296"/>
          </a:xfrm>
          <a:prstGeom prst="ellipse">
            <a:avLst/>
          </a:prstGeom>
          <a:solidFill>
            <a:srgbClr val="278A62"/>
          </a:solidFill>
          <a:ln w="12700">
            <a:solidFill>
              <a:srgbClr val="278A62"/>
            </a:solidFill>
            <a:prstDash val="solid"/>
          </a:ln>
        </p:spPr>
        <p:txBody>
          <a:bodyPr/>
          <a:lstStyle/>
          <a:p>
            <a:endParaRPr lang="lt-LT"/>
          </a:p>
        </p:txBody>
      </p:sp>
      <p:sp>
        <p:nvSpPr>
          <p:cNvPr id="17" name="Text 14"/>
          <p:cNvSpPr/>
          <p:nvPr/>
        </p:nvSpPr>
        <p:spPr>
          <a:xfrm>
            <a:off x="4617720" y="3749040"/>
            <a:ext cx="2395728" cy="1444752"/>
          </a:xfrm>
          <a:prstGeom prst="rect">
            <a:avLst/>
          </a:prstGeom>
          <a:noFill/>
          <a:ln/>
        </p:spPr>
        <p:txBody>
          <a:bodyPr wrap="square" lIns="0" tIns="0" rIns="0" bIns="0" rtlCol="0" anchor="ctr">
            <a:noAutofit/>
          </a:bodyPr>
          <a:lstStyle/>
          <a:p>
            <a:pPr marL="0" indent="0">
              <a:buNone/>
            </a:pPr>
            <a:r>
              <a:rPr lang="lt-LT" sz="2000" noProof="0">
                <a:solidFill>
                  <a:srgbClr val="29313A"/>
                </a:solidFill>
              </a:rPr>
              <a:t>Taikomas, kai atitiktį reikalavimams galima patikrinti vėliau arba automatizuotai.</a:t>
            </a:r>
            <a:endParaRPr lang="lt-LT" sz="2000" noProof="0"/>
          </a:p>
        </p:txBody>
      </p:sp>
      <p:sp>
        <p:nvSpPr>
          <p:cNvPr id="18" name="Shape 15"/>
          <p:cNvSpPr/>
          <p:nvPr/>
        </p:nvSpPr>
        <p:spPr>
          <a:xfrm>
            <a:off x="7635240" y="1463040"/>
            <a:ext cx="3154680" cy="4023360"/>
          </a:xfrm>
          <a:prstGeom prst="roundRect">
            <a:avLst>
              <a:gd name="adj" fmla="val 2319"/>
            </a:avLst>
          </a:prstGeom>
          <a:solidFill>
            <a:srgbClr val="FCF6EA"/>
          </a:solidFill>
          <a:ln w="12700">
            <a:solidFill>
              <a:srgbClr val="ECD9B7"/>
            </a:solidFill>
            <a:prstDash val="solid"/>
          </a:ln>
        </p:spPr>
        <p:txBody>
          <a:bodyPr/>
          <a:lstStyle/>
          <a:p>
            <a:endParaRPr lang="lt-LT"/>
          </a:p>
        </p:txBody>
      </p:sp>
      <p:sp>
        <p:nvSpPr>
          <p:cNvPr id="19" name="Text 16"/>
          <p:cNvSpPr/>
          <p:nvPr/>
        </p:nvSpPr>
        <p:spPr>
          <a:xfrm>
            <a:off x="7863839" y="1417321"/>
            <a:ext cx="2761489" cy="813816"/>
          </a:xfrm>
          <a:prstGeom prst="rect">
            <a:avLst/>
          </a:prstGeom>
          <a:noFill/>
          <a:ln/>
        </p:spPr>
        <p:txBody>
          <a:bodyPr wrap="square" lIns="0" tIns="0" rIns="0" bIns="0" rtlCol="0" anchor="ctr"/>
          <a:lstStyle/>
          <a:p>
            <a:pPr marL="0" indent="0" algn="ctr">
              <a:buNone/>
            </a:pPr>
            <a:r>
              <a:rPr lang="en-US" sz="2000" b="1">
                <a:solidFill>
                  <a:srgbClr val="D08A22"/>
                </a:solidFill>
              </a:rPr>
              <a:t>„K“ – </a:t>
            </a:r>
            <a:r>
              <a:rPr lang="en-US" sz="2000" b="1" err="1">
                <a:solidFill>
                  <a:srgbClr val="D08A22"/>
                </a:solidFill>
              </a:rPr>
              <a:t>konkursas</a:t>
            </a:r>
            <a:endParaRPr lang="en-US" sz="2000"/>
          </a:p>
        </p:txBody>
      </p:sp>
      <p:sp>
        <p:nvSpPr>
          <p:cNvPr id="20" name="Shape 17"/>
          <p:cNvSpPr/>
          <p:nvPr/>
        </p:nvSpPr>
        <p:spPr>
          <a:xfrm>
            <a:off x="7845552" y="2270569"/>
            <a:ext cx="82296" cy="82296"/>
          </a:xfrm>
          <a:prstGeom prst="ellipse">
            <a:avLst/>
          </a:prstGeom>
          <a:solidFill>
            <a:srgbClr val="D08A22"/>
          </a:solidFill>
          <a:ln w="12700">
            <a:solidFill>
              <a:srgbClr val="D08A22"/>
            </a:solidFill>
            <a:prstDash val="solid"/>
          </a:ln>
        </p:spPr>
        <p:txBody>
          <a:bodyPr/>
          <a:lstStyle/>
          <a:p>
            <a:endParaRPr lang="lt-LT"/>
          </a:p>
        </p:txBody>
      </p:sp>
      <p:sp>
        <p:nvSpPr>
          <p:cNvPr id="21" name="Text 18"/>
          <p:cNvSpPr/>
          <p:nvPr/>
        </p:nvSpPr>
        <p:spPr>
          <a:xfrm>
            <a:off x="8092439" y="2432304"/>
            <a:ext cx="2697479" cy="758952"/>
          </a:xfrm>
          <a:prstGeom prst="rect">
            <a:avLst/>
          </a:prstGeom>
          <a:noFill/>
          <a:ln/>
        </p:spPr>
        <p:txBody>
          <a:bodyPr wrap="square" lIns="0" tIns="0" rIns="0" bIns="0" rtlCol="0" anchor="ctr">
            <a:noAutofit/>
          </a:bodyPr>
          <a:lstStyle/>
          <a:p>
            <a:pPr marL="0" indent="0">
              <a:buNone/>
            </a:pPr>
            <a:r>
              <a:rPr lang="lt-LT" sz="2000" noProof="0">
                <a:solidFill>
                  <a:srgbClr val="29313A"/>
                </a:solidFill>
              </a:rPr>
              <a:t>Licencijos gavėjai atrenkami vadovaujantis skaidria atrankos procedūra.</a:t>
            </a:r>
            <a:endParaRPr lang="lt-LT" sz="2000" noProof="0"/>
          </a:p>
        </p:txBody>
      </p:sp>
      <p:sp>
        <p:nvSpPr>
          <p:cNvPr id="22" name="Shape 19"/>
          <p:cNvSpPr/>
          <p:nvPr/>
        </p:nvSpPr>
        <p:spPr>
          <a:xfrm>
            <a:off x="7829550" y="3648741"/>
            <a:ext cx="82296" cy="82296"/>
          </a:xfrm>
          <a:prstGeom prst="ellipse">
            <a:avLst/>
          </a:prstGeom>
          <a:solidFill>
            <a:srgbClr val="D08A22"/>
          </a:solidFill>
          <a:ln w="12700">
            <a:solidFill>
              <a:srgbClr val="D08A22"/>
            </a:solidFill>
            <a:prstDash val="solid"/>
          </a:ln>
        </p:spPr>
        <p:txBody>
          <a:bodyPr/>
          <a:lstStyle/>
          <a:p>
            <a:endParaRPr lang="lt-LT"/>
          </a:p>
        </p:txBody>
      </p:sp>
      <p:sp>
        <p:nvSpPr>
          <p:cNvPr id="23" name="Text 20"/>
          <p:cNvSpPr/>
          <p:nvPr/>
        </p:nvSpPr>
        <p:spPr>
          <a:xfrm>
            <a:off x="8102990" y="3511296"/>
            <a:ext cx="2522339" cy="1600200"/>
          </a:xfrm>
          <a:prstGeom prst="rect">
            <a:avLst/>
          </a:prstGeom>
          <a:noFill/>
          <a:ln/>
        </p:spPr>
        <p:txBody>
          <a:bodyPr wrap="square" lIns="0" tIns="0" rIns="0" bIns="0" rtlCol="0" anchor="ctr">
            <a:noAutofit/>
          </a:bodyPr>
          <a:lstStyle/>
          <a:p>
            <a:pPr marL="0" indent="0">
              <a:buNone/>
            </a:pPr>
            <a:r>
              <a:rPr lang="en-US" sz="2000" err="1">
                <a:solidFill>
                  <a:srgbClr val="29313A"/>
                </a:solidFill>
              </a:rPr>
              <a:t>Taikomas</a:t>
            </a:r>
            <a:r>
              <a:rPr lang="en-US" sz="2000">
                <a:solidFill>
                  <a:srgbClr val="29313A"/>
                </a:solidFill>
              </a:rPr>
              <a:t>, kai </a:t>
            </a:r>
            <a:r>
              <a:rPr lang="en-US" sz="2000" err="1">
                <a:solidFill>
                  <a:srgbClr val="29313A"/>
                </a:solidFill>
              </a:rPr>
              <a:t>licencijų</a:t>
            </a:r>
            <a:r>
              <a:rPr lang="en-US" sz="2000">
                <a:solidFill>
                  <a:srgbClr val="29313A"/>
                </a:solidFill>
              </a:rPr>
              <a:t> </a:t>
            </a:r>
            <a:r>
              <a:rPr lang="en-US" sz="2000" err="1">
                <a:solidFill>
                  <a:srgbClr val="29313A"/>
                </a:solidFill>
              </a:rPr>
              <a:t>skaičius</a:t>
            </a:r>
            <a:r>
              <a:rPr lang="en-US" sz="2000">
                <a:solidFill>
                  <a:srgbClr val="29313A"/>
                </a:solidFill>
              </a:rPr>
              <a:t> </a:t>
            </a:r>
            <a:r>
              <a:rPr lang="en-US" sz="2000" err="1">
                <a:solidFill>
                  <a:srgbClr val="29313A"/>
                </a:solidFill>
              </a:rPr>
              <a:t>ribotas</a:t>
            </a:r>
            <a:r>
              <a:rPr lang="en-US" sz="2000">
                <a:solidFill>
                  <a:srgbClr val="29313A"/>
                </a:solidFill>
              </a:rPr>
              <a:t> </a:t>
            </a:r>
            <a:r>
              <a:rPr lang="en-US" sz="2000" err="1">
                <a:solidFill>
                  <a:srgbClr val="29313A"/>
                </a:solidFill>
              </a:rPr>
              <a:t>arba</a:t>
            </a:r>
            <a:r>
              <a:rPr lang="en-US" sz="2000">
                <a:solidFill>
                  <a:srgbClr val="29313A"/>
                </a:solidFill>
              </a:rPr>
              <a:t> tai </a:t>
            </a:r>
            <a:r>
              <a:rPr lang="lt-LT" sz="2000" noProof="0">
                <a:solidFill>
                  <a:srgbClr val="29313A"/>
                </a:solidFill>
              </a:rPr>
              <a:t>pateisinama</a:t>
            </a:r>
            <a:r>
              <a:rPr lang="en-US" sz="2000">
                <a:solidFill>
                  <a:srgbClr val="29313A"/>
                </a:solidFill>
              </a:rPr>
              <a:t> </a:t>
            </a:r>
            <a:r>
              <a:rPr lang="lt-LT" sz="2000" noProof="0">
                <a:solidFill>
                  <a:srgbClr val="29313A"/>
                </a:solidFill>
              </a:rPr>
              <a:t>svarbiais</a:t>
            </a:r>
            <a:r>
              <a:rPr lang="en-US" sz="2000">
                <a:solidFill>
                  <a:srgbClr val="29313A"/>
                </a:solidFill>
              </a:rPr>
              <a:t> </a:t>
            </a:r>
            <a:r>
              <a:rPr lang="lt-LT" sz="2000" noProof="0" err="1">
                <a:solidFill>
                  <a:srgbClr val="29313A"/>
                </a:solidFill>
              </a:rPr>
              <a:t>visuomen</a:t>
            </a:r>
            <a:r>
              <a:rPr lang="lt-LT" sz="2000">
                <a:solidFill>
                  <a:srgbClr val="29313A"/>
                </a:solidFill>
              </a:rPr>
              <a:t>ės interesais.</a:t>
            </a:r>
            <a:endParaRPr lang="en-US" sz="2000"/>
          </a:p>
        </p:txBody>
      </p:sp>
      <p:sp>
        <p:nvSpPr>
          <p:cNvPr id="24" name="Shape 21"/>
          <p:cNvSpPr/>
          <p:nvPr/>
        </p:nvSpPr>
        <p:spPr>
          <a:xfrm>
            <a:off x="614524" y="5687568"/>
            <a:ext cx="10789920" cy="420624"/>
          </a:xfrm>
          <a:prstGeom prst="roundRect">
            <a:avLst>
              <a:gd name="adj" fmla="val 10714"/>
            </a:avLst>
          </a:prstGeom>
          <a:solidFill>
            <a:srgbClr val="EEF8F4"/>
          </a:solidFill>
          <a:ln w="12700">
            <a:solidFill>
              <a:srgbClr val="EEF8F4"/>
            </a:solidFill>
            <a:prstDash val="solid"/>
          </a:ln>
        </p:spPr>
        <p:txBody>
          <a:bodyPr/>
          <a:lstStyle/>
          <a:p>
            <a:endParaRPr lang="lt-LT"/>
          </a:p>
        </p:txBody>
      </p:sp>
      <p:sp>
        <p:nvSpPr>
          <p:cNvPr id="25" name="Text 22"/>
          <p:cNvSpPr/>
          <p:nvPr/>
        </p:nvSpPr>
        <p:spPr>
          <a:xfrm>
            <a:off x="822960" y="5815584"/>
            <a:ext cx="10287000" cy="201168"/>
          </a:xfrm>
          <a:prstGeom prst="rect">
            <a:avLst/>
          </a:prstGeom>
          <a:noFill/>
          <a:ln/>
        </p:spPr>
        <p:txBody>
          <a:bodyPr wrap="square" lIns="0" tIns="0" rIns="0" bIns="0" rtlCol="0" anchor="ctr">
            <a:noAutofit/>
          </a:bodyPr>
          <a:lstStyle/>
          <a:p>
            <a:pPr marL="0" indent="0" algn="ctr">
              <a:buNone/>
            </a:pPr>
            <a:r>
              <a:rPr lang="lt-LT" sz="2000">
                <a:solidFill>
                  <a:srgbClr val="44546A"/>
                </a:solidFill>
              </a:rPr>
              <a:t>Licencijavimo modelio pasirinkimo kriterijai nustatyti VAĮ </a:t>
            </a:r>
            <a:endParaRPr lang="en-US" sz="2000">
              <a:solidFill>
                <a:srgbClr val="44546A"/>
              </a:solidFill>
            </a:endParaRPr>
          </a:p>
        </p:txBody>
      </p:sp>
      <p:sp>
        <p:nvSpPr>
          <p:cNvPr id="26" name="Slide Number Placeholder 0"/>
          <p:cNvSpPr>
            <a:spLocks noGrp="1"/>
          </p:cNvSpPr>
          <p:nvPr>
            <p:ph type="sldNum" sz="quarter" idx="4294967295"/>
          </p:nvPr>
        </p:nvSpPr>
        <p:spPr>
          <a:xfrm>
            <a:off x="11503152" y="6455664"/>
            <a:ext cx="310896"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6D7480"/>
                </a:solidFill>
                <a:latin typeface="Aptos"/>
                <a:ea typeface="Aptos"/>
                <a:cs typeface="Aptos"/>
              </a:defRPr>
            </a:lvl1pPr>
          </a:lstStyle>
          <a:p>
            <a:pPr algn="r"/>
            <a:fld id="{F7021451-1387-4CA6-816F-3879F97B5CBC}" type="slidenum">
              <a:rPr lang="en-US" b="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649224" y="567258"/>
            <a:ext cx="10607040" cy="475488"/>
          </a:xfrm>
          <a:prstGeom prst="rect">
            <a:avLst/>
          </a:prstGeom>
          <a:noFill/>
          <a:ln/>
        </p:spPr>
        <p:txBody>
          <a:bodyPr wrap="square" lIns="0" tIns="0" rIns="0" bIns="0" rtlCol="0" anchor="ctr">
            <a:normAutofit/>
          </a:bodyPr>
          <a:lstStyle/>
          <a:p>
            <a:r>
              <a:rPr lang="lt-LT" sz="2800" b="1">
                <a:solidFill>
                  <a:srgbClr val="44546A"/>
                </a:solidFill>
                <a:latin typeface="Aptos Display"/>
                <a:ea typeface="Aptos Display" pitchFamily="34" charset="-122"/>
                <a:cs typeface="Aptos Display" pitchFamily="34" charset="-120"/>
              </a:rPr>
              <a:t>Numatomo licencijavimo</a:t>
            </a:r>
            <a:r>
              <a:rPr lang="lt-LT" sz="2800" b="1" noProof="0">
                <a:solidFill>
                  <a:srgbClr val="44546A"/>
                </a:solidFill>
                <a:latin typeface="Aptos Display"/>
                <a:ea typeface="Aptos Display" pitchFamily="34" charset="-122"/>
                <a:cs typeface="Aptos Display" pitchFamily="34" charset="-120"/>
              </a:rPr>
              <a:t> vertinimas I</a:t>
            </a:r>
            <a:endParaRPr lang="lt-LT" sz="2800" noProof="0">
              <a:solidFill>
                <a:srgbClr val="44546A"/>
              </a:solidFill>
              <a:latin typeface="Aptos Display"/>
            </a:endParaRPr>
          </a:p>
        </p:txBody>
      </p:sp>
      <p:pic>
        <p:nvPicPr>
          <p:cNvPr id="4" name="Image 0" descr="/mnt/data/eimin_extract/ppt/media/image3.sv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305288" y="6190488"/>
            <a:ext cx="1417320" cy="301752"/>
          </a:xfrm>
          <a:prstGeom prst="rect">
            <a:avLst/>
          </a:prstGeom>
        </p:spPr>
      </p:pic>
      <p:sp>
        <p:nvSpPr>
          <p:cNvPr id="5" name="Text 2"/>
          <p:cNvSpPr/>
          <p:nvPr/>
        </p:nvSpPr>
        <p:spPr>
          <a:xfrm>
            <a:off x="713231" y="1116119"/>
            <a:ext cx="3734943" cy="666630"/>
          </a:xfrm>
          <a:prstGeom prst="rect">
            <a:avLst/>
          </a:prstGeom>
          <a:noFill/>
          <a:ln/>
        </p:spPr>
        <p:txBody>
          <a:bodyPr wrap="square" lIns="0" tIns="0" rIns="0" bIns="0" rtlCol="0" anchor="ctr"/>
          <a:lstStyle/>
          <a:p>
            <a:pPr marL="0" indent="0">
              <a:buNone/>
            </a:pPr>
            <a:r>
              <a:rPr lang="lt-LT" sz="2000" b="1" kern="0" spc="60">
                <a:solidFill>
                  <a:srgbClr val="2D6DAA"/>
                </a:solidFill>
              </a:rPr>
              <a:t>Kada atliekamas vertinimas? </a:t>
            </a:r>
            <a:endParaRPr lang="en-US" sz="2000"/>
          </a:p>
        </p:txBody>
      </p:sp>
      <p:sp>
        <p:nvSpPr>
          <p:cNvPr id="6" name="Text 3"/>
          <p:cNvSpPr/>
          <p:nvPr/>
        </p:nvSpPr>
        <p:spPr>
          <a:xfrm>
            <a:off x="713232" y="1655064"/>
            <a:ext cx="4919472" cy="758952"/>
          </a:xfrm>
          <a:prstGeom prst="rect">
            <a:avLst/>
          </a:prstGeom>
          <a:noFill/>
          <a:ln/>
        </p:spPr>
        <p:txBody>
          <a:bodyPr wrap="square" lIns="0" tIns="0" rIns="0" bIns="0" rtlCol="0" anchor="ctr">
            <a:normAutofit/>
          </a:bodyPr>
          <a:lstStyle/>
          <a:p>
            <a:pPr marL="285750" indent="-285750">
              <a:buFont typeface="Wingdings" panose="05000000000000000000" pitchFamily="2" charset="2"/>
              <a:buChar char="Ø"/>
            </a:pPr>
            <a:endParaRPr lang="en-US" sz="1460"/>
          </a:p>
        </p:txBody>
      </p:sp>
      <p:sp>
        <p:nvSpPr>
          <p:cNvPr id="7" name="Shape 4"/>
          <p:cNvSpPr/>
          <p:nvPr/>
        </p:nvSpPr>
        <p:spPr>
          <a:xfrm>
            <a:off x="713232" y="3055110"/>
            <a:ext cx="4983480" cy="0"/>
          </a:xfrm>
          <a:prstGeom prst="line">
            <a:avLst/>
          </a:prstGeom>
          <a:noFill/>
          <a:ln w="12700">
            <a:solidFill>
              <a:srgbClr val="D8E1EA"/>
            </a:solidFill>
            <a:prstDash val="solid"/>
          </a:ln>
        </p:spPr>
        <p:txBody>
          <a:bodyPr/>
          <a:lstStyle/>
          <a:p>
            <a:endParaRPr lang="lt-LT"/>
          </a:p>
        </p:txBody>
      </p:sp>
      <p:sp>
        <p:nvSpPr>
          <p:cNvPr id="8" name="Text 5"/>
          <p:cNvSpPr/>
          <p:nvPr/>
        </p:nvSpPr>
        <p:spPr>
          <a:xfrm>
            <a:off x="6428232" y="1385316"/>
            <a:ext cx="3137408" cy="269748"/>
          </a:xfrm>
          <a:prstGeom prst="rect">
            <a:avLst/>
          </a:prstGeom>
          <a:noFill/>
          <a:ln/>
        </p:spPr>
        <p:txBody>
          <a:bodyPr wrap="square" lIns="0" tIns="0" rIns="0" bIns="0" rtlCol="0" anchor="ctr"/>
          <a:lstStyle/>
          <a:p>
            <a:pPr marL="0" indent="0">
              <a:buNone/>
            </a:pPr>
            <a:endParaRPr lang="en-US" sz="1400"/>
          </a:p>
        </p:txBody>
      </p:sp>
      <p:sp>
        <p:nvSpPr>
          <p:cNvPr id="9" name="Text 6"/>
          <p:cNvSpPr/>
          <p:nvPr/>
        </p:nvSpPr>
        <p:spPr>
          <a:xfrm>
            <a:off x="6484114" y="1705686"/>
            <a:ext cx="5477256" cy="1165352"/>
          </a:xfrm>
          <a:prstGeom prst="rect">
            <a:avLst/>
          </a:prstGeom>
          <a:noFill/>
          <a:ln/>
        </p:spPr>
        <p:txBody>
          <a:bodyPr wrap="square" lIns="0" tIns="0" rIns="0" bIns="0" rtlCol="0" anchor="ctr">
            <a:normAutofit/>
          </a:bodyPr>
          <a:lstStyle/>
          <a:p>
            <a:pPr marL="285750" indent="-285750">
              <a:buFont typeface="Wingdings" panose="05000000000000000000" pitchFamily="2" charset="2"/>
              <a:buChar char="Ø"/>
            </a:pPr>
            <a:endParaRPr lang="en-US" sz="1460">
              <a:solidFill>
                <a:srgbClr val="44546A"/>
              </a:solidFill>
            </a:endParaRPr>
          </a:p>
        </p:txBody>
      </p:sp>
      <p:sp>
        <p:nvSpPr>
          <p:cNvPr id="11" name="Text 8"/>
          <p:cNvSpPr/>
          <p:nvPr/>
        </p:nvSpPr>
        <p:spPr>
          <a:xfrm>
            <a:off x="713231" y="3236976"/>
            <a:ext cx="4496943" cy="301752"/>
          </a:xfrm>
          <a:prstGeom prst="rect">
            <a:avLst/>
          </a:prstGeom>
          <a:noFill/>
          <a:ln/>
        </p:spPr>
        <p:txBody>
          <a:bodyPr wrap="square" lIns="0" tIns="0" rIns="0" bIns="0" rtlCol="0" anchor="ctr"/>
          <a:lstStyle/>
          <a:p>
            <a:pPr marL="0" indent="0">
              <a:buNone/>
            </a:pPr>
            <a:r>
              <a:rPr lang="lt-LT" sz="2000" b="1" kern="0" spc="60">
                <a:solidFill>
                  <a:srgbClr val="2D6DAA"/>
                </a:solidFill>
              </a:rPr>
              <a:t>Dėl ko atliekamas vertinimas</a:t>
            </a:r>
            <a:r>
              <a:rPr lang="lt-LT" sz="1400" b="1" kern="0" spc="60">
                <a:solidFill>
                  <a:srgbClr val="2D6DAA"/>
                </a:solidFill>
              </a:rPr>
              <a:t> </a:t>
            </a:r>
            <a:endParaRPr lang="en-US" sz="1400"/>
          </a:p>
        </p:txBody>
      </p:sp>
      <p:sp>
        <p:nvSpPr>
          <p:cNvPr id="12" name="Text 9"/>
          <p:cNvSpPr/>
          <p:nvPr/>
        </p:nvSpPr>
        <p:spPr>
          <a:xfrm>
            <a:off x="552451" y="3367462"/>
            <a:ext cx="10926318" cy="2130553"/>
          </a:xfrm>
          <a:prstGeom prst="rect">
            <a:avLst/>
          </a:prstGeom>
          <a:noFill/>
          <a:ln/>
        </p:spPr>
        <p:txBody>
          <a:bodyPr wrap="square" lIns="0" tIns="0" rIns="0" bIns="0" rtlCol="0" anchor="ctr">
            <a:normAutofit fontScale="70000" lnSpcReduction="20000"/>
          </a:bodyPr>
          <a:lstStyle/>
          <a:p>
            <a:endParaRPr lang="lt-LT" sz="2500">
              <a:solidFill>
                <a:srgbClr val="44546A"/>
              </a:solidFill>
            </a:endParaRPr>
          </a:p>
          <a:p>
            <a:pPr marL="171450" indent="-171450">
              <a:buFont typeface="Wingdings" panose="05000000000000000000" pitchFamily="2" charset="2"/>
              <a:buChar char="Ø"/>
            </a:pPr>
            <a:r>
              <a:rPr lang="lt-LT" sz="3000">
                <a:solidFill>
                  <a:srgbClr val="44546A"/>
                </a:solidFill>
              </a:rPr>
              <a:t>Vertinama ar numatomas licencijavimas pateisinamas siekiu užtikrinti svarbius visuomenės interesus, atitinka būtinumo, proporcingumo ir nediskriminavimo principus</a:t>
            </a:r>
          </a:p>
          <a:p>
            <a:endParaRPr lang="lt-LT" sz="3000">
              <a:solidFill>
                <a:srgbClr val="44546A"/>
              </a:solidFill>
            </a:endParaRPr>
          </a:p>
          <a:p>
            <a:pPr marL="171450" indent="-171450">
              <a:buFont typeface="Wingdings" panose="05000000000000000000" pitchFamily="2" charset="2"/>
              <a:buChar char="Ø"/>
            </a:pPr>
            <a:r>
              <a:rPr lang="lt-LT" sz="3000">
                <a:solidFill>
                  <a:srgbClr val="44546A"/>
                </a:solidFill>
              </a:rPr>
              <a:t>Vertinama ar pasirinktas tinkamiausias licencijavimo modelis. Renkantis licencijavimo modelį atliekamas vertinimas dėl galimybės taikyti licencijavimo modelį „D“</a:t>
            </a:r>
            <a:endParaRPr lang="en-US" sz="1500">
              <a:solidFill>
                <a:srgbClr val="44546A"/>
              </a:solidFill>
            </a:endParaRPr>
          </a:p>
        </p:txBody>
      </p:sp>
      <p:sp>
        <p:nvSpPr>
          <p:cNvPr id="13" name="Shape 10"/>
          <p:cNvSpPr/>
          <p:nvPr/>
        </p:nvSpPr>
        <p:spPr>
          <a:xfrm>
            <a:off x="585216" y="5340096"/>
            <a:ext cx="4983480" cy="0"/>
          </a:xfrm>
          <a:prstGeom prst="line">
            <a:avLst/>
          </a:prstGeom>
          <a:noFill/>
          <a:ln w="12700">
            <a:solidFill>
              <a:srgbClr val="D8E1EA"/>
            </a:solidFill>
            <a:prstDash val="solid"/>
          </a:ln>
        </p:spPr>
        <p:txBody>
          <a:bodyPr/>
          <a:lstStyle/>
          <a:p>
            <a:endParaRPr lang="lt-LT"/>
          </a:p>
        </p:txBody>
      </p:sp>
      <p:sp>
        <p:nvSpPr>
          <p:cNvPr id="14" name="Text 11"/>
          <p:cNvSpPr/>
          <p:nvPr/>
        </p:nvSpPr>
        <p:spPr>
          <a:xfrm>
            <a:off x="6484114" y="2921660"/>
            <a:ext cx="1600200" cy="237744"/>
          </a:xfrm>
          <a:prstGeom prst="rect">
            <a:avLst/>
          </a:prstGeom>
          <a:noFill/>
          <a:ln/>
        </p:spPr>
        <p:txBody>
          <a:bodyPr wrap="square" lIns="0" tIns="0" rIns="0" bIns="0" rtlCol="0" anchor="ctr"/>
          <a:lstStyle/>
          <a:p>
            <a:pPr marL="0" indent="0">
              <a:buNone/>
            </a:pPr>
            <a:endParaRPr lang="en-US" sz="1050"/>
          </a:p>
        </p:txBody>
      </p:sp>
      <p:sp>
        <p:nvSpPr>
          <p:cNvPr id="15" name="Text 12"/>
          <p:cNvSpPr/>
          <p:nvPr/>
        </p:nvSpPr>
        <p:spPr>
          <a:xfrm>
            <a:off x="6336792" y="3072384"/>
            <a:ext cx="4919472" cy="1489456"/>
          </a:xfrm>
          <a:prstGeom prst="rect">
            <a:avLst/>
          </a:prstGeom>
          <a:noFill/>
          <a:ln/>
        </p:spPr>
        <p:txBody>
          <a:bodyPr wrap="square" lIns="0" tIns="0" rIns="0" bIns="0" rtlCol="0" anchor="ctr">
            <a:normAutofit/>
          </a:bodyPr>
          <a:lstStyle/>
          <a:p>
            <a:endParaRPr lang="en-US" sz="1460"/>
          </a:p>
        </p:txBody>
      </p:sp>
      <p:sp>
        <p:nvSpPr>
          <p:cNvPr id="20" name="Text 17"/>
          <p:cNvSpPr/>
          <p:nvPr/>
        </p:nvSpPr>
        <p:spPr>
          <a:xfrm>
            <a:off x="6485638" y="4118399"/>
            <a:ext cx="1600200" cy="237744"/>
          </a:xfrm>
          <a:prstGeom prst="rect">
            <a:avLst/>
          </a:prstGeom>
          <a:noFill/>
          <a:ln/>
        </p:spPr>
        <p:txBody>
          <a:bodyPr wrap="square" lIns="0" tIns="0" rIns="0" bIns="0" rtlCol="0" anchor="ctr"/>
          <a:lstStyle/>
          <a:p>
            <a:pPr marL="0" indent="0">
              <a:buNone/>
            </a:pPr>
            <a:endParaRPr lang="en-US" sz="1400"/>
          </a:p>
        </p:txBody>
      </p:sp>
      <p:sp>
        <p:nvSpPr>
          <p:cNvPr id="22" name="Shape 19"/>
          <p:cNvSpPr/>
          <p:nvPr/>
        </p:nvSpPr>
        <p:spPr>
          <a:xfrm>
            <a:off x="6352540" y="5949696"/>
            <a:ext cx="4983480" cy="0"/>
          </a:xfrm>
          <a:prstGeom prst="line">
            <a:avLst/>
          </a:prstGeom>
          <a:noFill/>
          <a:ln w="12700">
            <a:solidFill>
              <a:srgbClr val="D8E1EA"/>
            </a:solidFill>
            <a:prstDash val="solid"/>
          </a:ln>
        </p:spPr>
        <p:txBody>
          <a:bodyPr/>
          <a:lstStyle/>
          <a:p>
            <a:endParaRPr lang="lt-LT"/>
          </a:p>
        </p:txBody>
      </p:sp>
      <p:sp>
        <p:nvSpPr>
          <p:cNvPr id="23" name="Shape 20"/>
          <p:cNvSpPr/>
          <p:nvPr/>
        </p:nvSpPr>
        <p:spPr>
          <a:xfrm>
            <a:off x="279400" y="5966581"/>
            <a:ext cx="9876028" cy="512064"/>
          </a:xfrm>
          <a:prstGeom prst="roundRect">
            <a:avLst>
              <a:gd name="adj" fmla="val 10714"/>
            </a:avLst>
          </a:prstGeom>
          <a:solidFill>
            <a:srgbClr val="EEF4FA"/>
          </a:solidFill>
          <a:ln w="12700">
            <a:solidFill>
              <a:srgbClr val="EEF4FA"/>
            </a:solidFill>
            <a:prstDash val="solid"/>
          </a:ln>
        </p:spPr>
        <p:txBody>
          <a:bodyPr/>
          <a:lstStyle/>
          <a:p>
            <a:endParaRPr lang="lt-LT"/>
          </a:p>
        </p:txBody>
      </p:sp>
      <p:sp>
        <p:nvSpPr>
          <p:cNvPr id="24" name="Text 21"/>
          <p:cNvSpPr/>
          <p:nvPr/>
        </p:nvSpPr>
        <p:spPr>
          <a:xfrm>
            <a:off x="-177292" y="5994439"/>
            <a:ext cx="10287000" cy="492803"/>
          </a:xfrm>
          <a:prstGeom prst="rect">
            <a:avLst/>
          </a:prstGeom>
          <a:noFill/>
          <a:ln/>
        </p:spPr>
        <p:txBody>
          <a:bodyPr wrap="square" lIns="0" tIns="0" rIns="0" bIns="0" rtlCol="0" anchor="ctr">
            <a:normAutofit/>
          </a:bodyPr>
          <a:lstStyle/>
          <a:p>
            <a:pPr marL="0" indent="0" algn="ctr">
              <a:buNone/>
            </a:pPr>
            <a:r>
              <a:rPr lang="lt-LT" sz="2000">
                <a:solidFill>
                  <a:srgbClr val="44546A"/>
                </a:solidFill>
              </a:rPr>
              <a:t>Pagrindimas turi būti argumentuotas ir pagrįstas duomenimis</a:t>
            </a:r>
            <a:endParaRPr lang="en-US" sz="2000">
              <a:solidFill>
                <a:srgbClr val="44546A"/>
              </a:solidFill>
            </a:endParaRPr>
          </a:p>
        </p:txBody>
      </p:sp>
      <p:sp>
        <p:nvSpPr>
          <p:cNvPr id="25" name="Slide Number Placeholder 0"/>
          <p:cNvSpPr>
            <a:spLocks noGrp="1"/>
          </p:cNvSpPr>
          <p:nvPr>
            <p:ph type="sldNum" sz="quarter" idx="4294967295"/>
          </p:nvPr>
        </p:nvSpPr>
        <p:spPr>
          <a:xfrm>
            <a:off x="11503152" y="6455664"/>
            <a:ext cx="310896"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6D7480"/>
                </a:solidFill>
                <a:latin typeface="Aptos"/>
                <a:ea typeface="Aptos"/>
                <a:cs typeface="Aptos"/>
              </a:defRPr>
            </a:lvl1pPr>
          </a:lstStyle>
          <a:p>
            <a:pPr algn="r"/>
            <a:fld id="{F7021451-1387-4CA6-816F-3879F97B5CBC}" type="slidenum">
              <a:rPr lang="en-US" b="0"/>
              <a:t>10</a:t>
            </a:fld>
            <a:endParaRPr lang="en-US"/>
          </a:p>
        </p:txBody>
      </p:sp>
      <p:sp>
        <p:nvSpPr>
          <p:cNvPr id="27" name="TextBox 26">
            <a:extLst>
              <a:ext uri="{FF2B5EF4-FFF2-40B4-BE49-F238E27FC236}">
                <a16:creationId xmlns:a16="http://schemas.microsoft.com/office/drawing/2014/main" id="{9AAECACE-59A8-7DF6-2429-963E91FB4853}"/>
              </a:ext>
            </a:extLst>
          </p:cNvPr>
          <p:cNvSpPr txBox="1"/>
          <p:nvPr/>
        </p:nvSpPr>
        <p:spPr>
          <a:xfrm>
            <a:off x="409702" y="1919909"/>
            <a:ext cx="10926318" cy="1061829"/>
          </a:xfrm>
          <a:prstGeom prst="rect">
            <a:avLst/>
          </a:prstGeom>
          <a:noFill/>
        </p:spPr>
        <p:txBody>
          <a:bodyPr wrap="square" lIns="91440" tIns="45720" rIns="91440" bIns="45720" anchor="t">
            <a:spAutoFit/>
          </a:bodyPr>
          <a:lstStyle/>
          <a:p>
            <a:pPr marL="171450" indent="-171450">
              <a:buFont typeface="Wingdings" panose="05000000000000000000" pitchFamily="2" charset="2"/>
              <a:buChar char="Ø"/>
            </a:pPr>
            <a:r>
              <a:rPr lang="lt-LT" sz="2100">
                <a:solidFill>
                  <a:srgbClr val="44546A"/>
                </a:solidFill>
              </a:rPr>
              <a:t>K</a:t>
            </a:r>
            <a:r>
              <a:rPr lang="en-US" sz="2100">
                <a:solidFill>
                  <a:srgbClr val="44546A"/>
                </a:solidFill>
              </a:rPr>
              <a:t>ai </a:t>
            </a:r>
            <a:r>
              <a:rPr lang="en-US" sz="2100" err="1">
                <a:solidFill>
                  <a:srgbClr val="44546A"/>
                </a:solidFill>
              </a:rPr>
              <a:t>projektui</a:t>
            </a:r>
            <a:r>
              <a:rPr lang="en-US" sz="2100">
                <a:solidFill>
                  <a:srgbClr val="44546A"/>
                </a:solidFill>
              </a:rPr>
              <a:t> </a:t>
            </a:r>
            <a:r>
              <a:rPr lang="en-US" sz="2100" err="1">
                <a:solidFill>
                  <a:srgbClr val="44546A"/>
                </a:solidFill>
              </a:rPr>
              <a:t>privalomas</a:t>
            </a:r>
            <a:r>
              <a:rPr lang="en-US" sz="2100">
                <a:solidFill>
                  <a:srgbClr val="44546A"/>
                </a:solidFill>
              </a:rPr>
              <a:t> </a:t>
            </a:r>
            <a:r>
              <a:rPr lang="en-US" sz="2100" err="1">
                <a:solidFill>
                  <a:srgbClr val="44546A"/>
                </a:solidFill>
              </a:rPr>
              <a:t>numatomo</a:t>
            </a:r>
            <a:r>
              <a:rPr lang="en-US" sz="2100">
                <a:solidFill>
                  <a:srgbClr val="44546A"/>
                </a:solidFill>
              </a:rPr>
              <a:t> </a:t>
            </a:r>
            <a:r>
              <a:rPr lang="en-US" sz="2100" err="1">
                <a:solidFill>
                  <a:srgbClr val="44546A"/>
                </a:solidFill>
              </a:rPr>
              <a:t>teisinio</a:t>
            </a:r>
            <a:r>
              <a:rPr lang="en-US" sz="2100">
                <a:solidFill>
                  <a:srgbClr val="44546A"/>
                </a:solidFill>
              </a:rPr>
              <a:t> </a:t>
            </a:r>
            <a:r>
              <a:rPr lang="en-US" sz="2100" err="1">
                <a:solidFill>
                  <a:srgbClr val="44546A"/>
                </a:solidFill>
              </a:rPr>
              <a:t>reguliavimo</a:t>
            </a:r>
            <a:r>
              <a:rPr lang="en-US" sz="2100">
                <a:solidFill>
                  <a:srgbClr val="44546A"/>
                </a:solidFill>
              </a:rPr>
              <a:t> </a:t>
            </a:r>
            <a:r>
              <a:rPr lang="en-US" sz="2100" err="1">
                <a:solidFill>
                  <a:srgbClr val="44546A"/>
                </a:solidFill>
              </a:rPr>
              <a:t>poveikio</a:t>
            </a:r>
            <a:r>
              <a:rPr lang="en-US" sz="2100">
                <a:solidFill>
                  <a:srgbClr val="44546A"/>
                </a:solidFill>
              </a:rPr>
              <a:t> </a:t>
            </a:r>
            <a:r>
              <a:rPr lang="en-US" sz="2100" err="1">
                <a:solidFill>
                  <a:srgbClr val="44546A"/>
                </a:solidFill>
              </a:rPr>
              <a:t>vertinimas</a:t>
            </a:r>
            <a:r>
              <a:rPr lang="en-US" sz="2100">
                <a:solidFill>
                  <a:srgbClr val="44546A"/>
                </a:solidFill>
              </a:rPr>
              <a:t>:</a:t>
            </a:r>
            <a:endParaRPr lang="lt-LT" sz="2100" i="0">
              <a:solidFill>
                <a:srgbClr val="44546A"/>
              </a:solidFill>
              <a:effectLst/>
              <a:latin typeface="+mn-lt"/>
            </a:endParaRPr>
          </a:p>
          <a:p>
            <a:pPr marL="285750" indent="-285750">
              <a:buFont typeface="Wingdings" panose="05000000000000000000" pitchFamily="2" charset="2"/>
              <a:buChar char="§"/>
            </a:pPr>
            <a:r>
              <a:rPr lang="lt-LT" sz="2100" b="0" i="0">
                <a:solidFill>
                  <a:srgbClr val="44546A"/>
                </a:solidFill>
                <a:effectLst/>
                <a:latin typeface="+mn-lt"/>
              </a:rPr>
              <a:t> nustatomas naujas licencijavimas </a:t>
            </a:r>
          </a:p>
          <a:p>
            <a:pPr marL="285750" indent="-285750">
              <a:buFont typeface="Wingdings" panose="05000000000000000000" pitchFamily="2" charset="2"/>
              <a:buChar char="§"/>
            </a:pPr>
            <a:r>
              <a:rPr lang="lt-LT" sz="2100">
                <a:solidFill>
                  <a:srgbClr val="44546A"/>
                </a:solidFill>
              </a:rPr>
              <a:t> keičiamas jau nustatytas licencijavimas </a:t>
            </a:r>
            <a:endParaRPr lang="lt-LT" sz="2100" b="0" i="0">
              <a:solidFill>
                <a:srgbClr val="44546A"/>
              </a:solidFill>
              <a:effectLst/>
              <a:latin typeface="+mn-lt"/>
            </a:endParaRPr>
          </a:p>
        </p:txBody>
      </p:sp>
      <p:pic>
        <p:nvPicPr>
          <p:cNvPr id="37" name="Picture 36">
            <a:extLst>
              <a:ext uri="{FF2B5EF4-FFF2-40B4-BE49-F238E27FC236}">
                <a16:creationId xmlns:a16="http://schemas.microsoft.com/office/drawing/2014/main" id="{3E74CF12-DF4A-273C-358A-C66F98712187}"/>
              </a:ext>
            </a:extLst>
          </p:cNvPr>
          <p:cNvPicPr>
            <a:picLocks noChangeAspect="1"/>
          </p:cNvPicPr>
          <p:nvPr/>
        </p:nvPicPr>
        <p:blipFill>
          <a:blip r:embed="rId4"/>
          <a:stretch>
            <a:fillRect/>
          </a:stretch>
        </p:blipFill>
        <p:spPr>
          <a:xfrm>
            <a:off x="10204532" y="185447"/>
            <a:ext cx="1987468" cy="1444877"/>
          </a:xfrm>
          <a:prstGeom prst="rect">
            <a:avLst/>
          </a:prstGeom>
        </p:spPr>
      </p:pic>
    </p:spTree>
    <p:extLst>
      <p:ext uri="{BB962C8B-B14F-4D97-AF65-F5344CB8AC3E}">
        <p14:creationId xmlns:p14="http://schemas.microsoft.com/office/powerpoint/2010/main" val="37809327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DB52D9-8ABA-605B-454A-07C9A5D79305}"/>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E5DAFBBE-8687-A41C-C23C-4ED9A48F4FDF}"/>
              </a:ext>
            </a:extLst>
          </p:cNvPr>
          <p:cNvSpPr/>
          <p:nvPr/>
        </p:nvSpPr>
        <p:spPr>
          <a:xfrm>
            <a:off x="649224" y="567258"/>
            <a:ext cx="10607040" cy="475488"/>
          </a:xfrm>
          <a:prstGeom prst="rect">
            <a:avLst/>
          </a:prstGeom>
          <a:noFill/>
          <a:ln/>
        </p:spPr>
        <p:txBody>
          <a:bodyPr wrap="square" lIns="0" tIns="0" rIns="0" bIns="0" rtlCol="0" anchor="ctr">
            <a:normAutofit/>
          </a:bodyPr>
          <a:lstStyle/>
          <a:p>
            <a:r>
              <a:rPr lang="lt-LT" sz="2800" b="1">
                <a:solidFill>
                  <a:srgbClr val="44546A"/>
                </a:solidFill>
                <a:latin typeface="Aptos Display"/>
                <a:ea typeface="Aptos Display" pitchFamily="34" charset="-122"/>
                <a:cs typeface="Aptos Display" pitchFamily="34" charset="-120"/>
              </a:rPr>
              <a:t>Numatomo licencijavimo</a:t>
            </a:r>
            <a:r>
              <a:rPr lang="lt-LT" sz="2800" b="1" noProof="0">
                <a:solidFill>
                  <a:srgbClr val="44546A"/>
                </a:solidFill>
                <a:latin typeface="Aptos Display"/>
                <a:ea typeface="Aptos Display" pitchFamily="34" charset="-122"/>
                <a:cs typeface="Aptos Display" pitchFamily="34" charset="-120"/>
              </a:rPr>
              <a:t> vertinimas II</a:t>
            </a:r>
            <a:endParaRPr lang="lt-LT" sz="2800" noProof="0">
              <a:solidFill>
                <a:srgbClr val="44546A"/>
              </a:solidFill>
              <a:latin typeface="Aptos Display"/>
            </a:endParaRPr>
          </a:p>
        </p:txBody>
      </p:sp>
      <p:pic>
        <p:nvPicPr>
          <p:cNvPr id="4" name="Image 0" descr="/mnt/data/eimin_extract/ppt/media/image3.svg">
            <a:extLst>
              <a:ext uri="{FF2B5EF4-FFF2-40B4-BE49-F238E27FC236}">
                <a16:creationId xmlns:a16="http://schemas.microsoft.com/office/drawing/2014/main" id="{8883C379-391A-7F9D-E3D4-81A8C7E9E38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305288" y="6190488"/>
            <a:ext cx="1417320" cy="301752"/>
          </a:xfrm>
          <a:prstGeom prst="rect">
            <a:avLst/>
          </a:prstGeom>
        </p:spPr>
      </p:pic>
      <p:sp>
        <p:nvSpPr>
          <p:cNvPr id="5" name="Text 2">
            <a:extLst>
              <a:ext uri="{FF2B5EF4-FFF2-40B4-BE49-F238E27FC236}">
                <a16:creationId xmlns:a16="http://schemas.microsoft.com/office/drawing/2014/main" id="{965D2FA8-6FBD-BF23-5D1C-312A520BB128}"/>
              </a:ext>
            </a:extLst>
          </p:cNvPr>
          <p:cNvSpPr/>
          <p:nvPr/>
        </p:nvSpPr>
        <p:spPr>
          <a:xfrm>
            <a:off x="713232" y="1353311"/>
            <a:ext cx="3137408" cy="429437"/>
          </a:xfrm>
          <a:prstGeom prst="rect">
            <a:avLst/>
          </a:prstGeom>
          <a:noFill/>
          <a:ln/>
        </p:spPr>
        <p:txBody>
          <a:bodyPr wrap="square" lIns="0" tIns="0" rIns="0" bIns="0" rtlCol="0" anchor="ctr"/>
          <a:lstStyle/>
          <a:p>
            <a:pPr marL="0" indent="0">
              <a:buNone/>
            </a:pPr>
            <a:endParaRPr lang="en-US" sz="1400"/>
          </a:p>
        </p:txBody>
      </p:sp>
      <p:sp>
        <p:nvSpPr>
          <p:cNvPr id="6" name="Text 3">
            <a:extLst>
              <a:ext uri="{FF2B5EF4-FFF2-40B4-BE49-F238E27FC236}">
                <a16:creationId xmlns:a16="http://schemas.microsoft.com/office/drawing/2014/main" id="{94A3D36A-F949-5056-9F57-540CE9406EE9}"/>
              </a:ext>
            </a:extLst>
          </p:cNvPr>
          <p:cNvSpPr/>
          <p:nvPr/>
        </p:nvSpPr>
        <p:spPr>
          <a:xfrm>
            <a:off x="713232" y="1655064"/>
            <a:ext cx="4919472" cy="758952"/>
          </a:xfrm>
          <a:prstGeom prst="rect">
            <a:avLst/>
          </a:prstGeom>
          <a:noFill/>
          <a:ln/>
        </p:spPr>
        <p:txBody>
          <a:bodyPr wrap="square" lIns="0" tIns="0" rIns="0" bIns="0" rtlCol="0" anchor="ctr">
            <a:normAutofit/>
          </a:bodyPr>
          <a:lstStyle/>
          <a:p>
            <a:pPr marL="285750" indent="-285750">
              <a:buFont typeface="Wingdings" panose="05000000000000000000" pitchFamily="2" charset="2"/>
              <a:buChar char="Ø"/>
            </a:pPr>
            <a:endParaRPr lang="en-US" sz="1460"/>
          </a:p>
        </p:txBody>
      </p:sp>
      <p:sp>
        <p:nvSpPr>
          <p:cNvPr id="8" name="Text 5">
            <a:extLst>
              <a:ext uri="{FF2B5EF4-FFF2-40B4-BE49-F238E27FC236}">
                <a16:creationId xmlns:a16="http://schemas.microsoft.com/office/drawing/2014/main" id="{8EDE395B-A4FD-50FD-5632-2592000EF773}"/>
              </a:ext>
            </a:extLst>
          </p:cNvPr>
          <p:cNvSpPr/>
          <p:nvPr/>
        </p:nvSpPr>
        <p:spPr>
          <a:xfrm>
            <a:off x="713232" y="1385316"/>
            <a:ext cx="8852408" cy="269748"/>
          </a:xfrm>
          <a:prstGeom prst="rect">
            <a:avLst/>
          </a:prstGeom>
          <a:noFill/>
          <a:ln/>
        </p:spPr>
        <p:txBody>
          <a:bodyPr wrap="square" lIns="0" tIns="0" rIns="0" bIns="0" rtlCol="0" anchor="ctr"/>
          <a:lstStyle/>
          <a:p>
            <a:pPr marL="0" indent="0">
              <a:buNone/>
            </a:pPr>
            <a:r>
              <a:rPr lang="lt-LT" sz="2000" b="1" kern="0" spc="60">
                <a:solidFill>
                  <a:srgbClr val="278A62"/>
                </a:solidFill>
              </a:rPr>
              <a:t>Kas atlieka vertinimą? </a:t>
            </a:r>
            <a:endParaRPr lang="en-US" sz="2000"/>
          </a:p>
        </p:txBody>
      </p:sp>
      <p:sp>
        <p:nvSpPr>
          <p:cNvPr id="9" name="Text 6">
            <a:extLst>
              <a:ext uri="{FF2B5EF4-FFF2-40B4-BE49-F238E27FC236}">
                <a16:creationId xmlns:a16="http://schemas.microsoft.com/office/drawing/2014/main" id="{801834BB-A3DA-348A-37C3-3B59B7B17F04}"/>
              </a:ext>
            </a:extLst>
          </p:cNvPr>
          <p:cNvSpPr/>
          <p:nvPr/>
        </p:nvSpPr>
        <p:spPr>
          <a:xfrm>
            <a:off x="649224" y="1705686"/>
            <a:ext cx="11312146" cy="1165352"/>
          </a:xfrm>
          <a:prstGeom prst="rect">
            <a:avLst/>
          </a:prstGeom>
          <a:noFill/>
          <a:ln/>
        </p:spPr>
        <p:txBody>
          <a:bodyPr wrap="square" lIns="0" tIns="0" rIns="0" bIns="0" rtlCol="0" anchor="ctr">
            <a:noAutofit/>
          </a:bodyPr>
          <a:lstStyle/>
          <a:p>
            <a:pPr marL="285750" indent="-285750">
              <a:buFont typeface="Wingdings" panose="05000000000000000000" pitchFamily="2" charset="2"/>
              <a:buChar char="Ø"/>
            </a:pPr>
            <a:r>
              <a:rPr lang="lt-LT" sz="2000">
                <a:solidFill>
                  <a:srgbClr val="44546A"/>
                </a:solidFill>
              </a:rPr>
              <a:t>Atitinkamos reguliavimo srities politiką formuojanti institucija</a:t>
            </a:r>
          </a:p>
          <a:p>
            <a:pPr marL="285750" indent="-285750">
              <a:buFont typeface="Wingdings" panose="05000000000000000000" pitchFamily="2" charset="2"/>
              <a:buChar char="Ø"/>
            </a:pPr>
            <a:r>
              <a:rPr lang="lt-LT" sz="2000">
                <a:solidFill>
                  <a:srgbClr val="44546A"/>
                </a:solidFill>
              </a:rPr>
              <a:t>Tais atvejais, kai Vyriausybės prašoma pateikti išvadą dėl Lietuvos Respublikos Seime svarstomo įstatymo projekto, – institucija, rengianti Vyriausybės išvadą</a:t>
            </a:r>
            <a:endParaRPr lang="en-US" sz="2000">
              <a:solidFill>
                <a:srgbClr val="44546A"/>
              </a:solidFill>
            </a:endParaRPr>
          </a:p>
        </p:txBody>
      </p:sp>
      <p:sp>
        <p:nvSpPr>
          <p:cNvPr id="10" name="Shape 7">
            <a:extLst>
              <a:ext uri="{FF2B5EF4-FFF2-40B4-BE49-F238E27FC236}">
                <a16:creationId xmlns:a16="http://schemas.microsoft.com/office/drawing/2014/main" id="{7638A348-9980-6171-B705-D74E38008DC9}"/>
              </a:ext>
            </a:extLst>
          </p:cNvPr>
          <p:cNvSpPr/>
          <p:nvPr/>
        </p:nvSpPr>
        <p:spPr>
          <a:xfrm>
            <a:off x="713232" y="2768224"/>
            <a:ext cx="4983480" cy="0"/>
          </a:xfrm>
          <a:prstGeom prst="line">
            <a:avLst/>
          </a:prstGeom>
          <a:noFill/>
          <a:ln w="12700">
            <a:solidFill>
              <a:srgbClr val="D8E1EA"/>
            </a:solidFill>
            <a:prstDash val="solid"/>
          </a:ln>
        </p:spPr>
        <p:txBody>
          <a:bodyPr/>
          <a:lstStyle/>
          <a:p>
            <a:endParaRPr lang="lt-LT"/>
          </a:p>
        </p:txBody>
      </p:sp>
      <p:sp>
        <p:nvSpPr>
          <p:cNvPr id="11" name="Text 8">
            <a:extLst>
              <a:ext uri="{FF2B5EF4-FFF2-40B4-BE49-F238E27FC236}">
                <a16:creationId xmlns:a16="http://schemas.microsoft.com/office/drawing/2014/main" id="{9C0182F0-58F5-57A2-13DC-AE9B8E9D632C}"/>
              </a:ext>
            </a:extLst>
          </p:cNvPr>
          <p:cNvSpPr/>
          <p:nvPr/>
        </p:nvSpPr>
        <p:spPr>
          <a:xfrm>
            <a:off x="713232" y="3236976"/>
            <a:ext cx="2822448" cy="301752"/>
          </a:xfrm>
          <a:prstGeom prst="rect">
            <a:avLst/>
          </a:prstGeom>
          <a:noFill/>
          <a:ln/>
        </p:spPr>
        <p:txBody>
          <a:bodyPr wrap="square" lIns="0" tIns="0" rIns="0" bIns="0" rtlCol="0" anchor="ctr"/>
          <a:lstStyle/>
          <a:p>
            <a:pPr marL="0" indent="0">
              <a:buNone/>
            </a:pPr>
            <a:r>
              <a:rPr lang="lt-LT" sz="1400" b="1" kern="0" spc="60">
                <a:solidFill>
                  <a:srgbClr val="2D6DAA"/>
                </a:solidFill>
              </a:rPr>
              <a:t> </a:t>
            </a:r>
            <a:endParaRPr lang="en-US" sz="1400"/>
          </a:p>
        </p:txBody>
      </p:sp>
      <p:sp>
        <p:nvSpPr>
          <p:cNvPr id="12" name="Text 9">
            <a:extLst>
              <a:ext uri="{FF2B5EF4-FFF2-40B4-BE49-F238E27FC236}">
                <a16:creationId xmlns:a16="http://schemas.microsoft.com/office/drawing/2014/main" id="{B51A5071-EA02-4D8C-F5BC-CD0F2AA8A295}"/>
              </a:ext>
            </a:extLst>
          </p:cNvPr>
          <p:cNvSpPr/>
          <p:nvPr/>
        </p:nvSpPr>
        <p:spPr>
          <a:xfrm>
            <a:off x="713232" y="3072382"/>
            <a:ext cx="4834128" cy="2130553"/>
          </a:xfrm>
          <a:prstGeom prst="rect">
            <a:avLst/>
          </a:prstGeom>
          <a:noFill/>
          <a:ln/>
        </p:spPr>
        <p:txBody>
          <a:bodyPr wrap="square" lIns="0" tIns="0" rIns="0" bIns="0" rtlCol="0" anchor="ctr">
            <a:normAutofit/>
          </a:bodyPr>
          <a:lstStyle/>
          <a:p>
            <a:endParaRPr lang="lt-LT" sz="2500">
              <a:solidFill>
                <a:srgbClr val="44546A"/>
              </a:solidFill>
            </a:endParaRPr>
          </a:p>
          <a:p>
            <a:endParaRPr lang="lt-LT" sz="2500">
              <a:solidFill>
                <a:srgbClr val="44546A"/>
              </a:solidFill>
            </a:endParaRPr>
          </a:p>
        </p:txBody>
      </p:sp>
      <p:sp>
        <p:nvSpPr>
          <p:cNvPr id="14" name="Text 11">
            <a:extLst>
              <a:ext uri="{FF2B5EF4-FFF2-40B4-BE49-F238E27FC236}">
                <a16:creationId xmlns:a16="http://schemas.microsoft.com/office/drawing/2014/main" id="{D3EF9630-B504-E8CE-F40F-326FC66FC5FF}"/>
              </a:ext>
            </a:extLst>
          </p:cNvPr>
          <p:cNvSpPr/>
          <p:nvPr/>
        </p:nvSpPr>
        <p:spPr>
          <a:xfrm>
            <a:off x="790575" y="2921660"/>
            <a:ext cx="7293739" cy="237744"/>
          </a:xfrm>
          <a:prstGeom prst="rect">
            <a:avLst/>
          </a:prstGeom>
          <a:noFill/>
          <a:ln/>
        </p:spPr>
        <p:txBody>
          <a:bodyPr wrap="square" lIns="0" tIns="0" rIns="0" bIns="0" rtlCol="0" anchor="ctr"/>
          <a:lstStyle/>
          <a:p>
            <a:pPr marL="0" indent="0">
              <a:buNone/>
            </a:pPr>
            <a:r>
              <a:rPr lang="lt-LT" sz="2000" b="1" kern="0" spc="60">
                <a:solidFill>
                  <a:srgbClr val="278A62"/>
                </a:solidFill>
              </a:rPr>
              <a:t>Derinimas</a:t>
            </a:r>
            <a:r>
              <a:rPr lang="lt-LT" sz="1050" b="1" kern="0" spc="60">
                <a:solidFill>
                  <a:srgbClr val="278A62"/>
                </a:solidFill>
              </a:rPr>
              <a:t> </a:t>
            </a:r>
            <a:endParaRPr lang="en-US" sz="1050"/>
          </a:p>
        </p:txBody>
      </p:sp>
      <p:sp>
        <p:nvSpPr>
          <p:cNvPr id="15" name="Text 12">
            <a:extLst>
              <a:ext uri="{FF2B5EF4-FFF2-40B4-BE49-F238E27FC236}">
                <a16:creationId xmlns:a16="http://schemas.microsoft.com/office/drawing/2014/main" id="{72FEF673-7115-4BDE-2F59-7C51ECD35865}"/>
              </a:ext>
            </a:extLst>
          </p:cNvPr>
          <p:cNvSpPr/>
          <p:nvPr/>
        </p:nvSpPr>
        <p:spPr>
          <a:xfrm>
            <a:off x="6336792" y="3072384"/>
            <a:ext cx="4919472" cy="1489456"/>
          </a:xfrm>
          <a:prstGeom prst="rect">
            <a:avLst/>
          </a:prstGeom>
          <a:noFill/>
          <a:ln/>
        </p:spPr>
        <p:txBody>
          <a:bodyPr wrap="square" lIns="0" tIns="0" rIns="0" bIns="0" rtlCol="0" anchor="ctr">
            <a:normAutofit/>
          </a:bodyPr>
          <a:lstStyle/>
          <a:p>
            <a:endParaRPr lang="en-US" sz="1460"/>
          </a:p>
        </p:txBody>
      </p:sp>
      <p:sp>
        <p:nvSpPr>
          <p:cNvPr id="16" name="Shape 13">
            <a:extLst>
              <a:ext uri="{FF2B5EF4-FFF2-40B4-BE49-F238E27FC236}">
                <a16:creationId xmlns:a16="http://schemas.microsoft.com/office/drawing/2014/main" id="{F93FC7D6-D1C3-209F-77F9-2F5CAC661EBB}"/>
              </a:ext>
            </a:extLst>
          </p:cNvPr>
          <p:cNvSpPr/>
          <p:nvPr/>
        </p:nvSpPr>
        <p:spPr>
          <a:xfrm>
            <a:off x="713232" y="4137658"/>
            <a:ext cx="4983480" cy="0"/>
          </a:xfrm>
          <a:prstGeom prst="line">
            <a:avLst/>
          </a:prstGeom>
          <a:noFill/>
          <a:ln w="12700">
            <a:solidFill>
              <a:srgbClr val="D8E1EA"/>
            </a:solidFill>
            <a:prstDash val="solid"/>
          </a:ln>
        </p:spPr>
        <p:txBody>
          <a:bodyPr/>
          <a:lstStyle/>
          <a:p>
            <a:endParaRPr lang="lt-LT"/>
          </a:p>
        </p:txBody>
      </p:sp>
      <p:sp>
        <p:nvSpPr>
          <p:cNvPr id="20" name="Text 17">
            <a:extLst>
              <a:ext uri="{FF2B5EF4-FFF2-40B4-BE49-F238E27FC236}">
                <a16:creationId xmlns:a16="http://schemas.microsoft.com/office/drawing/2014/main" id="{127DADB4-B18B-F466-2A27-EFFE7CF9A5A4}"/>
              </a:ext>
            </a:extLst>
          </p:cNvPr>
          <p:cNvSpPr/>
          <p:nvPr/>
        </p:nvSpPr>
        <p:spPr>
          <a:xfrm>
            <a:off x="713232" y="4317244"/>
            <a:ext cx="7295263" cy="237744"/>
          </a:xfrm>
          <a:prstGeom prst="rect">
            <a:avLst/>
          </a:prstGeom>
          <a:noFill/>
          <a:ln/>
        </p:spPr>
        <p:txBody>
          <a:bodyPr wrap="square" lIns="0" tIns="0" rIns="0" bIns="0" rtlCol="0" anchor="ctr"/>
          <a:lstStyle/>
          <a:p>
            <a:pPr marL="0" indent="0">
              <a:buNone/>
            </a:pPr>
            <a:r>
              <a:rPr lang="lt-LT" sz="2000" b="1" kern="0" spc="60">
                <a:solidFill>
                  <a:srgbClr val="278A62"/>
                </a:solidFill>
              </a:rPr>
              <a:t>Forma</a:t>
            </a:r>
            <a:endParaRPr lang="en-US" sz="2000"/>
          </a:p>
        </p:txBody>
      </p:sp>
      <p:sp>
        <p:nvSpPr>
          <p:cNvPr id="22" name="Shape 19">
            <a:extLst>
              <a:ext uri="{FF2B5EF4-FFF2-40B4-BE49-F238E27FC236}">
                <a16:creationId xmlns:a16="http://schemas.microsoft.com/office/drawing/2014/main" id="{32EFD299-0B2B-3F7B-CD79-081B2775C1A4}"/>
              </a:ext>
            </a:extLst>
          </p:cNvPr>
          <p:cNvSpPr/>
          <p:nvPr/>
        </p:nvSpPr>
        <p:spPr>
          <a:xfrm>
            <a:off x="638556" y="5985322"/>
            <a:ext cx="4983480" cy="0"/>
          </a:xfrm>
          <a:prstGeom prst="line">
            <a:avLst/>
          </a:prstGeom>
          <a:noFill/>
          <a:ln w="12700">
            <a:solidFill>
              <a:srgbClr val="D8E1EA"/>
            </a:solidFill>
            <a:prstDash val="solid"/>
          </a:ln>
        </p:spPr>
        <p:txBody>
          <a:bodyPr/>
          <a:lstStyle/>
          <a:p>
            <a:endParaRPr lang="lt-LT"/>
          </a:p>
        </p:txBody>
      </p:sp>
      <p:sp>
        <p:nvSpPr>
          <p:cNvPr id="23" name="Shape 20">
            <a:extLst>
              <a:ext uri="{FF2B5EF4-FFF2-40B4-BE49-F238E27FC236}">
                <a16:creationId xmlns:a16="http://schemas.microsoft.com/office/drawing/2014/main" id="{EDA01CDD-F179-58D4-B00E-8D31E32CF6FE}"/>
              </a:ext>
            </a:extLst>
          </p:cNvPr>
          <p:cNvSpPr/>
          <p:nvPr/>
        </p:nvSpPr>
        <p:spPr>
          <a:xfrm>
            <a:off x="233680" y="6132575"/>
            <a:ext cx="9876028" cy="512064"/>
          </a:xfrm>
          <a:prstGeom prst="roundRect">
            <a:avLst>
              <a:gd name="adj" fmla="val 10714"/>
            </a:avLst>
          </a:prstGeom>
          <a:solidFill>
            <a:srgbClr val="EEF4FA"/>
          </a:solidFill>
          <a:ln w="12700">
            <a:solidFill>
              <a:srgbClr val="EEF4FA"/>
            </a:solidFill>
            <a:prstDash val="solid"/>
          </a:ln>
        </p:spPr>
        <p:txBody>
          <a:bodyPr/>
          <a:lstStyle/>
          <a:p>
            <a:endParaRPr lang="lt-LT"/>
          </a:p>
        </p:txBody>
      </p:sp>
      <p:sp>
        <p:nvSpPr>
          <p:cNvPr id="24" name="Text 21">
            <a:extLst>
              <a:ext uri="{FF2B5EF4-FFF2-40B4-BE49-F238E27FC236}">
                <a16:creationId xmlns:a16="http://schemas.microsoft.com/office/drawing/2014/main" id="{6B39F0A6-46EA-FE26-F736-7378D5B64293}"/>
              </a:ext>
            </a:extLst>
          </p:cNvPr>
          <p:cNvSpPr/>
          <p:nvPr/>
        </p:nvSpPr>
        <p:spPr>
          <a:xfrm>
            <a:off x="142240" y="6132575"/>
            <a:ext cx="9967468" cy="505969"/>
          </a:xfrm>
          <a:prstGeom prst="rect">
            <a:avLst/>
          </a:prstGeom>
          <a:noFill/>
          <a:ln/>
        </p:spPr>
        <p:txBody>
          <a:bodyPr wrap="square" lIns="0" tIns="0" rIns="0" bIns="0" rtlCol="0" anchor="ctr">
            <a:noAutofit/>
          </a:bodyPr>
          <a:lstStyle/>
          <a:p>
            <a:pPr marL="0" indent="0" algn="ctr">
              <a:buNone/>
            </a:pPr>
            <a:r>
              <a:rPr lang="lt-LT">
                <a:solidFill>
                  <a:srgbClr val="44546A"/>
                </a:solidFill>
              </a:rPr>
              <a:t>Detali numatomo licencijavimo vertinimo tvarka nustatyta Licencijavimą nustatančių teisės aktų rengimo taisyklėse</a:t>
            </a:r>
            <a:endParaRPr lang="en-US">
              <a:solidFill>
                <a:srgbClr val="44546A"/>
              </a:solidFill>
            </a:endParaRPr>
          </a:p>
        </p:txBody>
      </p:sp>
      <p:sp>
        <p:nvSpPr>
          <p:cNvPr id="25" name="Slide Number Placeholder 0">
            <a:extLst>
              <a:ext uri="{FF2B5EF4-FFF2-40B4-BE49-F238E27FC236}">
                <a16:creationId xmlns:a16="http://schemas.microsoft.com/office/drawing/2014/main" id="{A5579A8B-41F0-C0EF-A181-A81322EC31C9}"/>
              </a:ext>
            </a:extLst>
          </p:cNvPr>
          <p:cNvSpPr>
            <a:spLocks noGrp="1"/>
          </p:cNvSpPr>
          <p:nvPr>
            <p:ph type="sldNum" sz="quarter" idx="4294967295"/>
          </p:nvPr>
        </p:nvSpPr>
        <p:spPr>
          <a:xfrm>
            <a:off x="11503152" y="6455664"/>
            <a:ext cx="310896"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6D7480"/>
                </a:solidFill>
                <a:latin typeface="Aptos"/>
                <a:ea typeface="Aptos"/>
                <a:cs typeface="Aptos"/>
              </a:defRPr>
            </a:lvl1pPr>
          </a:lstStyle>
          <a:p>
            <a:pPr algn="r"/>
            <a:fld id="{F7021451-1387-4CA6-816F-3879F97B5CBC}" type="slidenum">
              <a:rPr lang="en-US" b="0"/>
              <a:t>11</a:t>
            </a:fld>
            <a:endParaRPr lang="en-US"/>
          </a:p>
        </p:txBody>
      </p:sp>
      <p:sp>
        <p:nvSpPr>
          <p:cNvPr id="34" name="TextBox 33">
            <a:extLst>
              <a:ext uri="{FF2B5EF4-FFF2-40B4-BE49-F238E27FC236}">
                <a16:creationId xmlns:a16="http://schemas.microsoft.com/office/drawing/2014/main" id="{0E9E3444-4F2C-A730-62BA-F864FA8FA4BE}"/>
              </a:ext>
            </a:extLst>
          </p:cNvPr>
          <p:cNvSpPr txBox="1"/>
          <p:nvPr/>
        </p:nvSpPr>
        <p:spPr>
          <a:xfrm>
            <a:off x="542232" y="3189621"/>
            <a:ext cx="11180376" cy="1015663"/>
          </a:xfrm>
          <a:prstGeom prst="rect">
            <a:avLst/>
          </a:prstGeom>
          <a:noFill/>
        </p:spPr>
        <p:txBody>
          <a:bodyPr wrap="square" lIns="91440" tIns="45720" rIns="91440" bIns="45720" rtlCol="0" anchor="t">
            <a:spAutoFit/>
          </a:bodyPr>
          <a:lstStyle/>
          <a:p>
            <a:pPr marL="285750" indent="-285750">
              <a:buFont typeface="Wingdings" panose="05000000000000000000" pitchFamily="2" charset="2"/>
              <a:buChar char="Ø"/>
            </a:pPr>
            <a:r>
              <a:rPr lang="lt-LT" sz="2000">
                <a:solidFill>
                  <a:srgbClr val="44546A"/>
                </a:solidFill>
              </a:rPr>
              <a:t>Atlikti vertinimai teikiami derinti EIMIN kartu su teisės aktų projektais</a:t>
            </a:r>
          </a:p>
          <a:p>
            <a:pPr marL="285750" indent="-285750">
              <a:buFont typeface="Wingdings" panose="05000000000000000000" pitchFamily="2" charset="2"/>
              <a:buChar char="Ø"/>
            </a:pPr>
            <a:r>
              <a:rPr lang="lt-LT" sz="2000">
                <a:solidFill>
                  <a:srgbClr val="44546A"/>
                </a:solidFill>
              </a:rPr>
              <a:t>EIMIN teikia išvadas dėl  numatomo licencijavimo vertinimo ir konsultacijas dėl licencijavimo modelio pasirinkimo </a:t>
            </a:r>
          </a:p>
        </p:txBody>
      </p:sp>
      <p:sp>
        <p:nvSpPr>
          <p:cNvPr id="35" name="TextBox 34">
            <a:extLst>
              <a:ext uri="{FF2B5EF4-FFF2-40B4-BE49-F238E27FC236}">
                <a16:creationId xmlns:a16="http://schemas.microsoft.com/office/drawing/2014/main" id="{FFFA8AD9-7130-BEA8-7B7C-A9CB2A527CA2}"/>
              </a:ext>
            </a:extLst>
          </p:cNvPr>
          <p:cNvSpPr txBox="1"/>
          <p:nvPr/>
        </p:nvSpPr>
        <p:spPr>
          <a:xfrm>
            <a:off x="531115" y="4539353"/>
            <a:ext cx="10648188" cy="1323439"/>
          </a:xfrm>
          <a:prstGeom prst="rect">
            <a:avLst/>
          </a:prstGeom>
          <a:noFill/>
        </p:spPr>
        <p:txBody>
          <a:bodyPr wrap="square" lIns="91440" tIns="45720" rIns="91440" bIns="45720" rtlCol="0" anchor="t">
            <a:spAutoFit/>
          </a:bodyPr>
          <a:lstStyle/>
          <a:p>
            <a:pPr marL="171450" indent="-171450">
              <a:buFont typeface="Wingdings" panose="05000000000000000000" pitchFamily="2" charset="2"/>
              <a:buChar char="Ø"/>
            </a:pPr>
            <a:r>
              <a:rPr lang="lt-LT" sz="2000">
                <a:solidFill>
                  <a:srgbClr val="44546A"/>
                </a:solidFill>
              </a:rPr>
              <a:t>Vertinimas pateikiamas su atliktu licencijavimą įtvirtinančio ar keičiančio įstatymo projekto numatomo teisinio reguliavimo poveikio vertinimu </a:t>
            </a:r>
          </a:p>
          <a:p>
            <a:pPr marL="171450" indent="-171450">
              <a:buFont typeface="Wingdings" panose="05000000000000000000" pitchFamily="2" charset="2"/>
              <a:buChar char="Ø"/>
            </a:pPr>
            <a:r>
              <a:rPr lang="lt-LT" sz="2000">
                <a:solidFill>
                  <a:srgbClr val="44546A"/>
                </a:solidFill>
              </a:rPr>
              <a:t>Vyriausybės nutarimo projekto, kuriuo teikiama Vyriausybės išvada dėl Seime svarstomo įstatymo projekto, teikime</a:t>
            </a:r>
          </a:p>
        </p:txBody>
      </p:sp>
      <p:pic>
        <p:nvPicPr>
          <p:cNvPr id="37" name="Picture 36">
            <a:extLst>
              <a:ext uri="{FF2B5EF4-FFF2-40B4-BE49-F238E27FC236}">
                <a16:creationId xmlns:a16="http://schemas.microsoft.com/office/drawing/2014/main" id="{9B506AF5-6841-7FE1-FC4D-DDE38487D933}"/>
              </a:ext>
            </a:extLst>
          </p:cNvPr>
          <p:cNvPicPr>
            <a:picLocks noChangeAspect="1"/>
          </p:cNvPicPr>
          <p:nvPr/>
        </p:nvPicPr>
        <p:blipFill>
          <a:blip r:embed="rId4"/>
          <a:stretch>
            <a:fillRect/>
          </a:stretch>
        </p:blipFill>
        <p:spPr>
          <a:xfrm>
            <a:off x="10204532" y="185447"/>
            <a:ext cx="1987468" cy="1444877"/>
          </a:xfrm>
          <a:prstGeom prst="rect">
            <a:avLst/>
          </a:prstGeom>
        </p:spPr>
      </p:pic>
    </p:spTree>
    <p:extLst>
      <p:ext uri="{BB962C8B-B14F-4D97-AF65-F5344CB8AC3E}">
        <p14:creationId xmlns:p14="http://schemas.microsoft.com/office/powerpoint/2010/main" val="6662901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68680" y="328403"/>
            <a:ext cx="10607040" cy="475488"/>
          </a:xfrm>
          <a:prstGeom prst="rect">
            <a:avLst/>
          </a:prstGeom>
          <a:noFill/>
          <a:ln/>
        </p:spPr>
        <p:txBody>
          <a:bodyPr wrap="square" lIns="0" tIns="0" rIns="0" bIns="0" rtlCol="0" anchor="ctr">
            <a:normAutofit/>
          </a:bodyPr>
          <a:lstStyle/>
          <a:p>
            <a:pPr marL="0" indent="0">
              <a:buNone/>
            </a:pPr>
            <a:r>
              <a:rPr lang="lt-LT" sz="2800" b="1">
                <a:solidFill>
                  <a:srgbClr val="18304F"/>
                </a:solidFill>
              </a:rPr>
              <a:t> </a:t>
            </a:r>
            <a:endParaRPr lang="en-US" sz="2800"/>
          </a:p>
        </p:txBody>
      </p:sp>
      <p:pic>
        <p:nvPicPr>
          <p:cNvPr id="4" name="Image 0" descr="/mnt/data/eimin_extract/ppt/media/image3.sv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305288" y="6190488"/>
            <a:ext cx="1417320" cy="301752"/>
          </a:xfrm>
          <a:prstGeom prst="rect">
            <a:avLst/>
          </a:prstGeom>
        </p:spPr>
      </p:pic>
      <p:sp>
        <p:nvSpPr>
          <p:cNvPr id="5" name="Text 2"/>
          <p:cNvSpPr/>
          <p:nvPr/>
        </p:nvSpPr>
        <p:spPr>
          <a:xfrm>
            <a:off x="713232" y="566929"/>
            <a:ext cx="10607040" cy="1014983"/>
          </a:xfrm>
          <a:prstGeom prst="rect">
            <a:avLst/>
          </a:prstGeom>
          <a:noFill/>
          <a:ln/>
        </p:spPr>
        <p:txBody>
          <a:bodyPr wrap="square" lIns="0" tIns="0" rIns="0" bIns="0" rtlCol="0" anchor="ctr"/>
          <a:lstStyle/>
          <a:p>
            <a:pPr marL="0" indent="0">
              <a:buNone/>
            </a:pPr>
            <a:r>
              <a:rPr lang="lt-LT" sz="2800" b="1" noProof="0">
                <a:solidFill>
                  <a:srgbClr val="44546A"/>
                </a:solidFill>
              </a:rPr>
              <a:t>Kas nustatoma specialiuosiuose įstatymuose? </a:t>
            </a:r>
            <a:endParaRPr lang="en-US" sz="2800">
              <a:solidFill>
                <a:srgbClr val="44546A"/>
              </a:solidFill>
            </a:endParaRPr>
          </a:p>
        </p:txBody>
      </p:sp>
      <p:sp>
        <p:nvSpPr>
          <p:cNvPr id="6" name="Shape 3"/>
          <p:cNvSpPr/>
          <p:nvPr/>
        </p:nvSpPr>
        <p:spPr>
          <a:xfrm>
            <a:off x="705260" y="1641234"/>
            <a:ext cx="1481328" cy="458807"/>
          </a:xfrm>
          <a:prstGeom prst="roundRect">
            <a:avLst>
              <a:gd name="adj" fmla="val 22222"/>
            </a:avLst>
          </a:prstGeom>
          <a:solidFill>
            <a:srgbClr val="EEF4FA"/>
          </a:solidFill>
          <a:ln w="12700">
            <a:solidFill>
              <a:srgbClr val="EEF4FA"/>
            </a:solidFill>
            <a:prstDash val="solid"/>
          </a:ln>
        </p:spPr>
        <p:txBody>
          <a:bodyPr/>
          <a:lstStyle/>
          <a:p>
            <a:endParaRPr lang="lt-LT"/>
          </a:p>
        </p:txBody>
      </p:sp>
      <p:sp>
        <p:nvSpPr>
          <p:cNvPr id="7" name="Text 4"/>
          <p:cNvSpPr/>
          <p:nvPr/>
        </p:nvSpPr>
        <p:spPr>
          <a:xfrm>
            <a:off x="557785" y="1380745"/>
            <a:ext cx="1616482" cy="960119"/>
          </a:xfrm>
          <a:prstGeom prst="rect">
            <a:avLst/>
          </a:prstGeom>
          <a:noFill/>
          <a:ln/>
        </p:spPr>
        <p:txBody>
          <a:bodyPr wrap="square" lIns="0" tIns="0" rIns="0" bIns="0" rtlCol="0" anchor="ctr">
            <a:noAutofit/>
          </a:bodyPr>
          <a:lstStyle/>
          <a:p>
            <a:pPr marL="0" indent="0" algn="ctr">
              <a:buNone/>
            </a:pPr>
            <a:r>
              <a:rPr lang="lt-LT" b="1">
                <a:solidFill>
                  <a:srgbClr val="2D6DAA"/>
                </a:solidFill>
              </a:rPr>
              <a:t>Reikalavimas turėti licenciją </a:t>
            </a:r>
            <a:endParaRPr lang="en-US"/>
          </a:p>
        </p:txBody>
      </p:sp>
      <p:sp>
        <p:nvSpPr>
          <p:cNvPr id="8" name="Text 5"/>
          <p:cNvSpPr/>
          <p:nvPr/>
        </p:nvSpPr>
        <p:spPr>
          <a:xfrm>
            <a:off x="2395728" y="1325881"/>
            <a:ext cx="8732520" cy="1014983"/>
          </a:xfrm>
          <a:prstGeom prst="rect">
            <a:avLst/>
          </a:prstGeom>
          <a:noFill/>
          <a:ln/>
        </p:spPr>
        <p:txBody>
          <a:bodyPr wrap="square" lIns="0" tIns="0" rIns="0" bIns="0" rtlCol="0" anchor="ctr">
            <a:normAutofit/>
          </a:bodyPr>
          <a:lstStyle/>
          <a:p>
            <a:pPr>
              <a:spcAft>
                <a:spcPts val="800"/>
              </a:spcAft>
              <a:defRPr sz="1900">
                <a:solidFill>
                  <a:srgbClr val="20262D"/>
                </a:solidFill>
                <a:latin typeface="Aptos"/>
              </a:defRPr>
            </a:pPr>
            <a:r>
              <a:rPr lang="lt-LT" sz="2000">
                <a:solidFill>
                  <a:srgbClr val="44546A"/>
                </a:solidFill>
              </a:rPr>
              <a:t>Kokiai veiklai vykdyti, veiksmui atlikti ar objektui naudoti, tiekti į rinką ar turėti būtina licencija ir kokią teisę ji suteikia</a:t>
            </a:r>
          </a:p>
        </p:txBody>
      </p:sp>
      <p:sp>
        <p:nvSpPr>
          <p:cNvPr id="9" name="Shape 6"/>
          <p:cNvSpPr/>
          <p:nvPr/>
        </p:nvSpPr>
        <p:spPr>
          <a:xfrm>
            <a:off x="2374578" y="2198479"/>
            <a:ext cx="8686800" cy="0"/>
          </a:xfrm>
          <a:prstGeom prst="line">
            <a:avLst/>
          </a:prstGeom>
          <a:noFill/>
          <a:ln w="12700">
            <a:solidFill>
              <a:srgbClr val="D8E1EA"/>
            </a:solidFill>
            <a:prstDash val="solid"/>
          </a:ln>
        </p:spPr>
        <p:txBody>
          <a:bodyPr/>
          <a:lstStyle/>
          <a:p>
            <a:endParaRPr lang="lt-LT"/>
          </a:p>
        </p:txBody>
      </p:sp>
      <p:sp>
        <p:nvSpPr>
          <p:cNvPr id="13" name="Shape 10"/>
          <p:cNvSpPr/>
          <p:nvPr/>
        </p:nvSpPr>
        <p:spPr>
          <a:xfrm>
            <a:off x="2359035" y="3184342"/>
            <a:ext cx="8686800" cy="0"/>
          </a:xfrm>
          <a:prstGeom prst="line">
            <a:avLst/>
          </a:prstGeom>
          <a:noFill/>
          <a:ln w="12700">
            <a:solidFill>
              <a:srgbClr val="D8E1EA"/>
            </a:solidFill>
            <a:prstDash val="solid"/>
          </a:ln>
        </p:spPr>
        <p:txBody>
          <a:bodyPr/>
          <a:lstStyle/>
          <a:p>
            <a:endParaRPr lang="lt-LT"/>
          </a:p>
        </p:txBody>
      </p:sp>
      <p:sp>
        <p:nvSpPr>
          <p:cNvPr id="14" name="Shape 11"/>
          <p:cNvSpPr/>
          <p:nvPr/>
        </p:nvSpPr>
        <p:spPr>
          <a:xfrm>
            <a:off x="692939" y="2744912"/>
            <a:ext cx="1481328" cy="329184"/>
          </a:xfrm>
          <a:prstGeom prst="roundRect">
            <a:avLst>
              <a:gd name="adj" fmla="val 22222"/>
            </a:avLst>
          </a:prstGeom>
          <a:solidFill>
            <a:srgbClr val="EEF4FA"/>
          </a:solidFill>
          <a:ln w="12700">
            <a:solidFill>
              <a:srgbClr val="EEF4FA"/>
            </a:solidFill>
            <a:prstDash val="solid"/>
          </a:ln>
        </p:spPr>
        <p:txBody>
          <a:bodyPr/>
          <a:lstStyle/>
          <a:p>
            <a:endParaRPr lang="lt-LT"/>
          </a:p>
        </p:txBody>
      </p:sp>
      <p:sp>
        <p:nvSpPr>
          <p:cNvPr id="15" name="Text 12"/>
          <p:cNvSpPr/>
          <p:nvPr/>
        </p:nvSpPr>
        <p:spPr>
          <a:xfrm>
            <a:off x="792712" y="2804235"/>
            <a:ext cx="1481327" cy="212746"/>
          </a:xfrm>
          <a:prstGeom prst="rect">
            <a:avLst/>
          </a:prstGeom>
          <a:noFill/>
          <a:ln/>
        </p:spPr>
        <p:txBody>
          <a:bodyPr wrap="square" lIns="0" tIns="0" rIns="0" bIns="0" rtlCol="0" anchor="ctr">
            <a:noAutofit/>
          </a:bodyPr>
          <a:lstStyle/>
          <a:p>
            <a:pPr marL="0" indent="0" algn="ctr">
              <a:buNone/>
            </a:pPr>
            <a:r>
              <a:rPr lang="lt-LT" b="1">
                <a:solidFill>
                  <a:srgbClr val="2D6DAA"/>
                </a:solidFill>
              </a:rPr>
              <a:t>Reikalavimai </a:t>
            </a:r>
            <a:endParaRPr lang="en-US"/>
          </a:p>
        </p:txBody>
      </p:sp>
      <p:sp>
        <p:nvSpPr>
          <p:cNvPr id="16" name="Text 13"/>
          <p:cNvSpPr/>
          <p:nvPr/>
        </p:nvSpPr>
        <p:spPr>
          <a:xfrm>
            <a:off x="2432421" y="2385284"/>
            <a:ext cx="8732520" cy="719255"/>
          </a:xfrm>
          <a:prstGeom prst="rect">
            <a:avLst/>
          </a:prstGeom>
          <a:noFill/>
          <a:ln/>
        </p:spPr>
        <p:txBody>
          <a:bodyPr wrap="square" lIns="0" tIns="0" rIns="0" bIns="0" rtlCol="0" anchor="ctr">
            <a:noAutofit/>
          </a:bodyPr>
          <a:lstStyle/>
          <a:p>
            <a:pPr marL="0" indent="0">
              <a:buNone/>
            </a:pPr>
            <a:r>
              <a:rPr lang="lt-LT" sz="2000">
                <a:solidFill>
                  <a:srgbClr val="44546A"/>
                </a:solidFill>
              </a:rPr>
              <a:t>Reikalavimai licencijai gauti (išsilavinimas, darbuotojai, patirtis, įranga ir kt.)</a:t>
            </a:r>
          </a:p>
          <a:p>
            <a:pPr marL="0" indent="0">
              <a:buNone/>
            </a:pPr>
            <a:r>
              <a:rPr lang="lt-LT" sz="2000">
                <a:solidFill>
                  <a:srgbClr val="44546A"/>
                </a:solidFill>
              </a:rPr>
              <a:t>Atsisakymo išduoti licenciją pagrindai (kai netenkina reikalavimų licencijai gauti</a:t>
            </a:r>
            <a:r>
              <a:rPr lang="lt-LT" sz="2000">
                <a:solidFill>
                  <a:srgbClr val="29313A"/>
                </a:solidFill>
              </a:rPr>
              <a:t>) </a:t>
            </a:r>
            <a:endParaRPr lang="en-US" sz="2000"/>
          </a:p>
        </p:txBody>
      </p:sp>
      <p:sp>
        <p:nvSpPr>
          <p:cNvPr id="17" name="Shape 14"/>
          <p:cNvSpPr/>
          <p:nvPr/>
        </p:nvSpPr>
        <p:spPr>
          <a:xfrm>
            <a:off x="2395728" y="4740060"/>
            <a:ext cx="8686800" cy="0"/>
          </a:xfrm>
          <a:prstGeom prst="line">
            <a:avLst/>
          </a:prstGeom>
          <a:noFill/>
          <a:ln w="12700">
            <a:solidFill>
              <a:srgbClr val="D8E1EA"/>
            </a:solidFill>
            <a:prstDash val="solid"/>
          </a:ln>
        </p:spPr>
        <p:txBody>
          <a:bodyPr/>
          <a:lstStyle/>
          <a:p>
            <a:endParaRPr lang="lt-LT"/>
          </a:p>
        </p:txBody>
      </p:sp>
      <p:sp>
        <p:nvSpPr>
          <p:cNvPr id="20" name="Text 17"/>
          <p:cNvSpPr/>
          <p:nvPr/>
        </p:nvSpPr>
        <p:spPr>
          <a:xfrm>
            <a:off x="2500266" y="3241467"/>
            <a:ext cx="8769213" cy="1545305"/>
          </a:xfrm>
          <a:prstGeom prst="rect">
            <a:avLst/>
          </a:prstGeom>
          <a:noFill/>
          <a:ln/>
        </p:spPr>
        <p:txBody>
          <a:bodyPr wrap="square" lIns="0" tIns="0" rIns="0" bIns="0" rtlCol="0" anchor="ctr">
            <a:normAutofit fontScale="40000" lnSpcReduction="20000"/>
          </a:bodyPr>
          <a:lstStyle/>
          <a:p>
            <a:r>
              <a:rPr lang="lt-LT" sz="4500">
                <a:solidFill>
                  <a:srgbClr val="44546A"/>
                </a:solidFill>
              </a:rPr>
              <a:t>Atvejai kuomet licencijos galiojimas:</a:t>
            </a:r>
          </a:p>
          <a:p>
            <a:pPr marL="571500" indent="-571500">
              <a:buFont typeface="Arial" panose="020B0604020202020204" pitchFamily="34" charset="0"/>
              <a:buChar char="•"/>
            </a:pPr>
            <a:r>
              <a:rPr lang="lt-LT" sz="4500">
                <a:solidFill>
                  <a:srgbClr val="44546A"/>
                </a:solidFill>
              </a:rPr>
              <a:t>sustabdomas (licencijos galiojimą sustabdžius veikla negali būti tęsiama);</a:t>
            </a:r>
          </a:p>
          <a:p>
            <a:pPr marL="0" indent="0">
              <a:buNone/>
            </a:pPr>
            <a:endParaRPr lang="en-US" sz="1420"/>
          </a:p>
          <a:p>
            <a:pPr marL="571500" indent="-571500">
              <a:buFont typeface="Arial" panose="020B0604020202020204" pitchFamily="34" charset="0"/>
              <a:buChar char="•"/>
            </a:pPr>
            <a:r>
              <a:rPr lang="lt-LT" sz="4500">
                <a:solidFill>
                  <a:srgbClr val="44546A"/>
                </a:solidFill>
              </a:rPr>
              <a:t>sustabdymas panaikinamas (kai nelieka priežasčių, dėl kurių licencija buvo sustabdyta). </a:t>
            </a:r>
          </a:p>
          <a:p>
            <a:pPr marL="571500" indent="-571500">
              <a:buFont typeface="Arial" panose="020B0604020202020204" pitchFamily="34" charset="0"/>
              <a:buChar char="•"/>
            </a:pPr>
            <a:r>
              <a:rPr lang="lt-LT" sz="4500">
                <a:solidFill>
                  <a:srgbClr val="44546A"/>
                </a:solidFill>
              </a:rPr>
              <a:t>panaikinamas (be atvejų asmeniui mirus ar juridinį asmenį likvidavus, nes tai numatyta VAĮ);</a:t>
            </a:r>
          </a:p>
        </p:txBody>
      </p:sp>
      <p:sp>
        <p:nvSpPr>
          <p:cNvPr id="21" name="Shape 18"/>
          <p:cNvSpPr/>
          <p:nvPr/>
        </p:nvSpPr>
        <p:spPr>
          <a:xfrm>
            <a:off x="731520" y="5623560"/>
            <a:ext cx="10927080" cy="548640"/>
          </a:xfrm>
          <a:prstGeom prst="roundRect">
            <a:avLst>
              <a:gd name="adj" fmla="val 8333"/>
            </a:avLst>
          </a:prstGeom>
          <a:solidFill>
            <a:srgbClr val="FCF6EA"/>
          </a:solidFill>
          <a:ln w="12700">
            <a:solidFill>
              <a:srgbClr val="FCF6EA"/>
            </a:solidFill>
            <a:prstDash val="solid"/>
          </a:ln>
        </p:spPr>
        <p:txBody>
          <a:bodyPr/>
          <a:lstStyle/>
          <a:p>
            <a:endParaRPr lang="lt-LT"/>
          </a:p>
        </p:txBody>
      </p:sp>
      <p:sp>
        <p:nvSpPr>
          <p:cNvPr id="22" name="Text 19"/>
          <p:cNvSpPr/>
          <p:nvPr/>
        </p:nvSpPr>
        <p:spPr>
          <a:xfrm>
            <a:off x="960120" y="5769864"/>
            <a:ext cx="10424160" cy="237744"/>
          </a:xfrm>
          <a:prstGeom prst="rect">
            <a:avLst/>
          </a:prstGeom>
          <a:noFill/>
          <a:ln/>
        </p:spPr>
        <p:txBody>
          <a:bodyPr wrap="square" lIns="0" tIns="0" rIns="0" bIns="0" rtlCol="0" anchor="ctr">
            <a:normAutofit/>
          </a:bodyPr>
          <a:lstStyle/>
          <a:p>
            <a:pPr marL="0" indent="0" algn="ctr">
              <a:buNone/>
            </a:pPr>
            <a:r>
              <a:rPr lang="en-US" sz="1310" b="1">
                <a:solidFill>
                  <a:srgbClr val="8A5B13"/>
                </a:solidFill>
              </a:rPr>
              <a:t>.</a:t>
            </a:r>
            <a:endParaRPr lang="en-US" sz="1310"/>
          </a:p>
        </p:txBody>
      </p:sp>
      <p:sp>
        <p:nvSpPr>
          <p:cNvPr id="25" name="Slide Number Placeholder 0"/>
          <p:cNvSpPr>
            <a:spLocks noGrp="1"/>
          </p:cNvSpPr>
          <p:nvPr>
            <p:ph type="sldNum" sz="quarter" idx="4294967295"/>
          </p:nvPr>
        </p:nvSpPr>
        <p:spPr>
          <a:xfrm>
            <a:off x="11503152" y="6455664"/>
            <a:ext cx="310896"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6D7480"/>
                </a:solidFill>
                <a:latin typeface="Aptos"/>
                <a:ea typeface="Aptos"/>
                <a:cs typeface="Aptos"/>
              </a:defRPr>
            </a:lvl1pPr>
          </a:lstStyle>
          <a:p>
            <a:pPr algn="r"/>
            <a:fld id="{F7021451-1387-4CA6-816F-3879F97B5CBC}" type="slidenum">
              <a:rPr lang="en-US" b="0"/>
              <a:t>12</a:t>
            </a:fld>
            <a:endParaRPr lang="en-US"/>
          </a:p>
        </p:txBody>
      </p:sp>
      <p:pic>
        <p:nvPicPr>
          <p:cNvPr id="26" name="Picture 25">
            <a:extLst>
              <a:ext uri="{FF2B5EF4-FFF2-40B4-BE49-F238E27FC236}">
                <a16:creationId xmlns:a16="http://schemas.microsoft.com/office/drawing/2014/main" id="{9CA341F8-0FCD-D79C-02AE-5F1E6B7BC341}"/>
              </a:ext>
            </a:extLst>
          </p:cNvPr>
          <p:cNvPicPr>
            <a:picLocks noChangeAspect="1"/>
          </p:cNvPicPr>
          <p:nvPr/>
        </p:nvPicPr>
        <p:blipFill>
          <a:blip r:embed="rId4"/>
          <a:stretch>
            <a:fillRect/>
          </a:stretch>
        </p:blipFill>
        <p:spPr>
          <a:xfrm>
            <a:off x="692939" y="3691098"/>
            <a:ext cx="1493649" cy="341406"/>
          </a:xfrm>
          <a:prstGeom prst="rect">
            <a:avLst/>
          </a:prstGeom>
        </p:spPr>
      </p:pic>
      <p:sp>
        <p:nvSpPr>
          <p:cNvPr id="33" name="TextBox 32">
            <a:extLst>
              <a:ext uri="{FF2B5EF4-FFF2-40B4-BE49-F238E27FC236}">
                <a16:creationId xmlns:a16="http://schemas.microsoft.com/office/drawing/2014/main" id="{0BA8D4BA-E23E-293F-E56C-38A96F9B2A02}"/>
              </a:ext>
            </a:extLst>
          </p:cNvPr>
          <p:cNvSpPr txBox="1"/>
          <p:nvPr/>
        </p:nvSpPr>
        <p:spPr>
          <a:xfrm>
            <a:off x="804671" y="3650950"/>
            <a:ext cx="1311109" cy="369332"/>
          </a:xfrm>
          <a:prstGeom prst="rect">
            <a:avLst/>
          </a:prstGeom>
          <a:noFill/>
        </p:spPr>
        <p:txBody>
          <a:bodyPr wrap="square" rtlCol="0">
            <a:spAutoFit/>
          </a:bodyPr>
          <a:lstStyle/>
          <a:p>
            <a:pPr algn="ctr"/>
            <a:r>
              <a:rPr lang="lt-LT" b="1">
                <a:solidFill>
                  <a:schemeClr val="accent5">
                    <a:lumMod val="75000"/>
                  </a:schemeClr>
                </a:solidFill>
              </a:rPr>
              <a:t>Galiojimas</a:t>
            </a:r>
            <a:r>
              <a:rPr lang="lt-LT"/>
              <a:t> </a:t>
            </a:r>
          </a:p>
        </p:txBody>
      </p:sp>
      <p:sp>
        <p:nvSpPr>
          <p:cNvPr id="34" name="TextBox 33">
            <a:extLst>
              <a:ext uri="{FF2B5EF4-FFF2-40B4-BE49-F238E27FC236}">
                <a16:creationId xmlns:a16="http://schemas.microsoft.com/office/drawing/2014/main" id="{87603045-0789-F88D-3446-0D704505B25E}"/>
              </a:ext>
            </a:extLst>
          </p:cNvPr>
          <p:cNvSpPr txBox="1"/>
          <p:nvPr/>
        </p:nvSpPr>
        <p:spPr>
          <a:xfrm>
            <a:off x="2359035" y="4753954"/>
            <a:ext cx="8805906" cy="384721"/>
          </a:xfrm>
          <a:prstGeom prst="rect">
            <a:avLst/>
          </a:prstGeom>
          <a:noFill/>
        </p:spPr>
        <p:txBody>
          <a:bodyPr wrap="square" rtlCol="0">
            <a:spAutoFit/>
          </a:bodyPr>
          <a:lstStyle/>
          <a:p>
            <a:pPr>
              <a:spcAft>
                <a:spcPts val="800"/>
              </a:spcAft>
              <a:defRPr sz="1900">
                <a:solidFill>
                  <a:srgbClr val="20262D"/>
                </a:solidFill>
                <a:latin typeface="Aptos"/>
              </a:defRPr>
            </a:pPr>
            <a:r>
              <a:rPr lang="lt-LT">
                <a:solidFill>
                  <a:srgbClr val="44546A"/>
                </a:solidFill>
              </a:rPr>
              <a:t>Per kiek laiko išduodama licencija ir (ar) atsisakoma išduoti licenciją </a:t>
            </a:r>
            <a:endParaRPr lang="pt-BR">
              <a:solidFill>
                <a:srgbClr val="44546A"/>
              </a:solidFill>
            </a:endParaRPr>
          </a:p>
        </p:txBody>
      </p:sp>
      <p:sp>
        <p:nvSpPr>
          <p:cNvPr id="36" name="Shape 15">
            <a:extLst>
              <a:ext uri="{FF2B5EF4-FFF2-40B4-BE49-F238E27FC236}">
                <a16:creationId xmlns:a16="http://schemas.microsoft.com/office/drawing/2014/main" id="{D9245044-EF57-163E-7BAA-047E55A5D3E9}"/>
              </a:ext>
            </a:extLst>
          </p:cNvPr>
          <p:cNvSpPr/>
          <p:nvPr/>
        </p:nvSpPr>
        <p:spPr>
          <a:xfrm>
            <a:off x="731520" y="4666473"/>
            <a:ext cx="1481328" cy="329184"/>
          </a:xfrm>
          <a:prstGeom prst="roundRect">
            <a:avLst>
              <a:gd name="adj" fmla="val 22222"/>
            </a:avLst>
          </a:prstGeom>
          <a:solidFill>
            <a:srgbClr val="EEF4FA"/>
          </a:solidFill>
          <a:ln w="12700">
            <a:solidFill>
              <a:srgbClr val="EEF4FA"/>
            </a:solidFill>
            <a:prstDash val="solid"/>
          </a:ln>
        </p:spPr>
        <p:txBody>
          <a:bodyPr/>
          <a:lstStyle/>
          <a:p>
            <a:endParaRPr lang="lt-LT"/>
          </a:p>
        </p:txBody>
      </p:sp>
      <p:sp>
        <p:nvSpPr>
          <p:cNvPr id="37" name="TextBox 36">
            <a:extLst>
              <a:ext uri="{FF2B5EF4-FFF2-40B4-BE49-F238E27FC236}">
                <a16:creationId xmlns:a16="http://schemas.microsoft.com/office/drawing/2014/main" id="{4C884F13-1618-1308-EAF8-40BEC036AC25}"/>
              </a:ext>
            </a:extLst>
          </p:cNvPr>
          <p:cNvSpPr txBox="1"/>
          <p:nvPr/>
        </p:nvSpPr>
        <p:spPr>
          <a:xfrm>
            <a:off x="804672" y="4677310"/>
            <a:ext cx="1311108" cy="646331"/>
          </a:xfrm>
          <a:prstGeom prst="rect">
            <a:avLst/>
          </a:prstGeom>
          <a:noFill/>
        </p:spPr>
        <p:txBody>
          <a:bodyPr wrap="square" rtlCol="0">
            <a:spAutoFit/>
          </a:bodyPr>
          <a:lstStyle/>
          <a:p>
            <a:pPr algn="ctr"/>
            <a:r>
              <a:rPr lang="lt-LT" b="1">
                <a:solidFill>
                  <a:schemeClr val="accent5">
                    <a:lumMod val="75000"/>
                  </a:schemeClr>
                </a:solidFill>
              </a:rPr>
              <a:t>Terminas (-ai)</a:t>
            </a:r>
            <a:r>
              <a:rPr lang="lt-LT">
                <a:solidFill>
                  <a:schemeClr val="accent5">
                    <a:lumMod val="75000"/>
                  </a:schemeClr>
                </a:solidFill>
              </a:rPr>
              <a:t> </a:t>
            </a:r>
          </a:p>
        </p:txBody>
      </p:sp>
      <p:sp>
        <p:nvSpPr>
          <p:cNvPr id="40" name="TextBox 39">
            <a:extLst>
              <a:ext uri="{FF2B5EF4-FFF2-40B4-BE49-F238E27FC236}">
                <a16:creationId xmlns:a16="http://schemas.microsoft.com/office/drawing/2014/main" id="{99EEEF82-9C52-CD76-2288-40417589DB55}"/>
              </a:ext>
            </a:extLst>
          </p:cNvPr>
          <p:cNvSpPr txBox="1"/>
          <p:nvPr/>
        </p:nvSpPr>
        <p:spPr>
          <a:xfrm>
            <a:off x="1488831" y="5769864"/>
            <a:ext cx="9331569" cy="400110"/>
          </a:xfrm>
          <a:prstGeom prst="rect">
            <a:avLst/>
          </a:prstGeom>
          <a:noFill/>
        </p:spPr>
        <p:txBody>
          <a:bodyPr wrap="square" rtlCol="0">
            <a:spAutoFit/>
          </a:bodyPr>
          <a:lstStyle/>
          <a:p>
            <a:pPr algn="ctr"/>
            <a:r>
              <a:rPr lang="lt-LT" sz="2000">
                <a:solidFill>
                  <a:srgbClr val="44546A"/>
                </a:solidFill>
              </a:rPr>
              <a:t>Esminiai ribojimai neturėtų būti „paslėpti“ poįstatyminiuose teisės aktuose</a:t>
            </a:r>
          </a:p>
        </p:txBody>
      </p:sp>
    </p:spTree>
    <p:extLst>
      <p:ext uri="{BB962C8B-B14F-4D97-AF65-F5344CB8AC3E}">
        <p14:creationId xmlns:p14="http://schemas.microsoft.com/office/powerpoint/2010/main" val="31073897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66928" y="292608"/>
            <a:ext cx="10607040" cy="475488"/>
          </a:xfrm>
          <a:prstGeom prst="rect">
            <a:avLst/>
          </a:prstGeom>
          <a:noFill/>
          <a:ln/>
        </p:spPr>
        <p:txBody>
          <a:bodyPr wrap="square" lIns="0" tIns="0" rIns="0" bIns="0" rtlCol="0" anchor="ctr">
            <a:normAutofit/>
          </a:bodyPr>
          <a:lstStyle/>
          <a:p>
            <a:pPr marL="0" indent="0">
              <a:buNone/>
            </a:pPr>
            <a:endParaRPr lang="en-US" sz="2800"/>
          </a:p>
        </p:txBody>
      </p:sp>
      <p:sp>
        <p:nvSpPr>
          <p:cNvPr id="3" name="Text 1"/>
          <p:cNvSpPr/>
          <p:nvPr/>
        </p:nvSpPr>
        <p:spPr>
          <a:xfrm>
            <a:off x="585216" y="841248"/>
            <a:ext cx="3840480" cy="219456"/>
          </a:xfrm>
          <a:prstGeom prst="rect">
            <a:avLst/>
          </a:prstGeom>
          <a:noFill/>
          <a:ln/>
        </p:spPr>
        <p:txBody>
          <a:bodyPr wrap="square" lIns="0" tIns="0" rIns="0" bIns="0" rtlCol="0" anchor="ctr"/>
          <a:lstStyle/>
          <a:p>
            <a:pPr marL="0" indent="0">
              <a:buNone/>
            </a:pPr>
            <a:endParaRPr lang="en-US" sz="1050"/>
          </a:p>
        </p:txBody>
      </p:sp>
      <p:pic>
        <p:nvPicPr>
          <p:cNvPr id="4" name="Image 0" descr="/mnt/data/eimin_extract/ppt/media/image3.sv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305288" y="6190488"/>
            <a:ext cx="1417320" cy="301752"/>
          </a:xfrm>
          <a:prstGeom prst="rect">
            <a:avLst/>
          </a:prstGeom>
        </p:spPr>
      </p:pic>
      <p:sp>
        <p:nvSpPr>
          <p:cNvPr id="5" name="Shape 2"/>
          <p:cNvSpPr/>
          <p:nvPr/>
        </p:nvSpPr>
        <p:spPr>
          <a:xfrm>
            <a:off x="731520" y="1508760"/>
            <a:ext cx="5230368" cy="3474720"/>
          </a:xfrm>
          <a:prstGeom prst="roundRect">
            <a:avLst>
              <a:gd name="adj" fmla="val 2105"/>
            </a:avLst>
          </a:prstGeom>
          <a:solidFill>
            <a:srgbClr val="EEF8F4"/>
          </a:solidFill>
          <a:ln w="12700">
            <a:solidFill>
              <a:srgbClr val="D8E1EA"/>
            </a:solidFill>
            <a:prstDash val="solid"/>
          </a:ln>
        </p:spPr>
        <p:txBody>
          <a:bodyPr/>
          <a:lstStyle/>
          <a:p>
            <a:endParaRPr lang="lt-LT"/>
          </a:p>
        </p:txBody>
      </p:sp>
      <p:sp>
        <p:nvSpPr>
          <p:cNvPr id="6" name="Text 3"/>
          <p:cNvSpPr/>
          <p:nvPr/>
        </p:nvSpPr>
        <p:spPr>
          <a:xfrm>
            <a:off x="932688" y="1673352"/>
            <a:ext cx="4828032" cy="310896"/>
          </a:xfrm>
          <a:prstGeom prst="rect">
            <a:avLst/>
          </a:prstGeom>
          <a:noFill/>
          <a:ln/>
        </p:spPr>
        <p:txBody>
          <a:bodyPr wrap="square" lIns="0" tIns="0" rIns="0" bIns="0" rtlCol="0" anchor="ctr">
            <a:normAutofit/>
          </a:bodyPr>
          <a:lstStyle/>
          <a:p>
            <a:pPr marL="0" indent="0">
              <a:buNone/>
            </a:pPr>
            <a:r>
              <a:rPr lang="en-US" sz="2000" b="1">
                <a:solidFill>
                  <a:srgbClr val="278A62"/>
                </a:solidFill>
              </a:rPr>
              <a:t>Kai </a:t>
            </a:r>
            <a:r>
              <a:rPr lang="en-US" sz="2000" b="1" err="1">
                <a:solidFill>
                  <a:srgbClr val="278A62"/>
                </a:solidFill>
              </a:rPr>
              <a:t>prašymas</a:t>
            </a:r>
            <a:r>
              <a:rPr lang="en-US" sz="2000" b="1">
                <a:solidFill>
                  <a:srgbClr val="278A62"/>
                </a:solidFill>
              </a:rPr>
              <a:t> </a:t>
            </a:r>
            <a:r>
              <a:rPr lang="en-US" sz="2000" b="1" err="1">
                <a:solidFill>
                  <a:srgbClr val="278A62"/>
                </a:solidFill>
              </a:rPr>
              <a:t>tenkinamas</a:t>
            </a:r>
            <a:r>
              <a:rPr lang="en-US" sz="2000" b="1">
                <a:solidFill>
                  <a:srgbClr val="278A62"/>
                </a:solidFill>
              </a:rPr>
              <a:t> visa </a:t>
            </a:r>
            <a:r>
              <a:rPr lang="en-US" sz="2000" b="1" err="1">
                <a:solidFill>
                  <a:srgbClr val="278A62"/>
                </a:solidFill>
              </a:rPr>
              <a:t>apimtimi</a:t>
            </a:r>
            <a:endParaRPr lang="en-US" sz="2000"/>
          </a:p>
        </p:txBody>
      </p:sp>
      <p:sp>
        <p:nvSpPr>
          <p:cNvPr id="7" name="Shape 4"/>
          <p:cNvSpPr/>
          <p:nvPr/>
        </p:nvSpPr>
        <p:spPr>
          <a:xfrm flipV="1">
            <a:off x="846836" y="2366788"/>
            <a:ext cx="292608" cy="283464"/>
          </a:xfrm>
          <a:prstGeom prst="ellipse">
            <a:avLst/>
          </a:prstGeom>
          <a:solidFill>
            <a:srgbClr val="278A62"/>
          </a:solidFill>
          <a:ln w="12700">
            <a:solidFill>
              <a:srgbClr val="278A62"/>
            </a:solidFill>
            <a:prstDash val="solid"/>
          </a:ln>
        </p:spPr>
        <p:txBody>
          <a:bodyPr/>
          <a:lstStyle/>
          <a:p>
            <a:endParaRPr lang="lt-LT"/>
          </a:p>
        </p:txBody>
      </p:sp>
      <p:sp>
        <p:nvSpPr>
          <p:cNvPr id="8" name="Text 5"/>
          <p:cNvSpPr/>
          <p:nvPr/>
        </p:nvSpPr>
        <p:spPr>
          <a:xfrm>
            <a:off x="1307592" y="2130552"/>
            <a:ext cx="4453128" cy="777240"/>
          </a:xfrm>
          <a:prstGeom prst="rect">
            <a:avLst/>
          </a:prstGeom>
          <a:noFill/>
          <a:ln/>
        </p:spPr>
        <p:txBody>
          <a:bodyPr wrap="square" lIns="0" tIns="0" rIns="0" bIns="0" rtlCol="0" anchor="ctr">
            <a:normAutofit/>
          </a:bodyPr>
          <a:lstStyle/>
          <a:p>
            <a:pPr marL="0" indent="0">
              <a:buNone/>
            </a:pPr>
            <a:r>
              <a:rPr lang="en-US" sz="2000" err="1">
                <a:solidFill>
                  <a:srgbClr val="44546A"/>
                </a:solidFill>
              </a:rPr>
              <a:t>Pakanka</a:t>
            </a:r>
            <a:r>
              <a:rPr lang="en-US" sz="2000">
                <a:solidFill>
                  <a:srgbClr val="44546A"/>
                </a:solidFill>
              </a:rPr>
              <a:t> </a:t>
            </a:r>
            <a:r>
              <a:rPr lang="en-US" sz="2000" err="1">
                <a:solidFill>
                  <a:srgbClr val="44546A"/>
                </a:solidFill>
              </a:rPr>
              <a:t>išduoti</a:t>
            </a:r>
            <a:r>
              <a:rPr lang="en-US" sz="2000">
                <a:solidFill>
                  <a:srgbClr val="44546A"/>
                </a:solidFill>
              </a:rPr>
              <a:t> </a:t>
            </a:r>
            <a:r>
              <a:rPr lang="en-US" sz="2000" err="1">
                <a:solidFill>
                  <a:srgbClr val="44546A"/>
                </a:solidFill>
              </a:rPr>
              <a:t>pačią</a:t>
            </a:r>
            <a:r>
              <a:rPr lang="en-US" sz="2000">
                <a:solidFill>
                  <a:srgbClr val="44546A"/>
                </a:solidFill>
              </a:rPr>
              <a:t> </a:t>
            </a:r>
            <a:r>
              <a:rPr lang="en-US" sz="2000" err="1">
                <a:solidFill>
                  <a:srgbClr val="44546A"/>
                </a:solidFill>
              </a:rPr>
              <a:t>licenciją</a:t>
            </a:r>
            <a:r>
              <a:rPr lang="en-US" sz="2000">
                <a:solidFill>
                  <a:srgbClr val="44546A"/>
                </a:solidFill>
              </a:rPr>
              <a:t>.</a:t>
            </a:r>
          </a:p>
        </p:txBody>
      </p:sp>
      <p:sp>
        <p:nvSpPr>
          <p:cNvPr id="10" name="Text 7"/>
          <p:cNvSpPr/>
          <p:nvPr/>
        </p:nvSpPr>
        <p:spPr>
          <a:xfrm>
            <a:off x="1307592" y="2907792"/>
            <a:ext cx="4453128" cy="777240"/>
          </a:xfrm>
          <a:prstGeom prst="rect">
            <a:avLst/>
          </a:prstGeom>
          <a:noFill/>
          <a:ln/>
        </p:spPr>
        <p:txBody>
          <a:bodyPr wrap="square" lIns="0" tIns="0" rIns="0" bIns="0" rtlCol="0" anchor="ctr">
            <a:noAutofit/>
          </a:bodyPr>
          <a:lstStyle/>
          <a:p>
            <a:pPr marL="0" indent="0">
              <a:buNone/>
            </a:pPr>
            <a:r>
              <a:rPr lang="en-US" sz="2000" err="1">
                <a:solidFill>
                  <a:srgbClr val="44546A"/>
                </a:solidFill>
              </a:rPr>
              <a:t>Atskiro</a:t>
            </a:r>
            <a:r>
              <a:rPr lang="en-US" sz="2000">
                <a:solidFill>
                  <a:srgbClr val="44546A"/>
                </a:solidFill>
              </a:rPr>
              <a:t> VAĮ 10 </a:t>
            </a:r>
            <a:r>
              <a:rPr lang="en-US" sz="2000" err="1">
                <a:solidFill>
                  <a:srgbClr val="44546A"/>
                </a:solidFill>
              </a:rPr>
              <a:t>straipsnio</a:t>
            </a:r>
            <a:r>
              <a:rPr lang="en-US" sz="2000">
                <a:solidFill>
                  <a:srgbClr val="44546A"/>
                </a:solidFill>
              </a:rPr>
              <a:t> </a:t>
            </a:r>
            <a:r>
              <a:rPr lang="en-US" sz="2000" err="1">
                <a:solidFill>
                  <a:srgbClr val="44546A"/>
                </a:solidFill>
              </a:rPr>
              <a:t>turinio</a:t>
            </a:r>
            <a:r>
              <a:rPr lang="en-US" sz="2000">
                <a:solidFill>
                  <a:srgbClr val="44546A"/>
                </a:solidFill>
              </a:rPr>
              <a:t> </a:t>
            </a:r>
            <a:r>
              <a:rPr lang="en-US" sz="2000" err="1">
                <a:solidFill>
                  <a:srgbClr val="44546A"/>
                </a:solidFill>
              </a:rPr>
              <a:t>administracinio</a:t>
            </a:r>
            <a:r>
              <a:rPr lang="en-US" sz="2000">
                <a:solidFill>
                  <a:srgbClr val="44546A"/>
                </a:solidFill>
              </a:rPr>
              <a:t> </a:t>
            </a:r>
            <a:r>
              <a:rPr lang="en-US" sz="2000" err="1">
                <a:solidFill>
                  <a:srgbClr val="44546A"/>
                </a:solidFill>
              </a:rPr>
              <a:t>sprendimo</a:t>
            </a:r>
            <a:r>
              <a:rPr lang="en-US" sz="2000">
                <a:solidFill>
                  <a:srgbClr val="44546A"/>
                </a:solidFill>
              </a:rPr>
              <a:t> </a:t>
            </a:r>
            <a:r>
              <a:rPr lang="en-US" sz="2000" err="1">
                <a:solidFill>
                  <a:srgbClr val="44546A"/>
                </a:solidFill>
              </a:rPr>
              <a:t>dėl</a:t>
            </a:r>
            <a:r>
              <a:rPr lang="en-US" sz="2000">
                <a:solidFill>
                  <a:srgbClr val="44546A"/>
                </a:solidFill>
              </a:rPr>
              <a:t> </a:t>
            </a:r>
            <a:r>
              <a:rPr lang="en-US" sz="2000" err="1">
                <a:solidFill>
                  <a:srgbClr val="44546A"/>
                </a:solidFill>
              </a:rPr>
              <a:t>licencijos</a:t>
            </a:r>
            <a:r>
              <a:rPr lang="en-US" sz="2000">
                <a:solidFill>
                  <a:srgbClr val="44546A"/>
                </a:solidFill>
              </a:rPr>
              <a:t> </a:t>
            </a:r>
            <a:r>
              <a:rPr lang="en-US" sz="2000" err="1">
                <a:solidFill>
                  <a:srgbClr val="44546A"/>
                </a:solidFill>
              </a:rPr>
              <a:t>išdavimo</a:t>
            </a:r>
            <a:r>
              <a:rPr lang="en-US" sz="2000">
                <a:solidFill>
                  <a:srgbClr val="44546A"/>
                </a:solidFill>
              </a:rPr>
              <a:t> </a:t>
            </a:r>
            <a:r>
              <a:rPr lang="lt-LT" sz="2000">
                <a:solidFill>
                  <a:srgbClr val="44546A"/>
                </a:solidFill>
              </a:rPr>
              <a:t>priimti </a:t>
            </a:r>
            <a:r>
              <a:rPr lang="en-US" sz="2000" err="1">
                <a:solidFill>
                  <a:srgbClr val="44546A"/>
                </a:solidFill>
              </a:rPr>
              <a:t>nereikia</a:t>
            </a:r>
            <a:r>
              <a:rPr lang="en-US" sz="2000">
                <a:solidFill>
                  <a:srgbClr val="29313A"/>
                </a:solidFill>
              </a:rPr>
              <a:t>.</a:t>
            </a:r>
            <a:endParaRPr lang="en-US" sz="2000"/>
          </a:p>
        </p:txBody>
      </p:sp>
      <p:sp>
        <p:nvSpPr>
          <p:cNvPr id="11" name="Shape 8"/>
          <p:cNvSpPr/>
          <p:nvPr/>
        </p:nvSpPr>
        <p:spPr>
          <a:xfrm>
            <a:off x="6236208" y="1508760"/>
            <a:ext cx="5230368" cy="3474720"/>
          </a:xfrm>
          <a:prstGeom prst="roundRect">
            <a:avLst>
              <a:gd name="adj" fmla="val 2105"/>
            </a:avLst>
          </a:prstGeom>
          <a:solidFill>
            <a:srgbClr val="FAEEEE"/>
          </a:solidFill>
          <a:ln w="12700">
            <a:solidFill>
              <a:srgbClr val="D8E1EA"/>
            </a:solidFill>
            <a:prstDash val="solid"/>
          </a:ln>
        </p:spPr>
        <p:txBody>
          <a:bodyPr/>
          <a:lstStyle/>
          <a:p>
            <a:endParaRPr lang="lt-LT"/>
          </a:p>
        </p:txBody>
      </p:sp>
      <p:sp>
        <p:nvSpPr>
          <p:cNvPr id="12" name="Text 9"/>
          <p:cNvSpPr/>
          <p:nvPr/>
        </p:nvSpPr>
        <p:spPr>
          <a:xfrm>
            <a:off x="6437376" y="1673352"/>
            <a:ext cx="4828032" cy="310896"/>
          </a:xfrm>
          <a:prstGeom prst="rect">
            <a:avLst/>
          </a:prstGeom>
          <a:noFill/>
          <a:ln/>
        </p:spPr>
        <p:txBody>
          <a:bodyPr wrap="square" lIns="0" tIns="0" rIns="0" bIns="0" rtlCol="0" anchor="ctr">
            <a:normAutofit/>
          </a:bodyPr>
          <a:lstStyle/>
          <a:p>
            <a:pPr marL="0" indent="0">
              <a:buNone/>
            </a:pPr>
            <a:r>
              <a:rPr lang="en-US" sz="2000" b="1">
                <a:solidFill>
                  <a:srgbClr val="B75555"/>
                </a:solidFill>
              </a:rPr>
              <a:t>Kai </a:t>
            </a:r>
            <a:r>
              <a:rPr lang="en-US" sz="2000" b="1" err="1">
                <a:solidFill>
                  <a:srgbClr val="B75555"/>
                </a:solidFill>
              </a:rPr>
              <a:t>teisė</a:t>
            </a:r>
            <a:r>
              <a:rPr lang="en-US" sz="2000" b="1">
                <a:solidFill>
                  <a:srgbClr val="B75555"/>
                </a:solidFill>
              </a:rPr>
              <a:t> </a:t>
            </a:r>
            <a:r>
              <a:rPr lang="en-US" sz="2000" b="1" err="1">
                <a:solidFill>
                  <a:srgbClr val="B75555"/>
                </a:solidFill>
              </a:rPr>
              <a:t>nesuteikiama</a:t>
            </a:r>
            <a:r>
              <a:rPr lang="en-US" sz="2000" b="1">
                <a:solidFill>
                  <a:srgbClr val="B75555"/>
                </a:solidFill>
              </a:rPr>
              <a:t> </a:t>
            </a:r>
            <a:r>
              <a:rPr lang="en-US" sz="2000" b="1" err="1">
                <a:solidFill>
                  <a:srgbClr val="B75555"/>
                </a:solidFill>
              </a:rPr>
              <a:t>arba</a:t>
            </a:r>
            <a:r>
              <a:rPr lang="en-US" sz="2000" b="1">
                <a:solidFill>
                  <a:srgbClr val="B75555"/>
                </a:solidFill>
              </a:rPr>
              <a:t> </a:t>
            </a:r>
            <a:r>
              <a:rPr lang="en-US" sz="2000" b="1" err="1">
                <a:solidFill>
                  <a:srgbClr val="B75555"/>
                </a:solidFill>
              </a:rPr>
              <a:t>ribojama</a:t>
            </a:r>
            <a:endParaRPr lang="en-US" sz="2000"/>
          </a:p>
        </p:txBody>
      </p:sp>
      <p:sp>
        <p:nvSpPr>
          <p:cNvPr id="13" name="Shape 10"/>
          <p:cNvSpPr/>
          <p:nvPr/>
        </p:nvSpPr>
        <p:spPr>
          <a:xfrm>
            <a:off x="6391656" y="2366788"/>
            <a:ext cx="320040" cy="300768"/>
          </a:xfrm>
          <a:prstGeom prst="ellipse">
            <a:avLst/>
          </a:prstGeom>
          <a:solidFill>
            <a:srgbClr val="B75555"/>
          </a:solidFill>
          <a:ln w="12700">
            <a:solidFill>
              <a:srgbClr val="B75555"/>
            </a:solidFill>
            <a:prstDash val="solid"/>
          </a:ln>
        </p:spPr>
        <p:txBody>
          <a:bodyPr/>
          <a:lstStyle/>
          <a:p>
            <a:endParaRPr lang="lt-LT"/>
          </a:p>
        </p:txBody>
      </p:sp>
      <p:sp>
        <p:nvSpPr>
          <p:cNvPr id="14" name="Text 11"/>
          <p:cNvSpPr/>
          <p:nvPr/>
        </p:nvSpPr>
        <p:spPr>
          <a:xfrm>
            <a:off x="6867144" y="2130552"/>
            <a:ext cx="4398264" cy="850392"/>
          </a:xfrm>
          <a:prstGeom prst="rect">
            <a:avLst/>
          </a:prstGeom>
          <a:noFill/>
          <a:ln/>
        </p:spPr>
        <p:txBody>
          <a:bodyPr wrap="square" lIns="0" tIns="0" rIns="0" bIns="0" rtlCol="0" anchor="ctr">
            <a:noAutofit/>
          </a:bodyPr>
          <a:lstStyle/>
          <a:p>
            <a:pPr marL="0" indent="0">
              <a:buNone/>
            </a:pPr>
            <a:r>
              <a:rPr lang="en-US" sz="2000" err="1">
                <a:solidFill>
                  <a:srgbClr val="44546A"/>
                </a:solidFill>
              </a:rPr>
              <a:t>Atsisakant</a:t>
            </a:r>
            <a:r>
              <a:rPr lang="en-US" sz="2000">
                <a:solidFill>
                  <a:srgbClr val="44546A"/>
                </a:solidFill>
              </a:rPr>
              <a:t> </a:t>
            </a:r>
            <a:r>
              <a:rPr lang="en-US" sz="2000" err="1">
                <a:solidFill>
                  <a:srgbClr val="44546A"/>
                </a:solidFill>
              </a:rPr>
              <a:t>išduoti</a:t>
            </a:r>
            <a:r>
              <a:rPr lang="en-US" sz="2000">
                <a:solidFill>
                  <a:srgbClr val="44546A"/>
                </a:solidFill>
              </a:rPr>
              <a:t> </a:t>
            </a:r>
            <a:r>
              <a:rPr lang="en-US" sz="2000" err="1">
                <a:solidFill>
                  <a:srgbClr val="44546A"/>
                </a:solidFill>
              </a:rPr>
              <a:t>licenciją</a:t>
            </a:r>
            <a:r>
              <a:rPr lang="en-US" sz="2000">
                <a:solidFill>
                  <a:srgbClr val="44546A"/>
                </a:solidFill>
              </a:rPr>
              <a:t> </a:t>
            </a:r>
            <a:r>
              <a:rPr lang="en-US" sz="2000" err="1">
                <a:solidFill>
                  <a:srgbClr val="44546A"/>
                </a:solidFill>
              </a:rPr>
              <a:t>turi</a:t>
            </a:r>
            <a:r>
              <a:rPr lang="en-US" sz="2000">
                <a:solidFill>
                  <a:srgbClr val="44546A"/>
                </a:solidFill>
              </a:rPr>
              <a:t> </a:t>
            </a:r>
            <a:r>
              <a:rPr lang="en-US" sz="2000" err="1">
                <a:solidFill>
                  <a:srgbClr val="44546A"/>
                </a:solidFill>
              </a:rPr>
              <a:t>būti</a:t>
            </a:r>
            <a:r>
              <a:rPr lang="en-US" sz="2000">
                <a:solidFill>
                  <a:srgbClr val="44546A"/>
                </a:solidFill>
              </a:rPr>
              <a:t> </a:t>
            </a:r>
            <a:r>
              <a:rPr lang="en-US" sz="2000" err="1">
                <a:solidFill>
                  <a:srgbClr val="44546A"/>
                </a:solidFill>
              </a:rPr>
              <a:t>priimamas</a:t>
            </a:r>
            <a:r>
              <a:rPr lang="en-US" sz="2000">
                <a:solidFill>
                  <a:srgbClr val="44546A"/>
                </a:solidFill>
              </a:rPr>
              <a:t> </a:t>
            </a:r>
            <a:r>
              <a:rPr lang="en-US" sz="2000" err="1">
                <a:solidFill>
                  <a:srgbClr val="44546A"/>
                </a:solidFill>
              </a:rPr>
              <a:t>ir</a:t>
            </a:r>
            <a:r>
              <a:rPr lang="en-US" sz="2000">
                <a:solidFill>
                  <a:srgbClr val="44546A"/>
                </a:solidFill>
              </a:rPr>
              <a:t> </a:t>
            </a:r>
            <a:r>
              <a:rPr lang="en-US" sz="2000" err="1">
                <a:solidFill>
                  <a:srgbClr val="44546A"/>
                </a:solidFill>
              </a:rPr>
              <a:t>tinkamai</a:t>
            </a:r>
            <a:r>
              <a:rPr lang="en-US" sz="2000">
                <a:solidFill>
                  <a:srgbClr val="44546A"/>
                </a:solidFill>
              </a:rPr>
              <a:t> </a:t>
            </a:r>
            <a:r>
              <a:rPr lang="en-US" sz="2000" err="1">
                <a:solidFill>
                  <a:srgbClr val="44546A"/>
                </a:solidFill>
              </a:rPr>
              <a:t>motyvuojamas</a:t>
            </a:r>
            <a:r>
              <a:rPr lang="en-US" sz="2000">
                <a:solidFill>
                  <a:srgbClr val="44546A"/>
                </a:solidFill>
              </a:rPr>
              <a:t> </a:t>
            </a:r>
            <a:r>
              <a:rPr lang="en-US" sz="2000" err="1">
                <a:solidFill>
                  <a:srgbClr val="44546A"/>
                </a:solidFill>
              </a:rPr>
              <a:t>administracinis</a:t>
            </a:r>
            <a:r>
              <a:rPr lang="en-US" sz="2000">
                <a:solidFill>
                  <a:srgbClr val="44546A"/>
                </a:solidFill>
              </a:rPr>
              <a:t> </a:t>
            </a:r>
            <a:r>
              <a:rPr lang="en-US" sz="2000" err="1">
                <a:solidFill>
                  <a:srgbClr val="44546A"/>
                </a:solidFill>
              </a:rPr>
              <a:t>sprendimas</a:t>
            </a:r>
            <a:r>
              <a:rPr lang="en-US" sz="2000">
                <a:solidFill>
                  <a:srgbClr val="44546A"/>
                </a:solidFill>
              </a:rPr>
              <a:t>.</a:t>
            </a:r>
          </a:p>
        </p:txBody>
      </p:sp>
      <p:sp>
        <p:nvSpPr>
          <p:cNvPr id="16" name="Text 13"/>
          <p:cNvSpPr/>
          <p:nvPr/>
        </p:nvSpPr>
        <p:spPr>
          <a:xfrm>
            <a:off x="6885432" y="3151267"/>
            <a:ext cx="4379976" cy="850392"/>
          </a:xfrm>
          <a:prstGeom prst="rect">
            <a:avLst/>
          </a:prstGeom>
          <a:noFill/>
          <a:ln/>
        </p:spPr>
        <p:txBody>
          <a:bodyPr wrap="square" lIns="0" tIns="0" rIns="0" bIns="0" rtlCol="0" anchor="ctr">
            <a:noAutofit/>
          </a:bodyPr>
          <a:lstStyle/>
          <a:p>
            <a:pPr marL="0" indent="0">
              <a:buNone/>
            </a:pPr>
            <a:r>
              <a:rPr lang="en-US" sz="2000" err="1">
                <a:solidFill>
                  <a:srgbClr val="44546A"/>
                </a:solidFill>
              </a:rPr>
              <a:t>Keičiant</a:t>
            </a:r>
            <a:r>
              <a:rPr lang="en-US" sz="2000">
                <a:solidFill>
                  <a:srgbClr val="44546A"/>
                </a:solidFill>
              </a:rPr>
              <a:t>, </a:t>
            </a:r>
            <a:r>
              <a:rPr lang="en-US" sz="2000" err="1">
                <a:solidFill>
                  <a:srgbClr val="44546A"/>
                </a:solidFill>
              </a:rPr>
              <a:t>papildant</a:t>
            </a:r>
            <a:r>
              <a:rPr lang="en-US" sz="2000">
                <a:solidFill>
                  <a:srgbClr val="44546A"/>
                </a:solidFill>
              </a:rPr>
              <a:t> </a:t>
            </a:r>
            <a:r>
              <a:rPr lang="en-US" sz="2000" err="1">
                <a:solidFill>
                  <a:srgbClr val="44546A"/>
                </a:solidFill>
              </a:rPr>
              <a:t>ar</a:t>
            </a:r>
            <a:r>
              <a:rPr lang="en-US" sz="2000">
                <a:solidFill>
                  <a:srgbClr val="44546A"/>
                </a:solidFill>
              </a:rPr>
              <a:t> </a:t>
            </a:r>
            <a:r>
              <a:rPr lang="en-US" sz="2000" err="1">
                <a:solidFill>
                  <a:srgbClr val="44546A"/>
                </a:solidFill>
              </a:rPr>
              <a:t>tikslinant</a:t>
            </a:r>
            <a:r>
              <a:rPr lang="en-US" sz="2000">
                <a:solidFill>
                  <a:srgbClr val="44546A"/>
                </a:solidFill>
              </a:rPr>
              <a:t> </a:t>
            </a:r>
            <a:r>
              <a:rPr lang="en-US" sz="2000" err="1">
                <a:solidFill>
                  <a:srgbClr val="44546A"/>
                </a:solidFill>
              </a:rPr>
              <a:t>licenciją</a:t>
            </a:r>
            <a:r>
              <a:rPr lang="en-US" sz="2000">
                <a:solidFill>
                  <a:srgbClr val="44546A"/>
                </a:solidFill>
              </a:rPr>
              <a:t> </a:t>
            </a:r>
            <a:r>
              <a:rPr lang="en-US" sz="2000" err="1">
                <a:solidFill>
                  <a:srgbClr val="44546A"/>
                </a:solidFill>
              </a:rPr>
              <a:t>atskiras</a:t>
            </a:r>
            <a:r>
              <a:rPr lang="en-US" sz="2000">
                <a:solidFill>
                  <a:srgbClr val="44546A"/>
                </a:solidFill>
              </a:rPr>
              <a:t> </a:t>
            </a:r>
            <a:r>
              <a:rPr lang="en-US" sz="2000" err="1">
                <a:solidFill>
                  <a:srgbClr val="44546A"/>
                </a:solidFill>
              </a:rPr>
              <a:t>sprendimas</a:t>
            </a:r>
            <a:r>
              <a:rPr lang="en-US" sz="2000">
                <a:solidFill>
                  <a:srgbClr val="44546A"/>
                </a:solidFill>
              </a:rPr>
              <a:t> </a:t>
            </a:r>
            <a:r>
              <a:rPr lang="en-US" sz="2000" err="1">
                <a:solidFill>
                  <a:srgbClr val="44546A"/>
                </a:solidFill>
              </a:rPr>
              <a:t>reikalingas</a:t>
            </a:r>
            <a:r>
              <a:rPr lang="en-US" sz="2000">
                <a:solidFill>
                  <a:srgbClr val="44546A"/>
                </a:solidFill>
              </a:rPr>
              <a:t>, kai </a:t>
            </a:r>
            <a:r>
              <a:rPr lang="en-US" sz="2000" err="1">
                <a:solidFill>
                  <a:srgbClr val="44546A"/>
                </a:solidFill>
              </a:rPr>
              <a:t>ribojamos</a:t>
            </a:r>
            <a:r>
              <a:rPr lang="en-US" sz="2000">
                <a:solidFill>
                  <a:srgbClr val="44546A"/>
                </a:solidFill>
              </a:rPr>
              <a:t> </a:t>
            </a:r>
            <a:r>
              <a:rPr lang="lt-LT" sz="2000">
                <a:solidFill>
                  <a:srgbClr val="44546A"/>
                </a:solidFill>
              </a:rPr>
              <a:t>licencija </a:t>
            </a:r>
            <a:r>
              <a:rPr lang="en-US" sz="2000" err="1">
                <a:solidFill>
                  <a:srgbClr val="44546A"/>
                </a:solidFill>
              </a:rPr>
              <a:t>suteiktos</a:t>
            </a:r>
            <a:r>
              <a:rPr lang="en-US" sz="2000">
                <a:solidFill>
                  <a:srgbClr val="44546A"/>
                </a:solidFill>
              </a:rPr>
              <a:t> </a:t>
            </a:r>
            <a:r>
              <a:rPr lang="en-US" sz="2000" err="1">
                <a:solidFill>
                  <a:srgbClr val="44546A"/>
                </a:solidFill>
              </a:rPr>
              <a:t>teisės</a:t>
            </a:r>
            <a:r>
              <a:rPr lang="en-US" sz="2000">
                <a:solidFill>
                  <a:srgbClr val="44546A"/>
                </a:solidFill>
              </a:rPr>
              <a:t>.</a:t>
            </a:r>
          </a:p>
        </p:txBody>
      </p:sp>
      <p:sp>
        <p:nvSpPr>
          <p:cNvPr id="17" name="Shape 14"/>
          <p:cNvSpPr/>
          <p:nvPr/>
        </p:nvSpPr>
        <p:spPr>
          <a:xfrm>
            <a:off x="585216" y="5687568"/>
            <a:ext cx="10789920" cy="512064"/>
          </a:xfrm>
          <a:prstGeom prst="roundRect">
            <a:avLst>
              <a:gd name="adj" fmla="val 10714"/>
            </a:avLst>
          </a:prstGeom>
          <a:solidFill>
            <a:srgbClr val="F7FAFD"/>
          </a:solidFill>
          <a:ln w="12700">
            <a:solidFill>
              <a:srgbClr val="F7FAFD"/>
            </a:solidFill>
            <a:prstDash val="solid"/>
          </a:ln>
        </p:spPr>
        <p:txBody>
          <a:bodyPr/>
          <a:lstStyle/>
          <a:p>
            <a:endParaRPr lang="lt-LT"/>
          </a:p>
        </p:txBody>
      </p:sp>
      <p:sp>
        <p:nvSpPr>
          <p:cNvPr id="18" name="Text 15"/>
          <p:cNvSpPr/>
          <p:nvPr/>
        </p:nvSpPr>
        <p:spPr>
          <a:xfrm>
            <a:off x="822960" y="5600700"/>
            <a:ext cx="10287000" cy="598932"/>
          </a:xfrm>
          <a:prstGeom prst="rect">
            <a:avLst/>
          </a:prstGeom>
          <a:noFill/>
          <a:ln/>
        </p:spPr>
        <p:txBody>
          <a:bodyPr wrap="square" lIns="0" tIns="0" rIns="0" bIns="0" rtlCol="0" anchor="ctr">
            <a:noAutofit/>
          </a:bodyPr>
          <a:lstStyle/>
          <a:p>
            <a:pPr marL="0" indent="0" algn="ctr">
              <a:buNone/>
            </a:pPr>
            <a:r>
              <a:rPr lang="en-US" sz="2000" err="1">
                <a:solidFill>
                  <a:srgbClr val="44546A"/>
                </a:solidFill>
              </a:rPr>
              <a:t>Tikslas</a:t>
            </a:r>
            <a:r>
              <a:rPr lang="en-US" sz="2000">
                <a:solidFill>
                  <a:srgbClr val="44546A"/>
                </a:solidFill>
              </a:rPr>
              <a:t> – </a:t>
            </a:r>
            <a:r>
              <a:rPr lang="lt-LT" sz="2000">
                <a:solidFill>
                  <a:srgbClr val="44546A"/>
                </a:solidFill>
              </a:rPr>
              <a:t>mažinti dokumentų skaičių ir naštą institucijoms</a:t>
            </a:r>
            <a:r>
              <a:rPr lang="en-US" sz="2000">
                <a:solidFill>
                  <a:srgbClr val="44546A"/>
                </a:solidFill>
              </a:rPr>
              <a:t> </a:t>
            </a:r>
            <a:r>
              <a:rPr lang="en-US" sz="2000" err="1">
                <a:solidFill>
                  <a:srgbClr val="44546A"/>
                </a:solidFill>
              </a:rPr>
              <a:t>išlaik</a:t>
            </a:r>
            <a:r>
              <a:rPr lang="lt-LT" sz="2000">
                <a:solidFill>
                  <a:srgbClr val="44546A"/>
                </a:solidFill>
              </a:rPr>
              <a:t>ant</a:t>
            </a:r>
            <a:r>
              <a:rPr lang="en-US" sz="2000">
                <a:solidFill>
                  <a:srgbClr val="44546A"/>
                </a:solidFill>
              </a:rPr>
              <a:t> </a:t>
            </a:r>
            <a:r>
              <a:rPr lang="en-US" sz="2000" err="1">
                <a:solidFill>
                  <a:srgbClr val="44546A"/>
                </a:solidFill>
              </a:rPr>
              <a:t>pareig</a:t>
            </a:r>
            <a:r>
              <a:rPr lang="lt-LT" sz="2000">
                <a:solidFill>
                  <a:srgbClr val="44546A"/>
                </a:solidFill>
              </a:rPr>
              <a:t>ą priimti administracinį sprendimą</a:t>
            </a:r>
            <a:r>
              <a:rPr lang="en-US" sz="2000">
                <a:solidFill>
                  <a:srgbClr val="44546A"/>
                </a:solidFill>
              </a:rPr>
              <a:t> </a:t>
            </a:r>
            <a:r>
              <a:rPr lang="lt-LT" sz="2000">
                <a:solidFill>
                  <a:srgbClr val="44546A"/>
                </a:solidFill>
              </a:rPr>
              <a:t>tuomet, kai prašymas nėra tenkinamas.</a:t>
            </a:r>
            <a:r>
              <a:rPr lang="en-US" sz="2000">
                <a:solidFill>
                  <a:srgbClr val="44546A"/>
                </a:solidFill>
              </a:rPr>
              <a:t> </a:t>
            </a:r>
          </a:p>
        </p:txBody>
      </p:sp>
      <p:sp>
        <p:nvSpPr>
          <p:cNvPr id="25" name="Slide Number Placeholder 0"/>
          <p:cNvSpPr>
            <a:spLocks noGrp="1"/>
          </p:cNvSpPr>
          <p:nvPr>
            <p:ph type="sldNum" sz="quarter" idx="4294967295"/>
          </p:nvPr>
        </p:nvSpPr>
        <p:spPr>
          <a:xfrm>
            <a:off x="11503152" y="6455664"/>
            <a:ext cx="310896"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6D7480"/>
                </a:solidFill>
                <a:latin typeface="Aptos"/>
                <a:ea typeface="Aptos"/>
                <a:cs typeface="Aptos"/>
              </a:defRPr>
            </a:lvl1pPr>
          </a:lstStyle>
          <a:p>
            <a:pPr algn="r"/>
            <a:fld id="{F7021451-1387-4CA6-816F-3879F97B5CBC}" type="slidenum">
              <a:rPr lang="en-US" b="0"/>
              <a:t>13</a:t>
            </a:fld>
            <a:endParaRPr lang="en-US"/>
          </a:p>
        </p:txBody>
      </p:sp>
      <p:sp>
        <p:nvSpPr>
          <p:cNvPr id="23" name="TextBox 22">
            <a:extLst>
              <a:ext uri="{FF2B5EF4-FFF2-40B4-BE49-F238E27FC236}">
                <a16:creationId xmlns:a16="http://schemas.microsoft.com/office/drawing/2014/main" id="{70538E02-BE5E-4AB4-D2E2-D0254A3DDCC1}"/>
              </a:ext>
            </a:extLst>
          </p:cNvPr>
          <p:cNvSpPr txBox="1"/>
          <p:nvPr/>
        </p:nvSpPr>
        <p:spPr>
          <a:xfrm>
            <a:off x="566927" y="538480"/>
            <a:ext cx="9996297" cy="800219"/>
          </a:xfrm>
          <a:prstGeom prst="rect">
            <a:avLst/>
          </a:prstGeom>
          <a:noFill/>
        </p:spPr>
        <p:txBody>
          <a:bodyPr wrap="square" rtlCol="0">
            <a:spAutoFit/>
          </a:bodyPr>
          <a:lstStyle/>
          <a:p>
            <a:r>
              <a:rPr lang="lt-LT" sz="2800" b="1">
                <a:solidFill>
                  <a:srgbClr val="44546A"/>
                </a:solidFill>
              </a:rPr>
              <a:t>Licencijos išdavimas ≠ administracinis sprendimas</a:t>
            </a:r>
          </a:p>
          <a:p>
            <a:endParaRPr lang="lt-LT"/>
          </a:p>
        </p:txBody>
      </p:sp>
      <p:sp>
        <p:nvSpPr>
          <p:cNvPr id="26" name="Shape 4">
            <a:extLst>
              <a:ext uri="{FF2B5EF4-FFF2-40B4-BE49-F238E27FC236}">
                <a16:creationId xmlns:a16="http://schemas.microsoft.com/office/drawing/2014/main" id="{022C99B6-25DE-7D29-0AB8-F08013B823F9}"/>
              </a:ext>
            </a:extLst>
          </p:cNvPr>
          <p:cNvSpPr/>
          <p:nvPr/>
        </p:nvSpPr>
        <p:spPr>
          <a:xfrm flipV="1">
            <a:off x="846836" y="3157744"/>
            <a:ext cx="292608" cy="283464"/>
          </a:xfrm>
          <a:prstGeom prst="ellipse">
            <a:avLst/>
          </a:prstGeom>
          <a:solidFill>
            <a:srgbClr val="278A62"/>
          </a:solidFill>
          <a:ln w="12700">
            <a:solidFill>
              <a:srgbClr val="278A62"/>
            </a:solidFill>
            <a:prstDash val="solid"/>
          </a:ln>
        </p:spPr>
        <p:txBody>
          <a:bodyPr/>
          <a:lstStyle/>
          <a:p>
            <a:endParaRPr lang="lt-LT"/>
          </a:p>
        </p:txBody>
      </p:sp>
      <p:sp>
        <p:nvSpPr>
          <p:cNvPr id="30" name="Shape 10">
            <a:extLst>
              <a:ext uri="{FF2B5EF4-FFF2-40B4-BE49-F238E27FC236}">
                <a16:creationId xmlns:a16="http://schemas.microsoft.com/office/drawing/2014/main" id="{AC0C2AB3-05DE-8ED1-A230-364F727A21EC}"/>
              </a:ext>
            </a:extLst>
          </p:cNvPr>
          <p:cNvSpPr/>
          <p:nvPr/>
        </p:nvSpPr>
        <p:spPr>
          <a:xfrm>
            <a:off x="6391656" y="3408220"/>
            <a:ext cx="320040" cy="300768"/>
          </a:xfrm>
          <a:prstGeom prst="ellipse">
            <a:avLst/>
          </a:prstGeom>
          <a:solidFill>
            <a:srgbClr val="B75555"/>
          </a:solidFill>
          <a:ln w="12700">
            <a:solidFill>
              <a:srgbClr val="B75555"/>
            </a:solidFill>
            <a:prstDash val="solid"/>
          </a:ln>
        </p:spPr>
        <p:txBody>
          <a:bodyPr/>
          <a:lstStyle/>
          <a:p>
            <a:endParaRPr lang="lt-LT"/>
          </a:p>
        </p:txBody>
      </p:sp>
    </p:spTree>
    <p:extLst>
      <p:ext uri="{BB962C8B-B14F-4D97-AF65-F5344CB8AC3E}">
        <p14:creationId xmlns:p14="http://schemas.microsoft.com/office/powerpoint/2010/main" val="13483690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4C9266-55C2-C94B-B8AE-086AF11074F1}"/>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74614D4B-A88F-645D-6FB3-F54853AABE03}"/>
              </a:ext>
            </a:extLst>
          </p:cNvPr>
          <p:cNvSpPr/>
          <p:nvPr/>
        </p:nvSpPr>
        <p:spPr>
          <a:xfrm>
            <a:off x="694944" y="621792"/>
            <a:ext cx="10607040" cy="475488"/>
          </a:xfrm>
          <a:prstGeom prst="rect">
            <a:avLst/>
          </a:prstGeom>
          <a:noFill/>
          <a:ln/>
        </p:spPr>
        <p:txBody>
          <a:bodyPr wrap="square" lIns="0" tIns="0" rIns="0" bIns="0" rtlCol="0" anchor="ctr">
            <a:normAutofit/>
          </a:bodyPr>
          <a:lstStyle/>
          <a:p>
            <a:pPr marL="0" indent="0">
              <a:buNone/>
            </a:pPr>
            <a:r>
              <a:rPr lang="lt-LT" sz="2800" b="1">
                <a:solidFill>
                  <a:srgbClr val="44546A"/>
                </a:solidFill>
                <a:latin typeface="Aptos Display" pitchFamily="34" charset="0"/>
                <a:ea typeface="Aptos Display" pitchFamily="34" charset="-122"/>
                <a:cs typeface="Aptos Display" pitchFamily="34" charset="-120"/>
              </a:rPr>
              <a:t>Skaitmenizuotas licencijavimo procesas</a:t>
            </a:r>
            <a:endParaRPr lang="en-US" sz="2800">
              <a:solidFill>
                <a:srgbClr val="44546A"/>
              </a:solidFill>
            </a:endParaRPr>
          </a:p>
        </p:txBody>
      </p:sp>
      <p:sp>
        <p:nvSpPr>
          <p:cNvPr id="3" name="Text 1">
            <a:extLst>
              <a:ext uri="{FF2B5EF4-FFF2-40B4-BE49-F238E27FC236}">
                <a16:creationId xmlns:a16="http://schemas.microsoft.com/office/drawing/2014/main" id="{78701ABC-638B-7FC7-4046-912F6A6B54CA}"/>
              </a:ext>
            </a:extLst>
          </p:cNvPr>
          <p:cNvSpPr/>
          <p:nvPr/>
        </p:nvSpPr>
        <p:spPr>
          <a:xfrm>
            <a:off x="566928" y="841248"/>
            <a:ext cx="3840480" cy="219456"/>
          </a:xfrm>
          <a:prstGeom prst="rect">
            <a:avLst/>
          </a:prstGeom>
          <a:noFill/>
          <a:ln/>
        </p:spPr>
        <p:txBody>
          <a:bodyPr wrap="square" lIns="0" tIns="0" rIns="0" bIns="0" rtlCol="0" anchor="ctr"/>
          <a:lstStyle/>
          <a:p>
            <a:pPr marL="0" indent="0">
              <a:buNone/>
            </a:pPr>
            <a:endParaRPr lang="en-US" sz="1050"/>
          </a:p>
        </p:txBody>
      </p:sp>
      <p:pic>
        <p:nvPicPr>
          <p:cNvPr id="4" name="Image 0" descr="/mnt/data/eimin_extract/ppt/media/image3.svg">
            <a:extLst>
              <a:ext uri="{FF2B5EF4-FFF2-40B4-BE49-F238E27FC236}">
                <a16:creationId xmlns:a16="http://schemas.microsoft.com/office/drawing/2014/main" id="{69921939-B474-EF06-D415-D7957D762CD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305288" y="6190488"/>
            <a:ext cx="1417320" cy="301752"/>
          </a:xfrm>
          <a:prstGeom prst="rect">
            <a:avLst/>
          </a:prstGeom>
        </p:spPr>
      </p:pic>
      <p:sp>
        <p:nvSpPr>
          <p:cNvPr id="5" name="Shape 2">
            <a:extLst>
              <a:ext uri="{FF2B5EF4-FFF2-40B4-BE49-F238E27FC236}">
                <a16:creationId xmlns:a16="http://schemas.microsoft.com/office/drawing/2014/main" id="{027199A7-C059-B912-C4C1-CB3C839094EC}"/>
              </a:ext>
            </a:extLst>
          </p:cNvPr>
          <p:cNvSpPr/>
          <p:nvPr/>
        </p:nvSpPr>
        <p:spPr>
          <a:xfrm>
            <a:off x="582485" y="2543970"/>
            <a:ext cx="5141659" cy="2101181"/>
          </a:xfrm>
          <a:prstGeom prst="roundRect">
            <a:avLst>
              <a:gd name="adj" fmla="val 5517"/>
            </a:avLst>
          </a:prstGeom>
          <a:solidFill>
            <a:srgbClr val="F7FAFD"/>
          </a:solidFill>
          <a:ln w="12700">
            <a:solidFill>
              <a:srgbClr val="D8E1EA"/>
            </a:solidFill>
            <a:prstDash val="solid"/>
          </a:ln>
        </p:spPr>
        <p:txBody>
          <a:bodyPr/>
          <a:lstStyle/>
          <a:p>
            <a:endParaRPr lang="lt-LT"/>
          </a:p>
        </p:txBody>
      </p:sp>
      <p:sp>
        <p:nvSpPr>
          <p:cNvPr id="6" name="Text 3">
            <a:extLst>
              <a:ext uri="{FF2B5EF4-FFF2-40B4-BE49-F238E27FC236}">
                <a16:creationId xmlns:a16="http://schemas.microsoft.com/office/drawing/2014/main" id="{CB089D63-412D-6C62-3E97-22C6C70F6C51}"/>
              </a:ext>
            </a:extLst>
          </p:cNvPr>
          <p:cNvSpPr/>
          <p:nvPr/>
        </p:nvSpPr>
        <p:spPr>
          <a:xfrm>
            <a:off x="813816" y="1716875"/>
            <a:ext cx="4828032" cy="310896"/>
          </a:xfrm>
          <a:prstGeom prst="rect">
            <a:avLst/>
          </a:prstGeom>
          <a:noFill/>
          <a:ln/>
        </p:spPr>
        <p:txBody>
          <a:bodyPr wrap="square" lIns="0" tIns="0" rIns="0" bIns="0" rtlCol="0" anchor="ctr">
            <a:noAutofit/>
          </a:bodyPr>
          <a:lstStyle/>
          <a:p>
            <a:pPr marL="0" indent="0">
              <a:buNone/>
            </a:pPr>
            <a:r>
              <a:rPr lang="lt-LT" sz="2400" b="1">
                <a:solidFill>
                  <a:srgbClr val="44546A"/>
                </a:solidFill>
              </a:rPr>
              <a:t>Prašymo pateikimas  </a:t>
            </a:r>
            <a:endParaRPr lang="en-US" sz="2400">
              <a:solidFill>
                <a:srgbClr val="44546A"/>
              </a:solidFill>
            </a:endParaRPr>
          </a:p>
        </p:txBody>
      </p:sp>
      <p:sp>
        <p:nvSpPr>
          <p:cNvPr id="7" name="Shape 4">
            <a:extLst>
              <a:ext uri="{FF2B5EF4-FFF2-40B4-BE49-F238E27FC236}">
                <a16:creationId xmlns:a16="http://schemas.microsoft.com/office/drawing/2014/main" id="{6779EF38-189B-15ED-E37B-4F98CCF04504}"/>
              </a:ext>
            </a:extLst>
          </p:cNvPr>
          <p:cNvSpPr/>
          <p:nvPr/>
        </p:nvSpPr>
        <p:spPr>
          <a:xfrm>
            <a:off x="707295" y="3355848"/>
            <a:ext cx="73152" cy="73152"/>
          </a:xfrm>
          <a:prstGeom prst="ellipse">
            <a:avLst/>
          </a:prstGeom>
          <a:solidFill>
            <a:srgbClr val="2D6DAA"/>
          </a:solidFill>
          <a:ln w="12700">
            <a:solidFill>
              <a:srgbClr val="2D6DAA"/>
            </a:solidFill>
            <a:prstDash val="solid"/>
          </a:ln>
        </p:spPr>
        <p:txBody>
          <a:bodyPr/>
          <a:lstStyle/>
          <a:p>
            <a:endParaRPr lang="lt-LT"/>
          </a:p>
        </p:txBody>
      </p:sp>
      <p:sp>
        <p:nvSpPr>
          <p:cNvPr id="8" name="Text 5">
            <a:extLst>
              <a:ext uri="{FF2B5EF4-FFF2-40B4-BE49-F238E27FC236}">
                <a16:creationId xmlns:a16="http://schemas.microsoft.com/office/drawing/2014/main" id="{FBE89BE2-643E-5E32-3983-37DAFE995ACA}"/>
              </a:ext>
            </a:extLst>
          </p:cNvPr>
          <p:cNvSpPr/>
          <p:nvPr/>
        </p:nvSpPr>
        <p:spPr>
          <a:xfrm>
            <a:off x="978408" y="2767142"/>
            <a:ext cx="4663440" cy="1121198"/>
          </a:xfrm>
          <a:prstGeom prst="rect">
            <a:avLst/>
          </a:prstGeom>
          <a:noFill/>
          <a:ln/>
        </p:spPr>
        <p:txBody>
          <a:bodyPr wrap="square" lIns="0" tIns="0" rIns="0" bIns="0" rtlCol="0" anchor="ctr">
            <a:normAutofit/>
          </a:bodyPr>
          <a:lstStyle/>
          <a:p>
            <a:r>
              <a:rPr lang="lt-LT" noProof="0">
                <a:solidFill>
                  <a:srgbClr val="44546A"/>
                </a:solidFill>
              </a:rPr>
              <a:t>Galimybė </a:t>
            </a:r>
            <a:r>
              <a:rPr lang="lt-LT" noProof="0" err="1">
                <a:solidFill>
                  <a:srgbClr val="44546A"/>
                </a:solidFill>
              </a:rPr>
              <a:t>prašym</a:t>
            </a:r>
            <a:r>
              <a:rPr lang="lt-LT">
                <a:solidFill>
                  <a:srgbClr val="44546A"/>
                </a:solidFill>
              </a:rPr>
              <a:t>ą</a:t>
            </a:r>
            <a:r>
              <a:rPr lang="en-US">
                <a:solidFill>
                  <a:srgbClr val="44546A"/>
                </a:solidFill>
              </a:rPr>
              <a:t> </a:t>
            </a:r>
            <a:r>
              <a:rPr lang="en-US" err="1">
                <a:solidFill>
                  <a:srgbClr val="44546A"/>
                </a:solidFill>
              </a:rPr>
              <a:t>ir</a:t>
            </a:r>
            <a:r>
              <a:rPr lang="en-US">
                <a:solidFill>
                  <a:srgbClr val="44546A"/>
                </a:solidFill>
              </a:rPr>
              <a:t> </a:t>
            </a:r>
            <a:r>
              <a:rPr lang="en-US" err="1">
                <a:solidFill>
                  <a:srgbClr val="44546A"/>
                </a:solidFill>
              </a:rPr>
              <a:t>dokument</a:t>
            </a:r>
            <a:r>
              <a:rPr lang="lt-LT" err="1">
                <a:solidFill>
                  <a:srgbClr val="44546A"/>
                </a:solidFill>
              </a:rPr>
              <a:t>us</a:t>
            </a:r>
            <a:r>
              <a:rPr lang="lt-LT">
                <a:solidFill>
                  <a:srgbClr val="44546A"/>
                </a:solidFill>
              </a:rPr>
              <a:t> licencijai gauti </a:t>
            </a:r>
            <a:r>
              <a:rPr lang="en-US" err="1">
                <a:solidFill>
                  <a:srgbClr val="44546A"/>
                </a:solidFill>
              </a:rPr>
              <a:t>pateikti</a:t>
            </a:r>
            <a:r>
              <a:rPr lang="en-US">
                <a:solidFill>
                  <a:srgbClr val="44546A"/>
                </a:solidFill>
              </a:rPr>
              <a:t> </a:t>
            </a:r>
            <a:r>
              <a:rPr lang="en-US" err="1">
                <a:solidFill>
                  <a:srgbClr val="44546A"/>
                </a:solidFill>
              </a:rPr>
              <a:t>elektroniniu</a:t>
            </a:r>
            <a:r>
              <a:rPr lang="en-US">
                <a:solidFill>
                  <a:srgbClr val="44546A"/>
                </a:solidFill>
              </a:rPr>
              <a:t> </a:t>
            </a:r>
            <a:r>
              <a:rPr lang="en-US" err="1">
                <a:solidFill>
                  <a:srgbClr val="44546A"/>
                </a:solidFill>
              </a:rPr>
              <a:t>būdu</a:t>
            </a:r>
            <a:r>
              <a:rPr lang="en-US">
                <a:solidFill>
                  <a:srgbClr val="44546A"/>
                </a:solidFill>
              </a:rPr>
              <a:t> per </a:t>
            </a:r>
            <a:r>
              <a:rPr lang="en-US" err="1">
                <a:solidFill>
                  <a:srgbClr val="44546A"/>
                </a:solidFill>
              </a:rPr>
              <a:t>Elektroninius</a:t>
            </a:r>
            <a:r>
              <a:rPr lang="en-US">
                <a:solidFill>
                  <a:srgbClr val="44546A"/>
                </a:solidFill>
              </a:rPr>
              <a:t> </a:t>
            </a:r>
            <a:r>
              <a:rPr lang="en-US" err="1">
                <a:solidFill>
                  <a:srgbClr val="44546A"/>
                </a:solidFill>
              </a:rPr>
              <a:t>valdžios</a:t>
            </a:r>
            <a:r>
              <a:rPr lang="en-US">
                <a:solidFill>
                  <a:srgbClr val="44546A"/>
                </a:solidFill>
              </a:rPr>
              <a:t> </a:t>
            </a:r>
            <a:r>
              <a:rPr lang="en-US" err="1">
                <a:solidFill>
                  <a:srgbClr val="44546A"/>
                </a:solidFill>
              </a:rPr>
              <a:t>vartus</a:t>
            </a:r>
            <a:r>
              <a:rPr lang="en-US">
                <a:solidFill>
                  <a:srgbClr val="44546A"/>
                </a:solidFill>
              </a:rPr>
              <a:t> </a:t>
            </a:r>
            <a:r>
              <a:rPr lang="en-US" err="1">
                <a:solidFill>
                  <a:srgbClr val="44546A"/>
                </a:solidFill>
              </a:rPr>
              <a:t>arba</a:t>
            </a:r>
            <a:r>
              <a:rPr lang="en-US">
                <a:solidFill>
                  <a:srgbClr val="44546A"/>
                </a:solidFill>
              </a:rPr>
              <a:t> per </a:t>
            </a:r>
            <a:r>
              <a:rPr lang="en-US" err="1">
                <a:solidFill>
                  <a:srgbClr val="44546A"/>
                </a:solidFill>
              </a:rPr>
              <a:t>juos</a:t>
            </a:r>
            <a:r>
              <a:rPr lang="en-US">
                <a:solidFill>
                  <a:srgbClr val="44546A"/>
                </a:solidFill>
              </a:rPr>
              <a:t> </a:t>
            </a:r>
            <a:r>
              <a:rPr lang="en-US" err="1">
                <a:solidFill>
                  <a:srgbClr val="44546A"/>
                </a:solidFill>
              </a:rPr>
              <a:t>prisijungiant</a:t>
            </a:r>
            <a:r>
              <a:rPr lang="en-US">
                <a:solidFill>
                  <a:srgbClr val="44546A"/>
                </a:solidFill>
              </a:rPr>
              <a:t> </a:t>
            </a:r>
            <a:r>
              <a:rPr lang="en-US" err="1">
                <a:solidFill>
                  <a:srgbClr val="44546A"/>
                </a:solidFill>
              </a:rPr>
              <a:t>prie</a:t>
            </a:r>
            <a:r>
              <a:rPr lang="en-US">
                <a:solidFill>
                  <a:srgbClr val="44546A"/>
                </a:solidFill>
              </a:rPr>
              <a:t> </a:t>
            </a:r>
            <a:r>
              <a:rPr lang="en-US" err="1">
                <a:solidFill>
                  <a:srgbClr val="44546A"/>
                </a:solidFill>
              </a:rPr>
              <a:t>kitos</a:t>
            </a:r>
            <a:r>
              <a:rPr lang="en-US">
                <a:solidFill>
                  <a:srgbClr val="44546A"/>
                </a:solidFill>
              </a:rPr>
              <a:t> IS.</a:t>
            </a:r>
            <a:endParaRPr lang="en-US"/>
          </a:p>
        </p:txBody>
      </p:sp>
      <p:sp>
        <p:nvSpPr>
          <p:cNvPr id="14" name="Text 11">
            <a:extLst>
              <a:ext uri="{FF2B5EF4-FFF2-40B4-BE49-F238E27FC236}">
                <a16:creationId xmlns:a16="http://schemas.microsoft.com/office/drawing/2014/main" id="{FC140CEE-C297-589D-C99F-3C27B155650C}"/>
              </a:ext>
            </a:extLst>
          </p:cNvPr>
          <p:cNvSpPr/>
          <p:nvPr/>
        </p:nvSpPr>
        <p:spPr>
          <a:xfrm>
            <a:off x="896112" y="2990088"/>
            <a:ext cx="4828032" cy="310896"/>
          </a:xfrm>
          <a:prstGeom prst="rect">
            <a:avLst/>
          </a:prstGeom>
          <a:noFill/>
          <a:ln/>
        </p:spPr>
        <p:txBody>
          <a:bodyPr wrap="square" lIns="0" tIns="0" rIns="0" bIns="0" rtlCol="0" anchor="ctr">
            <a:normAutofit/>
          </a:bodyPr>
          <a:lstStyle/>
          <a:p>
            <a:pPr marL="0" indent="0">
              <a:buNone/>
            </a:pPr>
            <a:endParaRPr lang="en-US">
              <a:solidFill>
                <a:srgbClr val="44546A"/>
              </a:solidFill>
            </a:endParaRPr>
          </a:p>
        </p:txBody>
      </p:sp>
      <p:sp>
        <p:nvSpPr>
          <p:cNvPr id="16" name="Text 13">
            <a:extLst>
              <a:ext uri="{FF2B5EF4-FFF2-40B4-BE49-F238E27FC236}">
                <a16:creationId xmlns:a16="http://schemas.microsoft.com/office/drawing/2014/main" id="{3109BF62-E513-A1B4-3014-43854D799CB2}"/>
              </a:ext>
            </a:extLst>
          </p:cNvPr>
          <p:cNvSpPr/>
          <p:nvPr/>
        </p:nvSpPr>
        <p:spPr>
          <a:xfrm>
            <a:off x="1060704" y="3500036"/>
            <a:ext cx="4663440" cy="1821772"/>
          </a:xfrm>
          <a:prstGeom prst="rect">
            <a:avLst/>
          </a:prstGeom>
          <a:noFill/>
          <a:ln/>
        </p:spPr>
        <p:txBody>
          <a:bodyPr wrap="square" lIns="0" tIns="0" rIns="0" bIns="0" rtlCol="0" anchor="ctr">
            <a:noAutofit/>
          </a:bodyPr>
          <a:lstStyle/>
          <a:p>
            <a:pPr marL="0" indent="0">
              <a:buNone/>
            </a:pPr>
            <a:endParaRPr lang="en-US" sz="1400">
              <a:solidFill>
                <a:srgbClr val="44546A"/>
              </a:solidFill>
            </a:endParaRPr>
          </a:p>
        </p:txBody>
      </p:sp>
      <p:sp>
        <p:nvSpPr>
          <p:cNvPr id="17" name="Shape 14">
            <a:extLst>
              <a:ext uri="{FF2B5EF4-FFF2-40B4-BE49-F238E27FC236}">
                <a16:creationId xmlns:a16="http://schemas.microsoft.com/office/drawing/2014/main" id="{D5F79222-EA61-5E34-9078-44C0D7377B89}"/>
              </a:ext>
            </a:extLst>
          </p:cNvPr>
          <p:cNvSpPr/>
          <p:nvPr/>
        </p:nvSpPr>
        <p:spPr>
          <a:xfrm>
            <a:off x="6272784" y="2543970"/>
            <a:ext cx="5230368" cy="2101182"/>
          </a:xfrm>
          <a:prstGeom prst="roundRect">
            <a:avLst>
              <a:gd name="adj" fmla="val 5517"/>
            </a:avLst>
          </a:prstGeom>
          <a:solidFill>
            <a:srgbClr val="F7FAFD"/>
          </a:solidFill>
          <a:ln w="12700">
            <a:solidFill>
              <a:srgbClr val="D8E1EA"/>
            </a:solidFill>
            <a:prstDash val="solid"/>
          </a:ln>
        </p:spPr>
        <p:txBody>
          <a:bodyPr/>
          <a:lstStyle/>
          <a:p>
            <a:endParaRPr lang="lt-LT"/>
          </a:p>
        </p:txBody>
      </p:sp>
      <p:sp>
        <p:nvSpPr>
          <p:cNvPr id="18" name="Text 15">
            <a:extLst>
              <a:ext uri="{FF2B5EF4-FFF2-40B4-BE49-F238E27FC236}">
                <a16:creationId xmlns:a16="http://schemas.microsoft.com/office/drawing/2014/main" id="{C87C4857-9A7B-064D-84FA-98636951DF89}"/>
              </a:ext>
            </a:extLst>
          </p:cNvPr>
          <p:cNvSpPr/>
          <p:nvPr/>
        </p:nvSpPr>
        <p:spPr>
          <a:xfrm>
            <a:off x="6577308" y="1504459"/>
            <a:ext cx="4880124" cy="730978"/>
          </a:xfrm>
          <a:prstGeom prst="rect">
            <a:avLst/>
          </a:prstGeom>
          <a:noFill/>
          <a:ln/>
        </p:spPr>
        <p:txBody>
          <a:bodyPr wrap="square" lIns="0" tIns="0" rIns="0" bIns="0" rtlCol="0" anchor="ctr">
            <a:normAutofit fontScale="92500" lnSpcReduction="20000"/>
          </a:bodyPr>
          <a:lstStyle/>
          <a:p>
            <a:pPr marL="0" indent="0">
              <a:buNone/>
            </a:pPr>
            <a:endParaRPr lang="lt-LT" sz="2000" b="1">
              <a:solidFill>
                <a:srgbClr val="44546A"/>
              </a:solidFill>
            </a:endParaRPr>
          </a:p>
          <a:p>
            <a:pPr marL="0" indent="0">
              <a:buNone/>
            </a:pPr>
            <a:r>
              <a:rPr lang="lt-LT" sz="2600" b="1">
                <a:solidFill>
                  <a:srgbClr val="44546A"/>
                </a:solidFill>
              </a:rPr>
              <a:t>Licencija tik elektroninė</a:t>
            </a:r>
          </a:p>
          <a:p>
            <a:pPr marL="0" indent="0">
              <a:buNone/>
            </a:pPr>
            <a:r>
              <a:rPr lang="lt-LT" sz="1600" b="1">
                <a:solidFill>
                  <a:srgbClr val="44546A"/>
                </a:solidFill>
              </a:rPr>
              <a:t> </a:t>
            </a:r>
            <a:endParaRPr lang="en-US" sz="1600">
              <a:solidFill>
                <a:srgbClr val="44546A"/>
              </a:solidFill>
            </a:endParaRPr>
          </a:p>
        </p:txBody>
      </p:sp>
      <p:sp>
        <p:nvSpPr>
          <p:cNvPr id="19" name="Shape 16">
            <a:extLst>
              <a:ext uri="{FF2B5EF4-FFF2-40B4-BE49-F238E27FC236}">
                <a16:creationId xmlns:a16="http://schemas.microsoft.com/office/drawing/2014/main" id="{C3C6564A-F301-88E2-EE0C-442B8B3526AA}"/>
              </a:ext>
            </a:extLst>
          </p:cNvPr>
          <p:cNvSpPr/>
          <p:nvPr/>
        </p:nvSpPr>
        <p:spPr>
          <a:xfrm>
            <a:off x="6388511" y="3410852"/>
            <a:ext cx="73152" cy="73152"/>
          </a:xfrm>
          <a:prstGeom prst="ellipse">
            <a:avLst/>
          </a:prstGeom>
          <a:solidFill>
            <a:srgbClr val="2D6DAA"/>
          </a:solidFill>
          <a:ln w="12700">
            <a:solidFill>
              <a:srgbClr val="2D6DAA"/>
            </a:solidFill>
            <a:prstDash val="solid"/>
          </a:ln>
        </p:spPr>
        <p:txBody>
          <a:bodyPr/>
          <a:lstStyle/>
          <a:p>
            <a:endParaRPr lang="lt-LT"/>
          </a:p>
        </p:txBody>
      </p:sp>
      <p:sp>
        <p:nvSpPr>
          <p:cNvPr id="20" name="Text 17">
            <a:extLst>
              <a:ext uri="{FF2B5EF4-FFF2-40B4-BE49-F238E27FC236}">
                <a16:creationId xmlns:a16="http://schemas.microsoft.com/office/drawing/2014/main" id="{3245AF01-E31D-2CB0-9E4F-6383D36C51A1}"/>
              </a:ext>
            </a:extLst>
          </p:cNvPr>
          <p:cNvSpPr/>
          <p:nvPr/>
        </p:nvSpPr>
        <p:spPr>
          <a:xfrm>
            <a:off x="6577308" y="2813090"/>
            <a:ext cx="4663440" cy="1562941"/>
          </a:xfrm>
          <a:prstGeom prst="rect">
            <a:avLst/>
          </a:prstGeom>
          <a:noFill/>
          <a:ln/>
        </p:spPr>
        <p:txBody>
          <a:bodyPr wrap="square" lIns="0" tIns="0" rIns="0" bIns="0" rtlCol="0" anchor="ctr">
            <a:noAutofit/>
          </a:bodyPr>
          <a:lstStyle/>
          <a:p>
            <a:pPr marL="0" indent="0">
              <a:buNone/>
            </a:pPr>
            <a:r>
              <a:rPr lang="lt-LT">
                <a:solidFill>
                  <a:srgbClr val="44546A"/>
                </a:solidFill>
              </a:rPr>
              <a:t>Bendra taisyklė, kad licencija gali būti tik elektroninės formos. Popierinė ar kitos formos licencija galima tik išimtinais atvejais, tai turi būti numatyta įstatyme ir kai licenciją gali prireikti tretiesiems asmenims, kurie nėra licenciją išduodanti ar priežiūrą atliekanti institucija. </a:t>
            </a:r>
            <a:endParaRPr lang="en-US">
              <a:solidFill>
                <a:srgbClr val="44546A"/>
              </a:solidFill>
            </a:endParaRPr>
          </a:p>
        </p:txBody>
      </p:sp>
      <p:sp>
        <p:nvSpPr>
          <p:cNvPr id="21" name="Shape 18">
            <a:extLst>
              <a:ext uri="{FF2B5EF4-FFF2-40B4-BE49-F238E27FC236}">
                <a16:creationId xmlns:a16="http://schemas.microsoft.com/office/drawing/2014/main" id="{D241E9EA-AAB5-35B0-D4C6-7A94CBC7FD50}"/>
              </a:ext>
            </a:extLst>
          </p:cNvPr>
          <p:cNvSpPr/>
          <p:nvPr/>
        </p:nvSpPr>
        <p:spPr>
          <a:xfrm>
            <a:off x="896112" y="5167626"/>
            <a:ext cx="9547225" cy="805521"/>
          </a:xfrm>
          <a:prstGeom prst="roundRect">
            <a:avLst>
              <a:gd name="adj" fmla="val 5517"/>
            </a:avLst>
          </a:prstGeom>
          <a:solidFill>
            <a:srgbClr val="FCF6EA"/>
          </a:solidFill>
          <a:ln w="12700">
            <a:solidFill>
              <a:srgbClr val="D8E1EA"/>
            </a:solidFill>
            <a:prstDash val="solid"/>
          </a:ln>
        </p:spPr>
        <p:txBody>
          <a:bodyPr/>
          <a:lstStyle/>
          <a:p>
            <a:endParaRPr lang="lt-LT"/>
          </a:p>
        </p:txBody>
      </p:sp>
      <p:sp>
        <p:nvSpPr>
          <p:cNvPr id="22" name="Text 19">
            <a:extLst>
              <a:ext uri="{FF2B5EF4-FFF2-40B4-BE49-F238E27FC236}">
                <a16:creationId xmlns:a16="http://schemas.microsoft.com/office/drawing/2014/main" id="{CB9FF00A-A2FB-AF46-7994-7A20E50AAB4F}"/>
              </a:ext>
            </a:extLst>
          </p:cNvPr>
          <p:cNvSpPr/>
          <p:nvPr/>
        </p:nvSpPr>
        <p:spPr>
          <a:xfrm>
            <a:off x="3675888" y="4828032"/>
            <a:ext cx="4828032" cy="310896"/>
          </a:xfrm>
          <a:prstGeom prst="rect">
            <a:avLst/>
          </a:prstGeom>
          <a:noFill/>
          <a:ln/>
        </p:spPr>
        <p:txBody>
          <a:bodyPr wrap="square" lIns="0" tIns="0" rIns="0" bIns="0" rtlCol="0" anchor="ctr">
            <a:normAutofit/>
          </a:bodyPr>
          <a:lstStyle/>
          <a:p>
            <a:pPr marL="0" indent="0">
              <a:buNone/>
            </a:pPr>
            <a:endParaRPr lang="en-US" sz="1600"/>
          </a:p>
        </p:txBody>
      </p:sp>
      <p:sp>
        <p:nvSpPr>
          <p:cNvPr id="24" name="Text 21">
            <a:extLst>
              <a:ext uri="{FF2B5EF4-FFF2-40B4-BE49-F238E27FC236}">
                <a16:creationId xmlns:a16="http://schemas.microsoft.com/office/drawing/2014/main" id="{1F24DEA8-823F-635D-B14B-04C4F5705E06}"/>
              </a:ext>
            </a:extLst>
          </p:cNvPr>
          <p:cNvSpPr/>
          <p:nvPr/>
        </p:nvSpPr>
        <p:spPr>
          <a:xfrm>
            <a:off x="1694688" y="5259325"/>
            <a:ext cx="7894320" cy="621792"/>
          </a:xfrm>
          <a:prstGeom prst="rect">
            <a:avLst/>
          </a:prstGeom>
          <a:noFill/>
          <a:ln/>
        </p:spPr>
        <p:txBody>
          <a:bodyPr wrap="square" lIns="0" tIns="0" rIns="0" bIns="0" rtlCol="0" anchor="ctr">
            <a:normAutofit/>
          </a:bodyPr>
          <a:lstStyle/>
          <a:p>
            <a:pPr marL="0" indent="0" algn="ctr">
              <a:buNone/>
            </a:pPr>
            <a:r>
              <a:rPr lang="en-US" sz="2000" err="1">
                <a:solidFill>
                  <a:srgbClr val="29313A"/>
                </a:solidFill>
              </a:rPr>
              <a:t>Licencijavimo</a:t>
            </a:r>
            <a:r>
              <a:rPr lang="en-US" sz="2000">
                <a:solidFill>
                  <a:srgbClr val="29313A"/>
                </a:solidFill>
              </a:rPr>
              <a:t> </a:t>
            </a:r>
            <a:r>
              <a:rPr lang="en-US" sz="2000" err="1">
                <a:solidFill>
                  <a:srgbClr val="29313A"/>
                </a:solidFill>
              </a:rPr>
              <a:t>funkcijoms</a:t>
            </a:r>
            <a:r>
              <a:rPr lang="en-US" sz="2000">
                <a:solidFill>
                  <a:srgbClr val="29313A"/>
                </a:solidFill>
              </a:rPr>
              <a:t> </a:t>
            </a:r>
            <a:r>
              <a:rPr lang="en-US" sz="2000" err="1">
                <a:solidFill>
                  <a:srgbClr val="29313A"/>
                </a:solidFill>
              </a:rPr>
              <a:t>negali</a:t>
            </a:r>
            <a:r>
              <a:rPr lang="en-US" sz="2000">
                <a:solidFill>
                  <a:srgbClr val="29313A"/>
                </a:solidFill>
              </a:rPr>
              <a:t> </a:t>
            </a:r>
            <a:r>
              <a:rPr lang="en-US" sz="2000" err="1">
                <a:solidFill>
                  <a:srgbClr val="29313A"/>
                </a:solidFill>
              </a:rPr>
              <a:t>būti</a:t>
            </a:r>
            <a:r>
              <a:rPr lang="en-US" sz="2000">
                <a:solidFill>
                  <a:srgbClr val="29313A"/>
                </a:solidFill>
              </a:rPr>
              <a:t> </a:t>
            </a:r>
            <a:r>
              <a:rPr lang="en-US" sz="2000" err="1">
                <a:solidFill>
                  <a:srgbClr val="29313A"/>
                </a:solidFill>
              </a:rPr>
              <a:t>kuriamos</a:t>
            </a:r>
            <a:r>
              <a:rPr lang="en-US" sz="2000">
                <a:solidFill>
                  <a:srgbClr val="29313A"/>
                </a:solidFill>
              </a:rPr>
              <a:t> </a:t>
            </a:r>
            <a:r>
              <a:rPr lang="en-US" sz="2000" err="1">
                <a:solidFill>
                  <a:srgbClr val="29313A"/>
                </a:solidFill>
              </a:rPr>
              <a:t>naujos</a:t>
            </a:r>
            <a:r>
              <a:rPr lang="en-US" sz="2000">
                <a:solidFill>
                  <a:srgbClr val="29313A"/>
                </a:solidFill>
              </a:rPr>
              <a:t> </a:t>
            </a:r>
            <a:r>
              <a:rPr lang="en-US" sz="2000" err="1">
                <a:solidFill>
                  <a:srgbClr val="29313A"/>
                </a:solidFill>
              </a:rPr>
              <a:t>informacinės</a:t>
            </a:r>
            <a:r>
              <a:rPr lang="en-US" sz="2000">
                <a:solidFill>
                  <a:srgbClr val="29313A"/>
                </a:solidFill>
              </a:rPr>
              <a:t> </a:t>
            </a:r>
            <a:r>
              <a:rPr lang="en-US" sz="2000" err="1">
                <a:solidFill>
                  <a:srgbClr val="29313A"/>
                </a:solidFill>
              </a:rPr>
              <a:t>sistemos</a:t>
            </a:r>
            <a:r>
              <a:rPr lang="en-US" sz="2000">
                <a:solidFill>
                  <a:srgbClr val="29313A"/>
                </a:solidFill>
              </a:rPr>
              <a:t>, </a:t>
            </a:r>
            <a:r>
              <a:rPr lang="en-US" sz="2000" err="1">
                <a:solidFill>
                  <a:srgbClr val="29313A"/>
                </a:solidFill>
              </a:rPr>
              <a:t>išskyrus</a:t>
            </a:r>
            <a:r>
              <a:rPr lang="en-US" sz="2000">
                <a:solidFill>
                  <a:srgbClr val="29313A"/>
                </a:solidFill>
              </a:rPr>
              <a:t> VAĮ </a:t>
            </a:r>
            <a:r>
              <a:rPr lang="en-US" sz="2000" err="1">
                <a:solidFill>
                  <a:srgbClr val="29313A"/>
                </a:solidFill>
              </a:rPr>
              <a:t>nustatytas</a:t>
            </a:r>
            <a:r>
              <a:rPr lang="en-US" sz="2000">
                <a:solidFill>
                  <a:srgbClr val="29313A"/>
                </a:solidFill>
              </a:rPr>
              <a:t> </a:t>
            </a:r>
            <a:r>
              <a:rPr lang="en-US" sz="2000" err="1">
                <a:solidFill>
                  <a:srgbClr val="29313A"/>
                </a:solidFill>
              </a:rPr>
              <a:t>išimtis</a:t>
            </a:r>
            <a:r>
              <a:rPr lang="en-US" sz="2000">
                <a:solidFill>
                  <a:srgbClr val="29313A"/>
                </a:solidFill>
              </a:rPr>
              <a:t>.</a:t>
            </a:r>
            <a:endParaRPr lang="en-US" sz="2000"/>
          </a:p>
        </p:txBody>
      </p:sp>
      <p:sp>
        <p:nvSpPr>
          <p:cNvPr id="25" name="Slide Number Placeholder 0">
            <a:extLst>
              <a:ext uri="{FF2B5EF4-FFF2-40B4-BE49-F238E27FC236}">
                <a16:creationId xmlns:a16="http://schemas.microsoft.com/office/drawing/2014/main" id="{6F55BB3C-831A-F311-C810-4342ADC1F25D}"/>
              </a:ext>
            </a:extLst>
          </p:cNvPr>
          <p:cNvSpPr>
            <a:spLocks noGrp="1"/>
          </p:cNvSpPr>
          <p:nvPr>
            <p:ph type="sldNum" sz="quarter" idx="4294967295"/>
          </p:nvPr>
        </p:nvSpPr>
        <p:spPr>
          <a:xfrm>
            <a:off x="11503152" y="6455664"/>
            <a:ext cx="310896"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6D7480"/>
                </a:solidFill>
                <a:latin typeface="Aptos"/>
                <a:ea typeface="Aptos"/>
                <a:cs typeface="Aptos"/>
              </a:defRPr>
            </a:lvl1pPr>
          </a:lstStyle>
          <a:p>
            <a:pPr algn="r"/>
            <a:fld id="{F7021451-1387-4CA6-816F-3879F97B5CBC}" type="slidenum">
              <a:rPr lang="en-US" b="0"/>
              <a:t>14</a:t>
            </a:fld>
            <a:endParaRPr lang="en-US"/>
          </a:p>
        </p:txBody>
      </p:sp>
    </p:spTree>
    <p:extLst>
      <p:ext uri="{BB962C8B-B14F-4D97-AF65-F5344CB8AC3E}">
        <p14:creationId xmlns:p14="http://schemas.microsoft.com/office/powerpoint/2010/main" val="14316763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67AA29-4BE9-B093-10AA-FC6753C757D9}"/>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1BF03E3D-F09E-BB82-D5DC-698A6F8C1303}"/>
              </a:ext>
            </a:extLst>
          </p:cNvPr>
          <p:cNvSpPr/>
          <p:nvPr/>
        </p:nvSpPr>
        <p:spPr>
          <a:xfrm>
            <a:off x="694944" y="621792"/>
            <a:ext cx="10607040" cy="475488"/>
          </a:xfrm>
          <a:prstGeom prst="rect">
            <a:avLst/>
          </a:prstGeom>
          <a:noFill/>
          <a:ln/>
        </p:spPr>
        <p:txBody>
          <a:bodyPr wrap="square" lIns="0" tIns="0" rIns="0" bIns="0" rtlCol="0" anchor="ctr">
            <a:normAutofit/>
          </a:bodyPr>
          <a:lstStyle/>
          <a:p>
            <a:pPr marL="0" indent="0">
              <a:buNone/>
            </a:pPr>
            <a:r>
              <a:rPr lang="lt-LT" sz="2800" b="1">
                <a:solidFill>
                  <a:srgbClr val="44546A"/>
                </a:solidFill>
                <a:latin typeface="Aptos Display" pitchFamily="34" charset="0"/>
                <a:ea typeface="Aptos Display" pitchFamily="34" charset="-122"/>
                <a:cs typeface="Aptos Display" pitchFamily="34" charset="-120"/>
              </a:rPr>
              <a:t>Mažesnė administracinė našta</a:t>
            </a:r>
            <a:endParaRPr lang="en-US" sz="2800">
              <a:solidFill>
                <a:srgbClr val="44546A"/>
              </a:solidFill>
            </a:endParaRPr>
          </a:p>
        </p:txBody>
      </p:sp>
      <p:sp>
        <p:nvSpPr>
          <p:cNvPr id="3" name="Text 1">
            <a:extLst>
              <a:ext uri="{FF2B5EF4-FFF2-40B4-BE49-F238E27FC236}">
                <a16:creationId xmlns:a16="http://schemas.microsoft.com/office/drawing/2014/main" id="{A77ED0C0-4B27-E1E1-363F-BB33768D5AA8}"/>
              </a:ext>
            </a:extLst>
          </p:cNvPr>
          <p:cNvSpPr/>
          <p:nvPr/>
        </p:nvSpPr>
        <p:spPr>
          <a:xfrm>
            <a:off x="566928" y="841248"/>
            <a:ext cx="3840480" cy="219456"/>
          </a:xfrm>
          <a:prstGeom prst="rect">
            <a:avLst/>
          </a:prstGeom>
          <a:noFill/>
          <a:ln/>
        </p:spPr>
        <p:txBody>
          <a:bodyPr wrap="square" lIns="0" tIns="0" rIns="0" bIns="0" rtlCol="0" anchor="ctr"/>
          <a:lstStyle/>
          <a:p>
            <a:pPr marL="0" indent="0">
              <a:buNone/>
            </a:pPr>
            <a:endParaRPr lang="en-US" sz="1050"/>
          </a:p>
        </p:txBody>
      </p:sp>
      <p:pic>
        <p:nvPicPr>
          <p:cNvPr id="4" name="Image 0" descr="/mnt/data/eimin_extract/ppt/media/image3.svg">
            <a:extLst>
              <a:ext uri="{FF2B5EF4-FFF2-40B4-BE49-F238E27FC236}">
                <a16:creationId xmlns:a16="http://schemas.microsoft.com/office/drawing/2014/main" id="{C53F6571-5154-5359-083C-62549AA4C59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305288" y="6190488"/>
            <a:ext cx="1417320" cy="301752"/>
          </a:xfrm>
          <a:prstGeom prst="rect">
            <a:avLst/>
          </a:prstGeom>
        </p:spPr>
      </p:pic>
      <p:sp>
        <p:nvSpPr>
          <p:cNvPr id="9" name="Shape 6">
            <a:extLst>
              <a:ext uri="{FF2B5EF4-FFF2-40B4-BE49-F238E27FC236}">
                <a16:creationId xmlns:a16="http://schemas.microsoft.com/office/drawing/2014/main" id="{D4888C46-6937-C13A-B809-426C9D18B341}"/>
              </a:ext>
            </a:extLst>
          </p:cNvPr>
          <p:cNvSpPr/>
          <p:nvPr/>
        </p:nvSpPr>
        <p:spPr>
          <a:xfrm>
            <a:off x="6234389" y="1958847"/>
            <a:ext cx="5230368" cy="3088165"/>
          </a:xfrm>
          <a:prstGeom prst="roundRect">
            <a:avLst>
              <a:gd name="adj" fmla="val 5517"/>
            </a:avLst>
          </a:prstGeom>
          <a:solidFill>
            <a:srgbClr val="F7FAFD"/>
          </a:solidFill>
          <a:ln w="12700">
            <a:solidFill>
              <a:srgbClr val="D8E1EA"/>
            </a:solidFill>
            <a:prstDash val="solid"/>
          </a:ln>
        </p:spPr>
        <p:txBody>
          <a:bodyPr/>
          <a:lstStyle/>
          <a:p>
            <a:endParaRPr lang="lt-LT"/>
          </a:p>
        </p:txBody>
      </p:sp>
      <p:sp>
        <p:nvSpPr>
          <p:cNvPr id="10" name="Text 7">
            <a:extLst>
              <a:ext uri="{FF2B5EF4-FFF2-40B4-BE49-F238E27FC236}">
                <a16:creationId xmlns:a16="http://schemas.microsoft.com/office/drawing/2014/main" id="{CA6D93F9-AC10-0514-5A75-83C349183654}"/>
              </a:ext>
            </a:extLst>
          </p:cNvPr>
          <p:cNvSpPr/>
          <p:nvPr/>
        </p:nvSpPr>
        <p:spPr>
          <a:xfrm>
            <a:off x="6615371" y="1215858"/>
            <a:ext cx="4828032" cy="482174"/>
          </a:xfrm>
          <a:prstGeom prst="rect">
            <a:avLst/>
          </a:prstGeom>
          <a:noFill/>
          <a:ln/>
        </p:spPr>
        <p:txBody>
          <a:bodyPr wrap="square" lIns="0" tIns="0" rIns="0" bIns="0" rtlCol="0" anchor="ctr">
            <a:normAutofit/>
          </a:bodyPr>
          <a:lstStyle/>
          <a:p>
            <a:pPr marL="0" indent="0">
              <a:buNone/>
            </a:pPr>
            <a:r>
              <a:rPr lang="lt-LT" sz="2400" b="1">
                <a:solidFill>
                  <a:srgbClr val="44546A"/>
                </a:solidFill>
              </a:rPr>
              <a:t>Prašymo tikslinimas </a:t>
            </a:r>
            <a:endParaRPr lang="en-US" sz="2400">
              <a:solidFill>
                <a:srgbClr val="44546A"/>
              </a:solidFill>
            </a:endParaRPr>
          </a:p>
        </p:txBody>
      </p:sp>
      <p:sp>
        <p:nvSpPr>
          <p:cNvPr id="11" name="Shape 8">
            <a:extLst>
              <a:ext uri="{FF2B5EF4-FFF2-40B4-BE49-F238E27FC236}">
                <a16:creationId xmlns:a16="http://schemas.microsoft.com/office/drawing/2014/main" id="{3707C8DE-33EC-D8FF-4924-E2C38FD341A8}"/>
              </a:ext>
            </a:extLst>
          </p:cNvPr>
          <p:cNvSpPr/>
          <p:nvPr/>
        </p:nvSpPr>
        <p:spPr>
          <a:xfrm>
            <a:off x="6320069" y="2826934"/>
            <a:ext cx="73152" cy="73152"/>
          </a:xfrm>
          <a:prstGeom prst="ellipse">
            <a:avLst/>
          </a:prstGeom>
          <a:solidFill>
            <a:srgbClr val="2D6DAA"/>
          </a:solidFill>
          <a:ln w="12700">
            <a:solidFill>
              <a:srgbClr val="2D6DAA"/>
            </a:solidFill>
            <a:prstDash val="solid"/>
          </a:ln>
        </p:spPr>
        <p:txBody>
          <a:bodyPr/>
          <a:lstStyle/>
          <a:p>
            <a:endParaRPr lang="lt-LT"/>
          </a:p>
        </p:txBody>
      </p:sp>
      <p:sp>
        <p:nvSpPr>
          <p:cNvPr id="12" name="Text 9">
            <a:extLst>
              <a:ext uri="{FF2B5EF4-FFF2-40B4-BE49-F238E27FC236}">
                <a16:creationId xmlns:a16="http://schemas.microsoft.com/office/drawing/2014/main" id="{C1DE0539-591A-E737-FD6B-25F314BE1E0F}"/>
              </a:ext>
            </a:extLst>
          </p:cNvPr>
          <p:cNvSpPr/>
          <p:nvPr/>
        </p:nvSpPr>
        <p:spPr>
          <a:xfrm>
            <a:off x="6638544" y="2240756"/>
            <a:ext cx="4663440" cy="2614352"/>
          </a:xfrm>
          <a:prstGeom prst="rect">
            <a:avLst/>
          </a:prstGeom>
          <a:noFill/>
          <a:ln/>
        </p:spPr>
        <p:txBody>
          <a:bodyPr wrap="square" lIns="0" tIns="0" rIns="0" bIns="0" rtlCol="0" anchor="ctr">
            <a:noAutofit/>
          </a:bodyPr>
          <a:lstStyle/>
          <a:p>
            <a:r>
              <a:rPr lang="lt-LT">
                <a:solidFill>
                  <a:srgbClr val="44546A"/>
                </a:solidFill>
              </a:rPr>
              <a:t>Jeigu asmuo nepateikia visų nustatytų dokumentų ir (ar) informacijos arba asmens pateiktas prašymas ar skundas neatitinka Vyriausybė nustatytose taisyklėse nustatytų reikalavimų, viešojo administravimo subjektas privalo </a:t>
            </a:r>
            <a:r>
              <a:rPr lang="lt-LT" b="1">
                <a:solidFill>
                  <a:srgbClr val="44546A"/>
                </a:solidFill>
              </a:rPr>
              <a:t>vienu kartu informuoti </a:t>
            </a:r>
            <a:r>
              <a:rPr lang="lt-LT">
                <a:solidFill>
                  <a:srgbClr val="44546A"/>
                </a:solidFill>
              </a:rPr>
              <a:t>asmenį apie visus šiuos trūkumus. </a:t>
            </a:r>
            <a:endParaRPr lang="en-US">
              <a:solidFill>
                <a:srgbClr val="44546A"/>
              </a:solidFill>
            </a:endParaRPr>
          </a:p>
          <a:p>
            <a:pPr marL="0" indent="0">
              <a:buNone/>
            </a:pPr>
            <a:endParaRPr lang="en-US" sz="1400">
              <a:solidFill>
                <a:srgbClr val="44546A"/>
              </a:solidFill>
            </a:endParaRPr>
          </a:p>
        </p:txBody>
      </p:sp>
      <p:sp>
        <p:nvSpPr>
          <p:cNvPr id="13" name="Shape 10">
            <a:extLst>
              <a:ext uri="{FF2B5EF4-FFF2-40B4-BE49-F238E27FC236}">
                <a16:creationId xmlns:a16="http://schemas.microsoft.com/office/drawing/2014/main" id="{025F194F-295E-B63E-7922-06A484B3FCD3}"/>
              </a:ext>
            </a:extLst>
          </p:cNvPr>
          <p:cNvSpPr/>
          <p:nvPr/>
        </p:nvSpPr>
        <p:spPr>
          <a:xfrm>
            <a:off x="566928" y="1958847"/>
            <a:ext cx="5251704" cy="3088165"/>
          </a:xfrm>
          <a:prstGeom prst="roundRect">
            <a:avLst>
              <a:gd name="adj" fmla="val 5517"/>
            </a:avLst>
          </a:prstGeom>
          <a:solidFill>
            <a:srgbClr val="F7FAFD"/>
          </a:solidFill>
          <a:ln w="12700">
            <a:solidFill>
              <a:srgbClr val="D8E1EA"/>
            </a:solidFill>
            <a:prstDash val="solid"/>
          </a:ln>
        </p:spPr>
        <p:txBody>
          <a:bodyPr/>
          <a:lstStyle/>
          <a:p>
            <a:endParaRPr lang="lt-LT"/>
          </a:p>
        </p:txBody>
      </p:sp>
      <p:sp>
        <p:nvSpPr>
          <p:cNvPr id="14" name="Text 11">
            <a:extLst>
              <a:ext uri="{FF2B5EF4-FFF2-40B4-BE49-F238E27FC236}">
                <a16:creationId xmlns:a16="http://schemas.microsoft.com/office/drawing/2014/main" id="{E97F2C0A-3E78-46D0-BB93-CB125026764A}"/>
              </a:ext>
            </a:extLst>
          </p:cNvPr>
          <p:cNvSpPr/>
          <p:nvPr/>
        </p:nvSpPr>
        <p:spPr>
          <a:xfrm>
            <a:off x="694944" y="1301497"/>
            <a:ext cx="4828032" cy="310896"/>
          </a:xfrm>
          <a:prstGeom prst="rect">
            <a:avLst/>
          </a:prstGeom>
          <a:noFill/>
          <a:ln/>
        </p:spPr>
        <p:txBody>
          <a:bodyPr wrap="square" lIns="0" tIns="0" rIns="0" bIns="0" rtlCol="0" anchor="ctr">
            <a:noAutofit/>
          </a:bodyPr>
          <a:lstStyle/>
          <a:p>
            <a:pPr marL="0" indent="0">
              <a:buNone/>
            </a:pPr>
            <a:r>
              <a:rPr lang="lt-LT" sz="2400" b="1">
                <a:solidFill>
                  <a:srgbClr val="44546A"/>
                </a:solidFill>
              </a:rPr>
              <a:t>Prašymo pateikimas </a:t>
            </a:r>
            <a:endParaRPr lang="en-US" sz="2400">
              <a:solidFill>
                <a:srgbClr val="44546A"/>
              </a:solidFill>
            </a:endParaRPr>
          </a:p>
        </p:txBody>
      </p:sp>
      <p:sp>
        <p:nvSpPr>
          <p:cNvPr id="15" name="Shape 12">
            <a:extLst>
              <a:ext uri="{FF2B5EF4-FFF2-40B4-BE49-F238E27FC236}">
                <a16:creationId xmlns:a16="http://schemas.microsoft.com/office/drawing/2014/main" id="{A8F2ED9E-902F-292B-8775-DA2507D5E079}"/>
              </a:ext>
            </a:extLst>
          </p:cNvPr>
          <p:cNvSpPr/>
          <p:nvPr/>
        </p:nvSpPr>
        <p:spPr>
          <a:xfrm>
            <a:off x="713232" y="2900086"/>
            <a:ext cx="73152" cy="73152"/>
          </a:xfrm>
          <a:prstGeom prst="ellipse">
            <a:avLst/>
          </a:prstGeom>
          <a:solidFill>
            <a:srgbClr val="2D6DAA"/>
          </a:solidFill>
          <a:ln w="12700">
            <a:solidFill>
              <a:srgbClr val="2D6DAA"/>
            </a:solidFill>
            <a:prstDash val="solid"/>
          </a:ln>
        </p:spPr>
        <p:txBody>
          <a:bodyPr/>
          <a:lstStyle/>
          <a:p>
            <a:endParaRPr lang="lt-LT"/>
          </a:p>
        </p:txBody>
      </p:sp>
      <p:sp>
        <p:nvSpPr>
          <p:cNvPr id="16" name="Text 13">
            <a:extLst>
              <a:ext uri="{FF2B5EF4-FFF2-40B4-BE49-F238E27FC236}">
                <a16:creationId xmlns:a16="http://schemas.microsoft.com/office/drawing/2014/main" id="{20F1BED1-7E81-B96D-EA2C-2D042FA6A644}"/>
              </a:ext>
            </a:extLst>
          </p:cNvPr>
          <p:cNvSpPr/>
          <p:nvPr/>
        </p:nvSpPr>
        <p:spPr>
          <a:xfrm>
            <a:off x="987552" y="2275374"/>
            <a:ext cx="4663440" cy="2579734"/>
          </a:xfrm>
          <a:prstGeom prst="rect">
            <a:avLst/>
          </a:prstGeom>
          <a:noFill/>
          <a:ln/>
        </p:spPr>
        <p:txBody>
          <a:bodyPr wrap="square" lIns="0" tIns="0" rIns="0" bIns="0" rtlCol="0" anchor="ctr">
            <a:noAutofit/>
          </a:bodyPr>
          <a:lstStyle/>
          <a:p>
            <a:r>
              <a:rPr lang="lt-LT">
                <a:solidFill>
                  <a:srgbClr val="44546A"/>
                </a:solidFill>
              </a:rPr>
              <a:t>Viešojo administravimo subjektas gali reikalauti iš asmens tik tokių dokumentų ir (ar) informacijos, kurių nėra: </a:t>
            </a:r>
          </a:p>
          <a:p>
            <a:pPr marL="342900" indent="-342900">
              <a:buAutoNum type="arabicParenR"/>
            </a:pPr>
            <a:r>
              <a:rPr lang="lt-LT">
                <a:solidFill>
                  <a:srgbClr val="44546A"/>
                </a:solidFill>
              </a:rPr>
              <a:t>informacinėse sistemose, finansuojamose iš valstybės ar savivaldybės biudžeto ir (ar) valstybės pinigų fondų;</a:t>
            </a:r>
          </a:p>
          <a:p>
            <a:pPr marL="342900" indent="-342900">
              <a:buAutoNum type="arabicParenR"/>
            </a:pPr>
            <a:r>
              <a:rPr lang="lt-LT">
                <a:solidFill>
                  <a:srgbClr val="44546A"/>
                </a:solidFill>
              </a:rPr>
              <a:t>kurie nėra paskelbti viešai.</a:t>
            </a:r>
            <a:endParaRPr lang="en-US">
              <a:solidFill>
                <a:srgbClr val="44546A"/>
              </a:solidFill>
            </a:endParaRPr>
          </a:p>
          <a:p>
            <a:pPr marL="0" indent="0">
              <a:buNone/>
            </a:pPr>
            <a:endParaRPr lang="en-US" sz="1400">
              <a:solidFill>
                <a:srgbClr val="44546A"/>
              </a:solidFill>
            </a:endParaRPr>
          </a:p>
        </p:txBody>
      </p:sp>
      <p:sp>
        <p:nvSpPr>
          <p:cNvPr id="21" name="Shape 18">
            <a:extLst>
              <a:ext uri="{FF2B5EF4-FFF2-40B4-BE49-F238E27FC236}">
                <a16:creationId xmlns:a16="http://schemas.microsoft.com/office/drawing/2014/main" id="{D777326F-2FF6-55FD-D215-2585BD2C174F}"/>
              </a:ext>
            </a:extLst>
          </p:cNvPr>
          <p:cNvSpPr/>
          <p:nvPr/>
        </p:nvSpPr>
        <p:spPr>
          <a:xfrm>
            <a:off x="694944" y="5855966"/>
            <a:ext cx="9547225" cy="805521"/>
          </a:xfrm>
          <a:prstGeom prst="roundRect">
            <a:avLst>
              <a:gd name="adj" fmla="val 5517"/>
            </a:avLst>
          </a:prstGeom>
          <a:solidFill>
            <a:srgbClr val="FCF6EA"/>
          </a:solidFill>
          <a:ln w="12700">
            <a:solidFill>
              <a:srgbClr val="D8E1EA"/>
            </a:solidFill>
            <a:prstDash val="solid"/>
          </a:ln>
        </p:spPr>
        <p:txBody>
          <a:bodyPr/>
          <a:lstStyle/>
          <a:p>
            <a:endParaRPr lang="lt-LT"/>
          </a:p>
        </p:txBody>
      </p:sp>
      <p:sp>
        <p:nvSpPr>
          <p:cNvPr id="24" name="Text 21">
            <a:extLst>
              <a:ext uri="{FF2B5EF4-FFF2-40B4-BE49-F238E27FC236}">
                <a16:creationId xmlns:a16="http://schemas.microsoft.com/office/drawing/2014/main" id="{D5781453-5F90-B87B-AF32-A0E0EC2FB858}"/>
              </a:ext>
            </a:extLst>
          </p:cNvPr>
          <p:cNvSpPr/>
          <p:nvPr/>
        </p:nvSpPr>
        <p:spPr>
          <a:xfrm>
            <a:off x="1776984" y="5940179"/>
            <a:ext cx="7894320" cy="621792"/>
          </a:xfrm>
          <a:prstGeom prst="rect">
            <a:avLst/>
          </a:prstGeom>
          <a:noFill/>
          <a:ln/>
        </p:spPr>
        <p:txBody>
          <a:bodyPr wrap="square" lIns="0" tIns="0" rIns="0" bIns="0" rtlCol="0" anchor="ctr">
            <a:normAutofit/>
          </a:bodyPr>
          <a:lstStyle/>
          <a:p>
            <a:pPr marL="0" indent="0" algn="ctr">
              <a:buNone/>
            </a:pPr>
            <a:r>
              <a:rPr lang="lt-LT" sz="2000">
                <a:solidFill>
                  <a:srgbClr val="29313A"/>
                </a:solidFill>
              </a:rPr>
              <a:t>Tikslas – mažesnė administracinė našta pareiškėjams.</a:t>
            </a:r>
            <a:endParaRPr lang="en-US" sz="2000"/>
          </a:p>
        </p:txBody>
      </p:sp>
      <p:sp>
        <p:nvSpPr>
          <p:cNvPr id="25" name="Slide Number Placeholder 0">
            <a:extLst>
              <a:ext uri="{FF2B5EF4-FFF2-40B4-BE49-F238E27FC236}">
                <a16:creationId xmlns:a16="http://schemas.microsoft.com/office/drawing/2014/main" id="{A1A1ECF9-C95C-34C6-BADE-D9E40ECB81FE}"/>
              </a:ext>
            </a:extLst>
          </p:cNvPr>
          <p:cNvSpPr>
            <a:spLocks noGrp="1"/>
          </p:cNvSpPr>
          <p:nvPr>
            <p:ph type="sldNum" sz="quarter" idx="4294967295"/>
          </p:nvPr>
        </p:nvSpPr>
        <p:spPr>
          <a:xfrm>
            <a:off x="11503152" y="6455664"/>
            <a:ext cx="310896"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6D7480"/>
                </a:solidFill>
                <a:latin typeface="Aptos"/>
                <a:ea typeface="Aptos"/>
                <a:cs typeface="Aptos"/>
              </a:defRPr>
            </a:lvl1pPr>
          </a:lstStyle>
          <a:p>
            <a:pPr algn="r"/>
            <a:fld id="{F7021451-1387-4CA6-816F-3879F97B5CBC}" type="slidenum">
              <a:rPr lang="en-US" b="0"/>
              <a:t>15</a:t>
            </a:fld>
            <a:endParaRPr lang="en-US"/>
          </a:p>
        </p:txBody>
      </p:sp>
    </p:spTree>
    <p:extLst>
      <p:ext uri="{BB962C8B-B14F-4D97-AF65-F5344CB8AC3E}">
        <p14:creationId xmlns:p14="http://schemas.microsoft.com/office/powerpoint/2010/main" val="31321206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F71B74-AA55-483C-487A-7E652F063F1A}"/>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82E91D63-3111-2CEC-953E-55EB3747F0C2}"/>
              </a:ext>
            </a:extLst>
          </p:cNvPr>
          <p:cNvSpPr/>
          <p:nvPr/>
        </p:nvSpPr>
        <p:spPr>
          <a:xfrm>
            <a:off x="658368" y="546100"/>
            <a:ext cx="10607040" cy="475488"/>
          </a:xfrm>
          <a:prstGeom prst="rect">
            <a:avLst/>
          </a:prstGeom>
          <a:noFill/>
          <a:ln/>
        </p:spPr>
        <p:txBody>
          <a:bodyPr wrap="square" lIns="0" tIns="0" rIns="0" bIns="0" rtlCol="0" anchor="ctr">
            <a:normAutofit/>
          </a:bodyPr>
          <a:lstStyle/>
          <a:p>
            <a:pPr marL="0" indent="0" algn="ctr">
              <a:buNone/>
            </a:pPr>
            <a:r>
              <a:rPr lang="lt-LT" sz="2800" b="1">
                <a:solidFill>
                  <a:srgbClr val="44546A"/>
                </a:solidFill>
                <a:latin typeface="Aptos Display" pitchFamily="34" charset="0"/>
                <a:ea typeface="Aptos Display" pitchFamily="34" charset="-122"/>
                <a:cs typeface="Aptos Display" pitchFamily="34" charset="-120"/>
              </a:rPr>
              <a:t>Licencijų duomenys – Licencijų informacinėje sistemoje (LIS)</a:t>
            </a:r>
            <a:endParaRPr lang="en-US" sz="2800">
              <a:solidFill>
                <a:srgbClr val="44546A"/>
              </a:solidFill>
            </a:endParaRPr>
          </a:p>
        </p:txBody>
      </p:sp>
      <p:pic>
        <p:nvPicPr>
          <p:cNvPr id="4" name="Image 0" descr="/mnt/data/eimin_extract/ppt/media/image3.svg">
            <a:extLst>
              <a:ext uri="{FF2B5EF4-FFF2-40B4-BE49-F238E27FC236}">
                <a16:creationId xmlns:a16="http://schemas.microsoft.com/office/drawing/2014/main" id="{55267AA5-9616-285A-CC4B-0801B7AB5A6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305288" y="6190488"/>
            <a:ext cx="1417320" cy="301752"/>
          </a:xfrm>
          <a:prstGeom prst="rect">
            <a:avLst/>
          </a:prstGeom>
        </p:spPr>
      </p:pic>
      <p:sp>
        <p:nvSpPr>
          <p:cNvPr id="5" name="Shape 2">
            <a:extLst>
              <a:ext uri="{FF2B5EF4-FFF2-40B4-BE49-F238E27FC236}">
                <a16:creationId xmlns:a16="http://schemas.microsoft.com/office/drawing/2014/main" id="{2BCF84FD-F809-C0C5-2C39-D24F6B410E71}"/>
              </a:ext>
            </a:extLst>
          </p:cNvPr>
          <p:cNvSpPr/>
          <p:nvPr/>
        </p:nvSpPr>
        <p:spPr>
          <a:xfrm>
            <a:off x="658368" y="1344168"/>
            <a:ext cx="5303520" cy="2279534"/>
          </a:xfrm>
          <a:prstGeom prst="roundRect">
            <a:avLst>
              <a:gd name="adj" fmla="val 3721"/>
            </a:avLst>
          </a:prstGeom>
          <a:solidFill>
            <a:srgbClr val="EEF4FA"/>
          </a:solidFill>
          <a:ln w="12700">
            <a:solidFill>
              <a:srgbClr val="D8E1EA"/>
            </a:solidFill>
            <a:prstDash val="solid"/>
          </a:ln>
        </p:spPr>
        <p:txBody>
          <a:bodyPr/>
          <a:lstStyle/>
          <a:p>
            <a:endParaRPr lang="lt-LT"/>
          </a:p>
        </p:txBody>
      </p:sp>
      <p:sp>
        <p:nvSpPr>
          <p:cNvPr id="6" name="Text 3">
            <a:extLst>
              <a:ext uri="{FF2B5EF4-FFF2-40B4-BE49-F238E27FC236}">
                <a16:creationId xmlns:a16="http://schemas.microsoft.com/office/drawing/2014/main" id="{8E945052-4981-9FC1-9C1D-327C536832C4}"/>
              </a:ext>
            </a:extLst>
          </p:cNvPr>
          <p:cNvSpPr/>
          <p:nvPr/>
        </p:nvSpPr>
        <p:spPr>
          <a:xfrm>
            <a:off x="859536" y="1508760"/>
            <a:ext cx="4901184" cy="310896"/>
          </a:xfrm>
          <a:prstGeom prst="rect">
            <a:avLst/>
          </a:prstGeom>
          <a:noFill/>
          <a:ln/>
        </p:spPr>
        <p:txBody>
          <a:bodyPr wrap="square" lIns="0" tIns="0" rIns="0" bIns="0" rtlCol="0" anchor="ctr">
            <a:normAutofit/>
          </a:bodyPr>
          <a:lstStyle/>
          <a:p>
            <a:pPr marL="0" indent="0">
              <a:buNone/>
            </a:pPr>
            <a:r>
              <a:rPr lang="lt-LT" sz="2000" b="1">
                <a:solidFill>
                  <a:srgbClr val="44546A"/>
                </a:solidFill>
              </a:rPr>
              <a:t>Duomenys suvedami į LIS   </a:t>
            </a:r>
            <a:endParaRPr lang="en-US" sz="2000">
              <a:solidFill>
                <a:srgbClr val="44546A"/>
              </a:solidFill>
            </a:endParaRPr>
          </a:p>
        </p:txBody>
      </p:sp>
      <p:sp>
        <p:nvSpPr>
          <p:cNvPr id="8" name="Text 5">
            <a:extLst>
              <a:ext uri="{FF2B5EF4-FFF2-40B4-BE49-F238E27FC236}">
                <a16:creationId xmlns:a16="http://schemas.microsoft.com/office/drawing/2014/main" id="{70629025-5E10-9406-A685-BC0D5876562E}"/>
              </a:ext>
            </a:extLst>
          </p:cNvPr>
          <p:cNvSpPr/>
          <p:nvPr/>
        </p:nvSpPr>
        <p:spPr>
          <a:xfrm>
            <a:off x="1024128" y="1965960"/>
            <a:ext cx="4736592" cy="914400"/>
          </a:xfrm>
          <a:prstGeom prst="rect">
            <a:avLst/>
          </a:prstGeom>
          <a:noFill/>
          <a:ln/>
        </p:spPr>
        <p:txBody>
          <a:bodyPr wrap="square" lIns="0" tIns="0" rIns="0" bIns="0" rtlCol="0" anchor="ctr">
            <a:normAutofit/>
          </a:bodyPr>
          <a:lstStyle/>
          <a:p>
            <a:pPr marL="0" indent="0">
              <a:buNone/>
            </a:pPr>
            <a:endParaRPr lang="en-US" sz="1430"/>
          </a:p>
        </p:txBody>
      </p:sp>
      <p:sp>
        <p:nvSpPr>
          <p:cNvPr id="9" name="Shape 6">
            <a:extLst>
              <a:ext uri="{FF2B5EF4-FFF2-40B4-BE49-F238E27FC236}">
                <a16:creationId xmlns:a16="http://schemas.microsoft.com/office/drawing/2014/main" id="{73258441-A26D-C1C3-09A7-B0A091B11D6D}"/>
              </a:ext>
            </a:extLst>
          </p:cNvPr>
          <p:cNvSpPr/>
          <p:nvPr/>
        </p:nvSpPr>
        <p:spPr>
          <a:xfrm>
            <a:off x="6217920" y="1344168"/>
            <a:ext cx="5413248" cy="2279534"/>
          </a:xfrm>
          <a:prstGeom prst="roundRect">
            <a:avLst>
              <a:gd name="adj" fmla="val 3721"/>
            </a:avLst>
          </a:prstGeom>
          <a:solidFill>
            <a:srgbClr val="F7FAFD"/>
          </a:solidFill>
          <a:ln w="12700">
            <a:solidFill>
              <a:srgbClr val="D8E1EA"/>
            </a:solidFill>
            <a:prstDash val="solid"/>
          </a:ln>
        </p:spPr>
        <p:txBody>
          <a:bodyPr/>
          <a:lstStyle/>
          <a:p>
            <a:endParaRPr lang="lt-LT"/>
          </a:p>
        </p:txBody>
      </p:sp>
      <p:sp>
        <p:nvSpPr>
          <p:cNvPr id="10" name="Text 7">
            <a:extLst>
              <a:ext uri="{FF2B5EF4-FFF2-40B4-BE49-F238E27FC236}">
                <a16:creationId xmlns:a16="http://schemas.microsoft.com/office/drawing/2014/main" id="{27F2F85D-6CB5-6BD4-A37F-EE9366E17E4F}"/>
              </a:ext>
            </a:extLst>
          </p:cNvPr>
          <p:cNvSpPr/>
          <p:nvPr/>
        </p:nvSpPr>
        <p:spPr>
          <a:xfrm>
            <a:off x="6419088" y="1508760"/>
            <a:ext cx="4901184" cy="310896"/>
          </a:xfrm>
          <a:prstGeom prst="rect">
            <a:avLst/>
          </a:prstGeom>
          <a:noFill/>
          <a:ln/>
        </p:spPr>
        <p:txBody>
          <a:bodyPr wrap="square" lIns="0" tIns="0" rIns="0" bIns="0" rtlCol="0" anchor="ctr">
            <a:normAutofit/>
          </a:bodyPr>
          <a:lstStyle/>
          <a:p>
            <a:pPr marL="0" indent="0">
              <a:buNone/>
            </a:pPr>
            <a:r>
              <a:rPr lang="lt-LT" sz="2000" b="1">
                <a:solidFill>
                  <a:srgbClr val="44546A"/>
                </a:solidFill>
              </a:rPr>
              <a:t>Licencijavimo taisyklėse nustatoma</a:t>
            </a:r>
            <a:endParaRPr lang="en-US" sz="2000">
              <a:solidFill>
                <a:srgbClr val="44546A"/>
              </a:solidFill>
            </a:endParaRPr>
          </a:p>
        </p:txBody>
      </p:sp>
      <p:sp>
        <p:nvSpPr>
          <p:cNvPr id="13" name="Shape 10">
            <a:extLst>
              <a:ext uri="{FF2B5EF4-FFF2-40B4-BE49-F238E27FC236}">
                <a16:creationId xmlns:a16="http://schemas.microsoft.com/office/drawing/2014/main" id="{E04B2DB0-90A3-F7CA-C662-F8215C4D1EE7}"/>
              </a:ext>
            </a:extLst>
          </p:cNvPr>
          <p:cNvSpPr/>
          <p:nvPr/>
        </p:nvSpPr>
        <p:spPr>
          <a:xfrm>
            <a:off x="658368" y="4041648"/>
            <a:ext cx="5303520" cy="1965960"/>
          </a:xfrm>
          <a:prstGeom prst="roundRect">
            <a:avLst>
              <a:gd name="adj" fmla="val 3721"/>
            </a:avLst>
          </a:prstGeom>
          <a:solidFill>
            <a:srgbClr val="EEF8F4"/>
          </a:solidFill>
          <a:ln w="12700">
            <a:solidFill>
              <a:srgbClr val="D8E1EA"/>
            </a:solidFill>
            <a:prstDash val="solid"/>
          </a:ln>
        </p:spPr>
        <p:txBody>
          <a:bodyPr/>
          <a:lstStyle/>
          <a:p>
            <a:endParaRPr lang="lt-LT"/>
          </a:p>
        </p:txBody>
      </p:sp>
      <p:sp>
        <p:nvSpPr>
          <p:cNvPr id="14" name="Text 11">
            <a:extLst>
              <a:ext uri="{FF2B5EF4-FFF2-40B4-BE49-F238E27FC236}">
                <a16:creationId xmlns:a16="http://schemas.microsoft.com/office/drawing/2014/main" id="{7B79560C-8D57-C0AF-5BFF-E20241E7FDA6}"/>
              </a:ext>
            </a:extLst>
          </p:cNvPr>
          <p:cNvSpPr/>
          <p:nvPr/>
        </p:nvSpPr>
        <p:spPr>
          <a:xfrm>
            <a:off x="859536" y="4090366"/>
            <a:ext cx="4901184" cy="310896"/>
          </a:xfrm>
          <a:prstGeom prst="rect">
            <a:avLst/>
          </a:prstGeom>
          <a:noFill/>
          <a:ln/>
        </p:spPr>
        <p:txBody>
          <a:bodyPr wrap="square" lIns="0" tIns="0" rIns="0" bIns="0" rtlCol="0" anchor="ctr">
            <a:normAutofit/>
          </a:bodyPr>
          <a:lstStyle/>
          <a:p>
            <a:pPr marL="0" indent="0">
              <a:buNone/>
            </a:pPr>
            <a:r>
              <a:rPr lang="lt-LT" sz="2000" b="1">
                <a:solidFill>
                  <a:srgbClr val="44546A"/>
                </a:solidFill>
              </a:rPr>
              <a:t>Nereikalaujama suvesti į LIS</a:t>
            </a:r>
            <a:endParaRPr lang="en-US" sz="2000">
              <a:solidFill>
                <a:srgbClr val="44546A"/>
              </a:solidFill>
            </a:endParaRPr>
          </a:p>
        </p:txBody>
      </p:sp>
      <p:sp>
        <p:nvSpPr>
          <p:cNvPr id="16" name="Text 13">
            <a:extLst>
              <a:ext uri="{FF2B5EF4-FFF2-40B4-BE49-F238E27FC236}">
                <a16:creationId xmlns:a16="http://schemas.microsoft.com/office/drawing/2014/main" id="{DDFB2F5C-96AA-E9D8-37FC-8A22DC4957BE}"/>
              </a:ext>
            </a:extLst>
          </p:cNvPr>
          <p:cNvSpPr/>
          <p:nvPr/>
        </p:nvSpPr>
        <p:spPr>
          <a:xfrm>
            <a:off x="868680" y="4334256"/>
            <a:ext cx="4736592" cy="914400"/>
          </a:xfrm>
          <a:prstGeom prst="rect">
            <a:avLst/>
          </a:prstGeom>
          <a:noFill/>
          <a:ln/>
        </p:spPr>
        <p:txBody>
          <a:bodyPr wrap="square" lIns="0" tIns="0" rIns="0" bIns="0" rtlCol="0" anchor="ctr">
            <a:normAutofit/>
          </a:bodyPr>
          <a:lstStyle/>
          <a:p>
            <a:pPr marL="0" indent="0">
              <a:buNone/>
            </a:pPr>
            <a:endParaRPr lang="lt-LT">
              <a:solidFill>
                <a:srgbClr val="44546A"/>
              </a:solidFill>
            </a:endParaRPr>
          </a:p>
          <a:p>
            <a:pPr marL="285750" indent="-285750">
              <a:buFont typeface="Arial"/>
              <a:buChar char="•"/>
            </a:pPr>
            <a:r>
              <a:rPr lang="en-US" err="1">
                <a:solidFill>
                  <a:srgbClr val="44546A"/>
                </a:solidFill>
              </a:rPr>
              <a:t>Įslaptinta</a:t>
            </a:r>
            <a:r>
              <a:rPr lang="en-US">
                <a:solidFill>
                  <a:srgbClr val="44546A"/>
                </a:solidFill>
              </a:rPr>
              <a:t> </a:t>
            </a:r>
            <a:r>
              <a:rPr lang="en-US" err="1">
                <a:solidFill>
                  <a:srgbClr val="44546A"/>
                </a:solidFill>
              </a:rPr>
              <a:t>informacija</a:t>
            </a:r>
            <a:endParaRPr lang="en-US">
              <a:solidFill>
                <a:srgbClr val="44546A"/>
              </a:solidFill>
            </a:endParaRPr>
          </a:p>
          <a:p>
            <a:pPr marL="285750" indent="-285750">
              <a:buFont typeface="Arial"/>
              <a:buChar char="•"/>
            </a:pPr>
            <a:r>
              <a:rPr lang="en-US">
                <a:solidFill>
                  <a:srgbClr val="44546A"/>
                </a:solidFill>
              </a:rPr>
              <a:t>IV </a:t>
            </a:r>
            <a:r>
              <a:rPr lang="en-US" err="1">
                <a:solidFill>
                  <a:srgbClr val="44546A"/>
                </a:solidFill>
              </a:rPr>
              <a:t>kategorijos</a:t>
            </a:r>
            <a:r>
              <a:rPr lang="en-US">
                <a:solidFill>
                  <a:srgbClr val="44546A"/>
                </a:solidFill>
              </a:rPr>
              <a:t> </a:t>
            </a:r>
            <a:r>
              <a:rPr lang="en-US" err="1">
                <a:solidFill>
                  <a:srgbClr val="44546A"/>
                </a:solidFill>
              </a:rPr>
              <a:t>licencijų</a:t>
            </a:r>
            <a:r>
              <a:rPr lang="en-US">
                <a:solidFill>
                  <a:srgbClr val="44546A"/>
                </a:solidFill>
              </a:rPr>
              <a:t> </a:t>
            </a:r>
            <a:r>
              <a:rPr lang="en-US" err="1">
                <a:solidFill>
                  <a:srgbClr val="44546A"/>
                </a:solidFill>
              </a:rPr>
              <a:t>duomenys</a:t>
            </a:r>
            <a:endParaRPr lang="en-US">
              <a:solidFill>
                <a:srgbClr val="44546A"/>
              </a:solidFill>
            </a:endParaRPr>
          </a:p>
          <a:p>
            <a:endParaRPr lang="en-US">
              <a:solidFill>
                <a:srgbClr val="44546A"/>
              </a:solidFill>
            </a:endParaRPr>
          </a:p>
        </p:txBody>
      </p:sp>
      <p:sp>
        <p:nvSpPr>
          <p:cNvPr id="17" name="Shape 14">
            <a:extLst>
              <a:ext uri="{FF2B5EF4-FFF2-40B4-BE49-F238E27FC236}">
                <a16:creationId xmlns:a16="http://schemas.microsoft.com/office/drawing/2014/main" id="{8A8EE1FE-46E4-1FB6-1BCF-BE0D2A9191EA}"/>
              </a:ext>
            </a:extLst>
          </p:cNvPr>
          <p:cNvSpPr/>
          <p:nvPr/>
        </p:nvSpPr>
        <p:spPr>
          <a:xfrm>
            <a:off x="6327648" y="4041648"/>
            <a:ext cx="5303520" cy="2002536"/>
          </a:xfrm>
          <a:prstGeom prst="roundRect">
            <a:avLst>
              <a:gd name="adj" fmla="val 3721"/>
            </a:avLst>
          </a:prstGeom>
          <a:solidFill>
            <a:srgbClr val="FCF6EA"/>
          </a:solidFill>
          <a:ln w="12700">
            <a:solidFill>
              <a:srgbClr val="D8E1EA"/>
            </a:solidFill>
            <a:prstDash val="solid"/>
          </a:ln>
        </p:spPr>
        <p:txBody>
          <a:bodyPr/>
          <a:lstStyle/>
          <a:p>
            <a:r>
              <a:rPr lang="lt-LT" sz="2000" b="1">
                <a:solidFill>
                  <a:srgbClr val="44546A"/>
                </a:solidFill>
              </a:rPr>
              <a:t>Licencija išdavimo būdai  </a:t>
            </a:r>
            <a:endParaRPr lang="lt-LT">
              <a:solidFill>
                <a:srgbClr val="44546A"/>
              </a:solidFill>
            </a:endParaRPr>
          </a:p>
          <a:p>
            <a:r>
              <a:rPr lang="lt-LT">
                <a:solidFill>
                  <a:srgbClr val="44546A"/>
                </a:solidFill>
              </a:rPr>
              <a:t>Licencija gali būti išduodama  jos duomenų rinkinį sudarius ir įregistravus tam skirtoje informacinėje sistemoje, Europos Sąjungos informacinėje sistemoje ar registre arba sudarius oficialų elektroninį dokumentą.</a:t>
            </a:r>
          </a:p>
        </p:txBody>
      </p:sp>
      <p:sp>
        <p:nvSpPr>
          <p:cNvPr id="18" name="Text 15">
            <a:extLst>
              <a:ext uri="{FF2B5EF4-FFF2-40B4-BE49-F238E27FC236}">
                <a16:creationId xmlns:a16="http://schemas.microsoft.com/office/drawing/2014/main" id="{83F334D3-8322-65B6-2BFB-38181CE6ED50}"/>
              </a:ext>
            </a:extLst>
          </p:cNvPr>
          <p:cNvSpPr/>
          <p:nvPr/>
        </p:nvSpPr>
        <p:spPr>
          <a:xfrm>
            <a:off x="6434078" y="4140910"/>
            <a:ext cx="4901184" cy="310896"/>
          </a:xfrm>
          <a:prstGeom prst="rect">
            <a:avLst/>
          </a:prstGeom>
          <a:noFill/>
          <a:ln/>
        </p:spPr>
        <p:txBody>
          <a:bodyPr wrap="square" lIns="0" tIns="0" rIns="0" bIns="0" rtlCol="0" anchor="ctr">
            <a:normAutofit/>
          </a:bodyPr>
          <a:lstStyle/>
          <a:p>
            <a:pPr marL="0" indent="0">
              <a:buNone/>
            </a:pPr>
            <a:r>
              <a:rPr lang="lt-LT" sz="1700" b="1">
                <a:solidFill>
                  <a:srgbClr val="18304F"/>
                </a:solidFill>
              </a:rPr>
              <a:t> </a:t>
            </a:r>
            <a:endParaRPr lang="en-US" sz="1700"/>
          </a:p>
        </p:txBody>
      </p:sp>
      <p:sp>
        <p:nvSpPr>
          <p:cNvPr id="22" name="Text 19">
            <a:extLst>
              <a:ext uri="{FF2B5EF4-FFF2-40B4-BE49-F238E27FC236}">
                <a16:creationId xmlns:a16="http://schemas.microsoft.com/office/drawing/2014/main" id="{5583171F-276C-587F-6890-900F731B0F59}"/>
              </a:ext>
            </a:extLst>
          </p:cNvPr>
          <p:cNvSpPr/>
          <p:nvPr/>
        </p:nvSpPr>
        <p:spPr>
          <a:xfrm>
            <a:off x="6583680" y="4800600"/>
            <a:ext cx="4736592" cy="612648"/>
          </a:xfrm>
          <a:prstGeom prst="rect">
            <a:avLst/>
          </a:prstGeom>
          <a:noFill/>
          <a:ln/>
        </p:spPr>
        <p:txBody>
          <a:bodyPr wrap="square" lIns="0" tIns="0" rIns="0" bIns="0" rtlCol="0" anchor="ctr">
            <a:normAutofit/>
          </a:bodyPr>
          <a:lstStyle/>
          <a:p>
            <a:pPr marL="0" indent="0">
              <a:buNone/>
            </a:pPr>
            <a:endParaRPr lang="en-US" sz="1360"/>
          </a:p>
        </p:txBody>
      </p:sp>
      <p:sp>
        <p:nvSpPr>
          <p:cNvPr id="25" name="Slide Number Placeholder 0">
            <a:extLst>
              <a:ext uri="{FF2B5EF4-FFF2-40B4-BE49-F238E27FC236}">
                <a16:creationId xmlns:a16="http://schemas.microsoft.com/office/drawing/2014/main" id="{AB9E92CA-0B7A-A3A6-A1D1-A5EA2602E2CD}"/>
              </a:ext>
            </a:extLst>
          </p:cNvPr>
          <p:cNvSpPr>
            <a:spLocks noGrp="1"/>
          </p:cNvSpPr>
          <p:nvPr>
            <p:ph type="sldNum" sz="quarter" idx="4294967295"/>
          </p:nvPr>
        </p:nvSpPr>
        <p:spPr>
          <a:xfrm>
            <a:off x="11503152" y="6455664"/>
            <a:ext cx="310896"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6D7480"/>
                </a:solidFill>
                <a:latin typeface="Aptos"/>
                <a:ea typeface="Aptos"/>
                <a:cs typeface="Aptos"/>
              </a:defRPr>
            </a:lvl1pPr>
          </a:lstStyle>
          <a:p>
            <a:pPr algn="r"/>
            <a:fld id="{F7021451-1387-4CA6-816F-3879F97B5CBC}" type="slidenum">
              <a:rPr lang="en-US" b="0"/>
              <a:t>16</a:t>
            </a:fld>
            <a:endParaRPr lang="en-US"/>
          </a:p>
        </p:txBody>
      </p:sp>
      <p:sp>
        <p:nvSpPr>
          <p:cNvPr id="23" name="TextBox 22">
            <a:extLst>
              <a:ext uri="{FF2B5EF4-FFF2-40B4-BE49-F238E27FC236}">
                <a16:creationId xmlns:a16="http://schemas.microsoft.com/office/drawing/2014/main" id="{13345EA2-EB90-7AAB-6E96-21FE9A3DEF10}"/>
              </a:ext>
            </a:extLst>
          </p:cNvPr>
          <p:cNvSpPr txBox="1"/>
          <p:nvPr/>
        </p:nvSpPr>
        <p:spPr>
          <a:xfrm>
            <a:off x="945396" y="1810662"/>
            <a:ext cx="4627880" cy="1477328"/>
          </a:xfrm>
          <a:prstGeom prst="rect">
            <a:avLst/>
          </a:prstGeom>
          <a:noFill/>
        </p:spPr>
        <p:txBody>
          <a:bodyPr wrap="square" rtlCol="0">
            <a:spAutoFit/>
          </a:bodyPr>
          <a:lstStyle/>
          <a:p>
            <a:r>
              <a:rPr lang="lt-LT">
                <a:solidFill>
                  <a:srgbClr val="44546A"/>
                </a:solidFill>
              </a:rPr>
              <a:t>Licencijas išduodantis viešojo administravimo subjektas turi užtikrinti, kad I, II ir III kategorijų licencijų duomenys apie licencijos turėtoją ir licencijos turėtojo įgytas teises būtų įrašyti LIS</a:t>
            </a:r>
            <a:r>
              <a:rPr lang="lt-LT" sz="1600"/>
              <a:t>. </a:t>
            </a:r>
          </a:p>
        </p:txBody>
      </p:sp>
      <p:sp>
        <p:nvSpPr>
          <p:cNvPr id="24" name="TextBox 23">
            <a:extLst>
              <a:ext uri="{FF2B5EF4-FFF2-40B4-BE49-F238E27FC236}">
                <a16:creationId xmlns:a16="http://schemas.microsoft.com/office/drawing/2014/main" id="{EF22B9AC-78B0-13A0-0840-3F1E0E889C1B}"/>
              </a:ext>
            </a:extLst>
          </p:cNvPr>
          <p:cNvSpPr txBox="1"/>
          <p:nvPr/>
        </p:nvSpPr>
        <p:spPr>
          <a:xfrm>
            <a:off x="6371769" y="1869376"/>
            <a:ext cx="4818888" cy="1477328"/>
          </a:xfrm>
          <a:prstGeom prst="rect">
            <a:avLst/>
          </a:prstGeom>
          <a:noFill/>
        </p:spPr>
        <p:txBody>
          <a:bodyPr wrap="square" rtlCol="0">
            <a:spAutoFit/>
          </a:bodyPr>
          <a:lstStyle/>
          <a:p>
            <a:pPr marL="285750" indent="-285750">
              <a:buFont typeface="Arial" panose="020B0604020202020204" pitchFamily="34" charset="0"/>
              <a:buChar char="•"/>
            </a:pPr>
            <a:r>
              <a:rPr lang="lt-LT">
                <a:solidFill>
                  <a:srgbClr val="44546A"/>
                </a:solidFill>
              </a:rPr>
              <a:t>Licencijos išdavimo būdas</a:t>
            </a:r>
          </a:p>
          <a:p>
            <a:pPr marL="285750" indent="-285750">
              <a:buFont typeface="Arial" panose="020B0604020202020204" pitchFamily="34" charset="0"/>
              <a:buChar char="•"/>
            </a:pPr>
            <a:r>
              <a:rPr lang="lt-LT">
                <a:solidFill>
                  <a:srgbClr val="44546A"/>
                </a:solidFill>
              </a:rPr>
              <a:t>Kokie licencijų duomenys suvedami į LIS</a:t>
            </a:r>
          </a:p>
          <a:p>
            <a:pPr marL="285750" indent="-285750">
              <a:buFont typeface="Arial" panose="020B0604020202020204" pitchFamily="34" charset="0"/>
              <a:buChar char="•"/>
            </a:pPr>
            <a:r>
              <a:rPr lang="lt-LT">
                <a:solidFill>
                  <a:srgbClr val="44546A"/>
                </a:solidFill>
              </a:rPr>
              <a:t>Bendras licencijų duomenų suvedimo šablonas, jei tas pačias licencijas išduoda keli subjektai. </a:t>
            </a:r>
          </a:p>
        </p:txBody>
      </p:sp>
    </p:spTree>
    <p:extLst>
      <p:ext uri="{BB962C8B-B14F-4D97-AF65-F5344CB8AC3E}">
        <p14:creationId xmlns:p14="http://schemas.microsoft.com/office/powerpoint/2010/main" val="13606087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45567E-AF01-DFEF-06F6-5E3D5F042DE1}"/>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21730114-0C8F-8462-ACBF-40C5C7BE4D65}"/>
              </a:ext>
            </a:extLst>
          </p:cNvPr>
          <p:cNvSpPr/>
          <p:nvPr/>
        </p:nvSpPr>
        <p:spPr>
          <a:xfrm>
            <a:off x="566928" y="292608"/>
            <a:ext cx="10607040" cy="475488"/>
          </a:xfrm>
          <a:prstGeom prst="rect">
            <a:avLst/>
          </a:prstGeom>
          <a:noFill/>
          <a:ln/>
        </p:spPr>
        <p:txBody>
          <a:bodyPr wrap="square" lIns="0" tIns="0" rIns="0" bIns="0" rtlCol="0" anchor="ctr">
            <a:normAutofit/>
          </a:bodyPr>
          <a:lstStyle/>
          <a:p>
            <a:pPr marL="0" indent="0">
              <a:buNone/>
            </a:pPr>
            <a:endParaRPr lang="en-US" sz="2800"/>
          </a:p>
        </p:txBody>
      </p:sp>
      <p:sp>
        <p:nvSpPr>
          <p:cNvPr id="3" name="Text 1">
            <a:extLst>
              <a:ext uri="{FF2B5EF4-FFF2-40B4-BE49-F238E27FC236}">
                <a16:creationId xmlns:a16="http://schemas.microsoft.com/office/drawing/2014/main" id="{BD6D7DCC-1C3D-0F43-BF89-CD0335BAF6D2}"/>
              </a:ext>
            </a:extLst>
          </p:cNvPr>
          <p:cNvSpPr/>
          <p:nvPr/>
        </p:nvSpPr>
        <p:spPr>
          <a:xfrm>
            <a:off x="585216" y="841248"/>
            <a:ext cx="3840480" cy="219456"/>
          </a:xfrm>
          <a:prstGeom prst="rect">
            <a:avLst/>
          </a:prstGeom>
          <a:noFill/>
          <a:ln/>
        </p:spPr>
        <p:txBody>
          <a:bodyPr wrap="square" lIns="0" tIns="0" rIns="0" bIns="0" rtlCol="0" anchor="ctr"/>
          <a:lstStyle/>
          <a:p>
            <a:pPr marL="0" indent="0">
              <a:buNone/>
            </a:pPr>
            <a:endParaRPr lang="en-US" sz="1050"/>
          </a:p>
        </p:txBody>
      </p:sp>
      <p:pic>
        <p:nvPicPr>
          <p:cNvPr id="4" name="Image 0" descr="/mnt/data/eimin_extract/ppt/media/image3.svg">
            <a:extLst>
              <a:ext uri="{FF2B5EF4-FFF2-40B4-BE49-F238E27FC236}">
                <a16:creationId xmlns:a16="http://schemas.microsoft.com/office/drawing/2014/main" id="{AB65E828-13AC-9FF4-A439-BDB34EAAFA0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305288" y="6190488"/>
            <a:ext cx="1417320" cy="301752"/>
          </a:xfrm>
          <a:prstGeom prst="rect">
            <a:avLst/>
          </a:prstGeom>
        </p:spPr>
      </p:pic>
      <p:sp>
        <p:nvSpPr>
          <p:cNvPr id="5" name="Shape 2">
            <a:extLst>
              <a:ext uri="{FF2B5EF4-FFF2-40B4-BE49-F238E27FC236}">
                <a16:creationId xmlns:a16="http://schemas.microsoft.com/office/drawing/2014/main" id="{326F3F6E-F595-274F-EBF1-E514A92F2516}"/>
              </a:ext>
            </a:extLst>
          </p:cNvPr>
          <p:cNvSpPr/>
          <p:nvPr/>
        </p:nvSpPr>
        <p:spPr>
          <a:xfrm>
            <a:off x="725424" y="1508760"/>
            <a:ext cx="5230368" cy="3995928"/>
          </a:xfrm>
          <a:prstGeom prst="roundRect">
            <a:avLst>
              <a:gd name="adj" fmla="val 2105"/>
            </a:avLst>
          </a:prstGeom>
          <a:solidFill>
            <a:srgbClr val="EEF8F4"/>
          </a:solidFill>
          <a:ln w="12700">
            <a:solidFill>
              <a:srgbClr val="D8E1EA"/>
            </a:solidFill>
            <a:prstDash val="solid"/>
          </a:ln>
        </p:spPr>
        <p:txBody>
          <a:bodyPr/>
          <a:lstStyle/>
          <a:p>
            <a:endParaRPr lang="lt-LT"/>
          </a:p>
        </p:txBody>
      </p:sp>
      <p:sp>
        <p:nvSpPr>
          <p:cNvPr id="6" name="Text 3">
            <a:extLst>
              <a:ext uri="{FF2B5EF4-FFF2-40B4-BE49-F238E27FC236}">
                <a16:creationId xmlns:a16="http://schemas.microsoft.com/office/drawing/2014/main" id="{AADA5C1F-85CE-956A-A904-9D0001040C40}"/>
              </a:ext>
            </a:extLst>
          </p:cNvPr>
          <p:cNvSpPr/>
          <p:nvPr/>
        </p:nvSpPr>
        <p:spPr>
          <a:xfrm>
            <a:off x="1588957" y="2758190"/>
            <a:ext cx="4062335" cy="1693889"/>
          </a:xfrm>
          <a:prstGeom prst="rect">
            <a:avLst/>
          </a:prstGeom>
          <a:noFill/>
          <a:ln/>
        </p:spPr>
        <p:txBody>
          <a:bodyPr wrap="square" lIns="0" tIns="0" rIns="0" bIns="0" rtlCol="0" anchor="ctr">
            <a:noAutofit/>
          </a:bodyPr>
          <a:lstStyle/>
          <a:p>
            <a:r>
              <a:rPr lang="lt-LT" b="1">
                <a:solidFill>
                  <a:srgbClr val="44546A"/>
                </a:solidFill>
              </a:rPr>
              <a:t>Bendra taisyklė. </a:t>
            </a:r>
            <a:r>
              <a:rPr lang="lt-LT">
                <a:solidFill>
                  <a:srgbClr val="44546A"/>
                </a:solidFill>
              </a:rPr>
              <a:t>LIS tvarkomi duomenys skelbiami viešai Licencijų informacinės sistemos interneto svetainėje, išskyrus konfidencialius duomenis, kurie negali būti viešinami.</a:t>
            </a:r>
          </a:p>
          <a:p>
            <a:endParaRPr lang="lt-LT">
              <a:solidFill>
                <a:srgbClr val="44546A"/>
              </a:solidFill>
            </a:endParaRPr>
          </a:p>
          <a:p>
            <a:r>
              <a:rPr lang="lt-LT" b="1">
                <a:solidFill>
                  <a:srgbClr val="44546A"/>
                </a:solidFill>
              </a:rPr>
              <a:t>Viešinimo tikslas </a:t>
            </a:r>
            <a:r>
              <a:rPr lang="lt-LT">
                <a:solidFill>
                  <a:srgbClr val="44546A"/>
                </a:solidFill>
              </a:rPr>
              <a:t>– sustiprinti vartotojų ir visuomenės saugumą sudarant sąlygas vieno langelio principu įsitikinti, ar asmuo turi reikiamas licencijas ir yra saugu naudotis jo paslaugomis, siekiant išvengti žalos dėl neteisėtos veiklos, kuri gali turėti neigiamą poveikį konkrečiam asmeniui ar (ir) visuomenei.</a:t>
            </a:r>
            <a:endParaRPr lang="en-US">
              <a:solidFill>
                <a:srgbClr val="44546A"/>
              </a:solidFill>
            </a:endParaRPr>
          </a:p>
        </p:txBody>
      </p:sp>
      <p:sp>
        <p:nvSpPr>
          <p:cNvPr id="7" name="Shape 4">
            <a:extLst>
              <a:ext uri="{FF2B5EF4-FFF2-40B4-BE49-F238E27FC236}">
                <a16:creationId xmlns:a16="http://schemas.microsoft.com/office/drawing/2014/main" id="{7B6F3BC9-73AF-803C-99C9-7A764D2CD03E}"/>
              </a:ext>
            </a:extLst>
          </p:cNvPr>
          <p:cNvSpPr/>
          <p:nvPr/>
        </p:nvSpPr>
        <p:spPr>
          <a:xfrm flipV="1">
            <a:off x="1014984" y="2170454"/>
            <a:ext cx="292608" cy="283464"/>
          </a:xfrm>
          <a:prstGeom prst="ellipse">
            <a:avLst/>
          </a:prstGeom>
          <a:solidFill>
            <a:srgbClr val="278A62"/>
          </a:solidFill>
          <a:ln w="12700">
            <a:solidFill>
              <a:srgbClr val="278A62"/>
            </a:solidFill>
            <a:prstDash val="solid"/>
          </a:ln>
        </p:spPr>
        <p:txBody>
          <a:bodyPr/>
          <a:lstStyle/>
          <a:p>
            <a:endParaRPr lang="lt-LT"/>
          </a:p>
        </p:txBody>
      </p:sp>
      <p:sp>
        <p:nvSpPr>
          <p:cNvPr id="8" name="Text 5">
            <a:extLst>
              <a:ext uri="{FF2B5EF4-FFF2-40B4-BE49-F238E27FC236}">
                <a16:creationId xmlns:a16="http://schemas.microsoft.com/office/drawing/2014/main" id="{2F89B494-1E3E-443C-EAB3-55E1E139DF57}"/>
              </a:ext>
            </a:extLst>
          </p:cNvPr>
          <p:cNvSpPr/>
          <p:nvPr/>
        </p:nvSpPr>
        <p:spPr>
          <a:xfrm>
            <a:off x="1307592" y="2130552"/>
            <a:ext cx="4453128" cy="777240"/>
          </a:xfrm>
          <a:prstGeom prst="rect">
            <a:avLst/>
          </a:prstGeom>
          <a:noFill/>
          <a:ln/>
        </p:spPr>
        <p:txBody>
          <a:bodyPr wrap="square" lIns="0" tIns="0" rIns="0" bIns="0" rtlCol="0" anchor="ctr">
            <a:normAutofit/>
          </a:bodyPr>
          <a:lstStyle/>
          <a:p>
            <a:pPr marL="0" indent="0">
              <a:buNone/>
            </a:pPr>
            <a:endParaRPr lang="en-US" sz="1530">
              <a:solidFill>
                <a:srgbClr val="44546A"/>
              </a:solidFill>
            </a:endParaRPr>
          </a:p>
        </p:txBody>
      </p:sp>
      <p:sp>
        <p:nvSpPr>
          <p:cNvPr id="10" name="Text 7">
            <a:extLst>
              <a:ext uri="{FF2B5EF4-FFF2-40B4-BE49-F238E27FC236}">
                <a16:creationId xmlns:a16="http://schemas.microsoft.com/office/drawing/2014/main" id="{A4E8C78E-34F6-091A-AD45-15A2D5CD5308}"/>
              </a:ext>
            </a:extLst>
          </p:cNvPr>
          <p:cNvSpPr/>
          <p:nvPr/>
        </p:nvSpPr>
        <p:spPr>
          <a:xfrm>
            <a:off x="1307592" y="2907792"/>
            <a:ext cx="4453128" cy="777240"/>
          </a:xfrm>
          <a:prstGeom prst="rect">
            <a:avLst/>
          </a:prstGeom>
          <a:noFill/>
          <a:ln/>
        </p:spPr>
        <p:txBody>
          <a:bodyPr wrap="square" lIns="0" tIns="0" rIns="0" bIns="0" rtlCol="0" anchor="ctr">
            <a:normAutofit/>
          </a:bodyPr>
          <a:lstStyle/>
          <a:p>
            <a:pPr marL="0" indent="0">
              <a:buNone/>
            </a:pPr>
            <a:endParaRPr lang="en-US" sz="1530"/>
          </a:p>
        </p:txBody>
      </p:sp>
      <p:sp>
        <p:nvSpPr>
          <p:cNvPr id="11" name="Shape 8">
            <a:extLst>
              <a:ext uri="{FF2B5EF4-FFF2-40B4-BE49-F238E27FC236}">
                <a16:creationId xmlns:a16="http://schemas.microsoft.com/office/drawing/2014/main" id="{C301EDB0-745A-DD1E-946A-B087B1321AFE}"/>
              </a:ext>
            </a:extLst>
          </p:cNvPr>
          <p:cNvSpPr/>
          <p:nvPr/>
        </p:nvSpPr>
        <p:spPr>
          <a:xfrm>
            <a:off x="6283427" y="1450880"/>
            <a:ext cx="5230368" cy="4053808"/>
          </a:xfrm>
          <a:prstGeom prst="roundRect">
            <a:avLst>
              <a:gd name="adj" fmla="val 2105"/>
            </a:avLst>
          </a:prstGeom>
          <a:solidFill>
            <a:srgbClr val="FAEEEE"/>
          </a:solidFill>
          <a:ln w="12700">
            <a:solidFill>
              <a:srgbClr val="D8E1EA"/>
            </a:solidFill>
            <a:prstDash val="solid"/>
          </a:ln>
        </p:spPr>
        <p:txBody>
          <a:bodyPr/>
          <a:lstStyle/>
          <a:p>
            <a:endParaRPr lang="lt-LT"/>
          </a:p>
        </p:txBody>
      </p:sp>
      <p:sp>
        <p:nvSpPr>
          <p:cNvPr id="12" name="Text 9">
            <a:extLst>
              <a:ext uri="{FF2B5EF4-FFF2-40B4-BE49-F238E27FC236}">
                <a16:creationId xmlns:a16="http://schemas.microsoft.com/office/drawing/2014/main" id="{FD91DC11-270E-5634-A986-EE6EAA8CCCD7}"/>
              </a:ext>
            </a:extLst>
          </p:cNvPr>
          <p:cNvSpPr/>
          <p:nvPr/>
        </p:nvSpPr>
        <p:spPr>
          <a:xfrm>
            <a:off x="6437376" y="1673352"/>
            <a:ext cx="4828032" cy="310896"/>
          </a:xfrm>
          <a:prstGeom prst="rect">
            <a:avLst/>
          </a:prstGeom>
          <a:noFill/>
          <a:ln/>
        </p:spPr>
        <p:txBody>
          <a:bodyPr wrap="square" lIns="0" tIns="0" rIns="0" bIns="0" rtlCol="0" anchor="ctr">
            <a:normAutofit/>
          </a:bodyPr>
          <a:lstStyle/>
          <a:p>
            <a:pPr marL="0" indent="0">
              <a:buNone/>
            </a:pPr>
            <a:endParaRPr lang="en-US" sz="1800"/>
          </a:p>
        </p:txBody>
      </p:sp>
      <p:sp>
        <p:nvSpPr>
          <p:cNvPr id="13" name="Shape 10">
            <a:extLst>
              <a:ext uri="{FF2B5EF4-FFF2-40B4-BE49-F238E27FC236}">
                <a16:creationId xmlns:a16="http://schemas.microsoft.com/office/drawing/2014/main" id="{42F17D9C-77BB-A358-1F13-C8337B245D7D}"/>
              </a:ext>
            </a:extLst>
          </p:cNvPr>
          <p:cNvSpPr/>
          <p:nvPr/>
        </p:nvSpPr>
        <p:spPr>
          <a:xfrm>
            <a:off x="6400800" y="1857216"/>
            <a:ext cx="320040" cy="300768"/>
          </a:xfrm>
          <a:prstGeom prst="ellipse">
            <a:avLst/>
          </a:prstGeom>
          <a:solidFill>
            <a:srgbClr val="B75555"/>
          </a:solidFill>
          <a:ln w="12700">
            <a:solidFill>
              <a:srgbClr val="B75555"/>
            </a:solidFill>
            <a:prstDash val="solid"/>
          </a:ln>
        </p:spPr>
        <p:txBody>
          <a:bodyPr/>
          <a:lstStyle/>
          <a:p>
            <a:endParaRPr lang="lt-LT"/>
          </a:p>
        </p:txBody>
      </p:sp>
      <p:sp>
        <p:nvSpPr>
          <p:cNvPr id="14" name="Text 11">
            <a:extLst>
              <a:ext uri="{FF2B5EF4-FFF2-40B4-BE49-F238E27FC236}">
                <a16:creationId xmlns:a16="http://schemas.microsoft.com/office/drawing/2014/main" id="{2E8667DD-FF71-D698-EA0C-9DC6E7FD2D0F}"/>
              </a:ext>
            </a:extLst>
          </p:cNvPr>
          <p:cNvSpPr/>
          <p:nvPr/>
        </p:nvSpPr>
        <p:spPr>
          <a:xfrm>
            <a:off x="6867144" y="1158272"/>
            <a:ext cx="4398264" cy="2173160"/>
          </a:xfrm>
          <a:prstGeom prst="rect">
            <a:avLst/>
          </a:prstGeom>
          <a:noFill/>
          <a:ln/>
        </p:spPr>
        <p:txBody>
          <a:bodyPr wrap="square" lIns="0" tIns="0" rIns="0" bIns="0" rtlCol="0" anchor="ctr">
            <a:normAutofit/>
          </a:bodyPr>
          <a:lstStyle/>
          <a:p>
            <a:r>
              <a:rPr lang="lt-LT" b="1">
                <a:solidFill>
                  <a:srgbClr val="44546A"/>
                </a:solidFill>
              </a:rPr>
              <a:t>Bendra taisyklė</a:t>
            </a:r>
            <a:r>
              <a:rPr lang="lt-LT">
                <a:solidFill>
                  <a:srgbClr val="44546A"/>
                </a:solidFill>
              </a:rPr>
              <a:t>. Licencijos turėtojo asmens duomenys viešinami LIS, kol licencija netenka galios arba panaikinamas licencijos galiojimas.</a:t>
            </a:r>
            <a:endParaRPr lang="en-US" sz="1480">
              <a:solidFill>
                <a:srgbClr val="44546A"/>
              </a:solidFill>
            </a:endParaRPr>
          </a:p>
        </p:txBody>
      </p:sp>
      <p:sp>
        <p:nvSpPr>
          <p:cNvPr id="16" name="Text 13">
            <a:extLst>
              <a:ext uri="{FF2B5EF4-FFF2-40B4-BE49-F238E27FC236}">
                <a16:creationId xmlns:a16="http://schemas.microsoft.com/office/drawing/2014/main" id="{22EF0983-2116-A942-5EDE-5EF0703EC78D}"/>
              </a:ext>
            </a:extLst>
          </p:cNvPr>
          <p:cNvSpPr/>
          <p:nvPr/>
        </p:nvSpPr>
        <p:spPr>
          <a:xfrm>
            <a:off x="6885432" y="3429000"/>
            <a:ext cx="4379976" cy="1978120"/>
          </a:xfrm>
          <a:prstGeom prst="rect">
            <a:avLst/>
          </a:prstGeom>
          <a:noFill/>
          <a:ln/>
        </p:spPr>
        <p:txBody>
          <a:bodyPr wrap="square" lIns="0" tIns="0" rIns="0" bIns="0" rtlCol="0" anchor="ctr">
            <a:normAutofit fontScale="92500"/>
          </a:bodyPr>
          <a:lstStyle/>
          <a:p>
            <a:r>
              <a:rPr lang="lt-LT" sz="1900">
                <a:solidFill>
                  <a:srgbClr val="44546A"/>
                </a:solidFill>
              </a:rPr>
              <a:t>Licencijavimą nustatančiame įstatyme gali būti numatyta </a:t>
            </a:r>
            <a:r>
              <a:rPr lang="lt-LT" sz="1900" b="1">
                <a:solidFill>
                  <a:srgbClr val="44546A"/>
                </a:solidFill>
              </a:rPr>
              <a:t>išimtis iš bendros taisyklės </a:t>
            </a:r>
            <a:r>
              <a:rPr lang="lt-LT" sz="1900">
                <a:solidFill>
                  <a:srgbClr val="44546A"/>
                </a:solidFill>
              </a:rPr>
              <a:t>tais atvejais, kai asmens duomenų viešinimas nebūtinas ir neproporcingas</a:t>
            </a:r>
          </a:p>
          <a:p>
            <a:endParaRPr lang="lt-LT" sz="1900">
              <a:solidFill>
                <a:srgbClr val="44546A"/>
              </a:solidFill>
            </a:endParaRPr>
          </a:p>
          <a:p>
            <a:r>
              <a:rPr lang="lt-LT" sz="1900">
                <a:solidFill>
                  <a:srgbClr val="44546A"/>
                </a:solidFill>
              </a:rPr>
              <a:t>VAĮ nurodyta, kokie asmens duomenys yra viešinami</a:t>
            </a:r>
            <a:r>
              <a:rPr lang="lt-LT" sz="1600">
                <a:solidFill>
                  <a:srgbClr val="44546A"/>
                </a:solidFill>
              </a:rPr>
              <a:t>. </a:t>
            </a:r>
            <a:endParaRPr lang="en-US" sz="1480">
              <a:solidFill>
                <a:srgbClr val="44546A"/>
              </a:solidFill>
            </a:endParaRPr>
          </a:p>
        </p:txBody>
      </p:sp>
      <p:sp>
        <p:nvSpPr>
          <p:cNvPr id="17" name="Shape 14">
            <a:extLst>
              <a:ext uri="{FF2B5EF4-FFF2-40B4-BE49-F238E27FC236}">
                <a16:creationId xmlns:a16="http://schemas.microsoft.com/office/drawing/2014/main" id="{F03CF2D6-9DEB-624D-52D8-F4AE877D032E}"/>
              </a:ext>
            </a:extLst>
          </p:cNvPr>
          <p:cNvSpPr/>
          <p:nvPr/>
        </p:nvSpPr>
        <p:spPr>
          <a:xfrm>
            <a:off x="585216" y="5687568"/>
            <a:ext cx="10789920" cy="512064"/>
          </a:xfrm>
          <a:prstGeom prst="roundRect">
            <a:avLst>
              <a:gd name="adj" fmla="val 10714"/>
            </a:avLst>
          </a:prstGeom>
          <a:solidFill>
            <a:srgbClr val="F7FAFD"/>
          </a:solidFill>
          <a:ln w="12700">
            <a:solidFill>
              <a:srgbClr val="F7FAFD"/>
            </a:solidFill>
            <a:prstDash val="solid"/>
          </a:ln>
        </p:spPr>
        <p:txBody>
          <a:bodyPr/>
          <a:lstStyle/>
          <a:p>
            <a:endParaRPr lang="lt-LT"/>
          </a:p>
        </p:txBody>
      </p:sp>
      <p:sp>
        <p:nvSpPr>
          <p:cNvPr id="18" name="Text 15">
            <a:extLst>
              <a:ext uri="{FF2B5EF4-FFF2-40B4-BE49-F238E27FC236}">
                <a16:creationId xmlns:a16="http://schemas.microsoft.com/office/drawing/2014/main" id="{E454A0A3-4A91-CFC0-7E0E-7CF94DF41CE6}"/>
              </a:ext>
            </a:extLst>
          </p:cNvPr>
          <p:cNvSpPr/>
          <p:nvPr/>
        </p:nvSpPr>
        <p:spPr>
          <a:xfrm>
            <a:off x="822960" y="5815584"/>
            <a:ext cx="10287000" cy="201168"/>
          </a:xfrm>
          <a:prstGeom prst="rect">
            <a:avLst/>
          </a:prstGeom>
          <a:noFill/>
          <a:ln/>
        </p:spPr>
        <p:txBody>
          <a:bodyPr wrap="square" lIns="0" tIns="0" rIns="0" bIns="0" rtlCol="0" anchor="ctr">
            <a:noAutofit/>
          </a:bodyPr>
          <a:lstStyle/>
          <a:p>
            <a:pPr algn="ctr"/>
            <a:r>
              <a:rPr lang="lt-LT">
                <a:solidFill>
                  <a:srgbClr val="44546A"/>
                </a:solidFill>
              </a:rPr>
              <a:t>Vertinamas licencijos turėtojo asmens duomenų viešinimo būtinumas ir proporcingumas</a:t>
            </a:r>
            <a:r>
              <a:rPr lang="lt-LT" sz="1600">
                <a:solidFill>
                  <a:srgbClr val="44546A"/>
                </a:solidFill>
              </a:rPr>
              <a:t>.</a:t>
            </a:r>
            <a:r>
              <a:rPr lang="en-US" sz="1600">
                <a:solidFill>
                  <a:srgbClr val="44546A"/>
                </a:solidFill>
              </a:rPr>
              <a:t> </a:t>
            </a:r>
          </a:p>
        </p:txBody>
      </p:sp>
      <p:sp>
        <p:nvSpPr>
          <p:cNvPr id="25" name="Slide Number Placeholder 0">
            <a:extLst>
              <a:ext uri="{FF2B5EF4-FFF2-40B4-BE49-F238E27FC236}">
                <a16:creationId xmlns:a16="http://schemas.microsoft.com/office/drawing/2014/main" id="{C68E6C91-ED95-E9B6-B43F-F7AB3DBC5D7B}"/>
              </a:ext>
            </a:extLst>
          </p:cNvPr>
          <p:cNvSpPr>
            <a:spLocks noGrp="1"/>
          </p:cNvSpPr>
          <p:nvPr>
            <p:ph type="sldNum" sz="quarter" idx="4294967295"/>
          </p:nvPr>
        </p:nvSpPr>
        <p:spPr>
          <a:xfrm>
            <a:off x="11503152" y="6455664"/>
            <a:ext cx="310896"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6D7480"/>
                </a:solidFill>
                <a:latin typeface="Aptos"/>
                <a:ea typeface="Aptos"/>
                <a:cs typeface="Aptos"/>
              </a:defRPr>
            </a:lvl1pPr>
          </a:lstStyle>
          <a:p>
            <a:pPr algn="r"/>
            <a:fld id="{F7021451-1387-4CA6-816F-3879F97B5CBC}" type="slidenum">
              <a:rPr lang="en-US" b="0"/>
              <a:t>17</a:t>
            </a:fld>
            <a:endParaRPr lang="en-US"/>
          </a:p>
        </p:txBody>
      </p:sp>
      <p:sp>
        <p:nvSpPr>
          <p:cNvPr id="23" name="TextBox 22">
            <a:extLst>
              <a:ext uri="{FF2B5EF4-FFF2-40B4-BE49-F238E27FC236}">
                <a16:creationId xmlns:a16="http://schemas.microsoft.com/office/drawing/2014/main" id="{F7A0E0B5-A6A1-D088-D6F4-314CBB5616C7}"/>
              </a:ext>
            </a:extLst>
          </p:cNvPr>
          <p:cNvSpPr txBox="1"/>
          <p:nvPr/>
        </p:nvSpPr>
        <p:spPr>
          <a:xfrm>
            <a:off x="566928" y="538480"/>
            <a:ext cx="7591552" cy="738664"/>
          </a:xfrm>
          <a:prstGeom prst="rect">
            <a:avLst/>
          </a:prstGeom>
          <a:noFill/>
        </p:spPr>
        <p:txBody>
          <a:bodyPr wrap="square" rtlCol="0">
            <a:spAutoFit/>
          </a:bodyPr>
          <a:lstStyle/>
          <a:p>
            <a:r>
              <a:rPr lang="lt-LT" sz="2400" b="1">
                <a:solidFill>
                  <a:srgbClr val="44546A"/>
                </a:solidFill>
              </a:rPr>
              <a:t>Duomenų viešinimas LIS </a:t>
            </a:r>
          </a:p>
          <a:p>
            <a:endParaRPr lang="lt-LT"/>
          </a:p>
        </p:txBody>
      </p:sp>
      <p:sp>
        <p:nvSpPr>
          <p:cNvPr id="26" name="Shape 4">
            <a:extLst>
              <a:ext uri="{FF2B5EF4-FFF2-40B4-BE49-F238E27FC236}">
                <a16:creationId xmlns:a16="http://schemas.microsoft.com/office/drawing/2014/main" id="{042A198A-592A-E5ED-0822-AA5F59694F8B}"/>
              </a:ext>
            </a:extLst>
          </p:cNvPr>
          <p:cNvSpPr/>
          <p:nvPr/>
        </p:nvSpPr>
        <p:spPr>
          <a:xfrm flipV="1">
            <a:off x="1010887" y="4109244"/>
            <a:ext cx="292608" cy="283464"/>
          </a:xfrm>
          <a:prstGeom prst="ellipse">
            <a:avLst/>
          </a:prstGeom>
          <a:solidFill>
            <a:srgbClr val="278A62"/>
          </a:solidFill>
          <a:ln w="12700">
            <a:solidFill>
              <a:srgbClr val="278A62"/>
            </a:solidFill>
            <a:prstDash val="solid"/>
          </a:ln>
        </p:spPr>
        <p:txBody>
          <a:bodyPr/>
          <a:lstStyle/>
          <a:p>
            <a:endParaRPr lang="lt-LT"/>
          </a:p>
        </p:txBody>
      </p:sp>
      <p:sp>
        <p:nvSpPr>
          <p:cNvPr id="30" name="Shape 10">
            <a:extLst>
              <a:ext uri="{FF2B5EF4-FFF2-40B4-BE49-F238E27FC236}">
                <a16:creationId xmlns:a16="http://schemas.microsoft.com/office/drawing/2014/main" id="{7599562B-7D97-F283-58EE-0DF651F2BE7A}"/>
              </a:ext>
            </a:extLst>
          </p:cNvPr>
          <p:cNvSpPr/>
          <p:nvPr/>
        </p:nvSpPr>
        <p:spPr>
          <a:xfrm>
            <a:off x="6437376" y="3830919"/>
            <a:ext cx="320040" cy="300768"/>
          </a:xfrm>
          <a:prstGeom prst="ellipse">
            <a:avLst/>
          </a:prstGeom>
          <a:solidFill>
            <a:srgbClr val="B75555"/>
          </a:solidFill>
          <a:ln w="12700">
            <a:solidFill>
              <a:srgbClr val="B75555"/>
            </a:solidFill>
            <a:prstDash val="solid"/>
          </a:ln>
        </p:spPr>
        <p:txBody>
          <a:bodyPr/>
          <a:lstStyle/>
          <a:p>
            <a:endParaRPr lang="lt-LT"/>
          </a:p>
        </p:txBody>
      </p:sp>
      <p:sp>
        <p:nvSpPr>
          <p:cNvPr id="15" name="Shape 10">
            <a:extLst>
              <a:ext uri="{FF2B5EF4-FFF2-40B4-BE49-F238E27FC236}">
                <a16:creationId xmlns:a16="http://schemas.microsoft.com/office/drawing/2014/main" id="{844DFDD6-7230-EFB3-15B2-73032DCD623F}"/>
              </a:ext>
            </a:extLst>
          </p:cNvPr>
          <p:cNvSpPr/>
          <p:nvPr/>
        </p:nvSpPr>
        <p:spPr>
          <a:xfrm>
            <a:off x="6437376" y="4877752"/>
            <a:ext cx="320040" cy="300768"/>
          </a:xfrm>
          <a:prstGeom prst="ellipse">
            <a:avLst/>
          </a:prstGeom>
          <a:solidFill>
            <a:srgbClr val="B75555"/>
          </a:solidFill>
          <a:ln w="12700">
            <a:solidFill>
              <a:srgbClr val="B75555"/>
            </a:solidFill>
            <a:prstDash val="solid"/>
          </a:ln>
        </p:spPr>
        <p:txBody>
          <a:bodyPr/>
          <a:lstStyle/>
          <a:p>
            <a:endParaRPr lang="lt-LT"/>
          </a:p>
        </p:txBody>
      </p:sp>
    </p:spTree>
    <p:extLst>
      <p:ext uri="{BB962C8B-B14F-4D97-AF65-F5344CB8AC3E}">
        <p14:creationId xmlns:p14="http://schemas.microsoft.com/office/powerpoint/2010/main" val="38868230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736600" y="603504"/>
            <a:ext cx="10607040" cy="475488"/>
          </a:xfrm>
          <a:prstGeom prst="rect">
            <a:avLst/>
          </a:prstGeom>
          <a:noFill/>
          <a:ln/>
        </p:spPr>
        <p:txBody>
          <a:bodyPr wrap="square" lIns="0" tIns="0" rIns="0" bIns="0" rtlCol="0" anchor="ctr">
            <a:normAutofit/>
          </a:bodyPr>
          <a:lstStyle/>
          <a:p>
            <a:pPr marL="0" indent="0">
              <a:buNone/>
            </a:pPr>
            <a:r>
              <a:rPr lang="lt-LT" sz="2800" b="1">
                <a:solidFill>
                  <a:srgbClr val="44546A"/>
                </a:solidFill>
                <a:latin typeface="Aptos Display" pitchFamily="34" charset="0"/>
                <a:ea typeface="Aptos Display" pitchFamily="34" charset="-122"/>
                <a:cs typeface="Aptos Display" pitchFamily="34" charset="-120"/>
              </a:rPr>
              <a:t>P</a:t>
            </a:r>
            <a:r>
              <a:rPr lang="en-US" sz="2800" b="1" err="1">
                <a:solidFill>
                  <a:srgbClr val="44546A"/>
                </a:solidFill>
                <a:latin typeface="Aptos Display" pitchFamily="34" charset="0"/>
                <a:ea typeface="Aptos Display" pitchFamily="34" charset="-122"/>
                <a:cs typeface="Aptos Display" pitchFamily="34" charset="-120"/>
              </a:rPr>
              <a:t>aslaugų</a:t>
            </a:r>
            <a:r>
              <a:rPr lang="en-US" sz="2800" b="1">
                <a:solidFill>
                  <a:srgbClr val="44546A"/>
                </a:solidFill>
                <a:latin typeface="Aptos Display" pitchFamily="34" charset="0"/>
                <a:ea typeface="Aptos Display" pitchFamily="34" charset="-122"/>
                <a:cs typeface="Aptos Display" pitchFamily="34" charset="-120"/>
              </a:rPr>
              <a:t> teikėjai iš kitų ES valstybių</a:t>
            </a:r>
            <a:endParaRPr lang="en-US" sz="2800">
              <a:solidFill>
                <a:srgbClr val="44546A"/>
              </a:solidFill>
            </a:endParaRPr>
          </a:p>
        </p:txBody>
      </p:sp>
      <p:sp>
        <p:nvSpPr>
          <p:cNvPr id="3" name="Text 1"/>
          <p:cNvSpPr/>
          <p:nvPr/>
        </p:nvSpPr>
        <p:spPr>
          <a:xfrm>
            <a:off x="585216" y="841248"/>
            <a:ext cx="3840480" cy="219456"/>
          </a:xfrm>
          <a:prstGeom prst="rect">
            <a:avLst/>
          </a:prstGeom>
          <a:noFill/>
          <a:ln/>
        </p:spPr>
        <p:txBody>
          <a:bodyPr wrap="square" lIns="0" tIns="0" rIns="0" bIns="0" rtlCol="0" anchor="ctr"/>
          <a:lstStyle/>
          <a:p>
            <a:pPr marL="0" indent="0">
              <a:buNone/>
            </a:pPr>
            <a:endParaRPr lang="en-US" sz="1050"/>
          </a:p>
        </p:txBody>
      </p:sp>
      <p:pic>
        <p:nvPicPr>
          <p:cNvPr id="4" name="Image 0" descr="/mnt/data/eimin_extract/ppt/media/image3.sv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305288" y="6190488"/>
            <a:ext cx="1417320" cy="301752"/>
          </a:xfrm>
          <a:prstGeom prst="rect">
            <a:avLst/>
          </a:prstGeom>
        </p:spPr>
      </p:pic>
      <p:sp>
        <p:nvSpPr>
          <p:cNvPr id="5" name="Shape 2"/>
          <p:cNvSpPr/>
          <p:nvPr/>
        </p:nvSpPr>
        <p:spPr>
          <a:xfrm>
            <a:off x="758952" y="1161072"/>
            <a:ext cx="10744200" cy="1134072"/>
          </a:xfrm>
          <a:prstGeom prst="roundRect">
            <a:avLst>
              <a:gd name="adj" fmla="val 7273"/>
            </a:avLst>
          </a:prstGeom>
          <a:solidFill>
            <a:srgbClr val="EEF8F4"/>
          </a:solidFill>
          <a:ln w="12700">
            <a:solidFill>
              <a:srgbClr val="D5E9DF"/>
            </a:solidFill>
            <a:prstDash val="solid"/>
          </a:ln>
        </p:spPr>
        <p:txBody>
          <a:bodyPr/>
          <a:lstStyle/>
          <a:p>
            <a:endParaRPr lang="lt-LT"/>
          </a:p>
        </p:txBody>
      </p:sp>
      <p:sp>
        <p:nvSpPr>
          <p:cNvPr id="6" name="Text 3"/>
          <p:cNvSpPr/>
          <p:nvPr/>
        </p:nvSpPr>
        <p:spPr>
          <a:xfrm>
            <a:off x="1024128" y="1600200"/>
            <a:ext cx="1920240" cy="228600"/>
          </a:xfrm>
          <a:prstGeom prst="rect">
            <a:avLst/>
          </a:prstGeom>
          <a:noFill/>
          <a:ln/>
        </p:spPr>
        <p:txBody>
          <a:bodyPr wrap="square" lIns="0" tIns="0" rIns="0" bIns="0" rtlCol="0" anchor="ctr"/>
          <a:lstStyle/>
          <a:p>
            <a:pPr marL="0" indent="0">
              <a:buNone/>
            </a:pPr>
            <a:r>
              <a:rPr lang="en-US" b="1" kern="0" spc="50">
                <a:solidFill>
                  <a:srgbClr val="278A62"/>
                </a:solidFill>
              </a:rPr>
              <a:t>PAGRINDINĖ TAISYKLĖ</a:t>
            </a:r>
            <a:r>
              <a:rPr lang="lt-LT" b="1" kern="0" spc="50">
                <a:solidFill>
                  <a:srgbClr val="278A62"/>
                </a:solidFill>
              </a:rPr>
              <a:t> PASLAUGŲ ĮSTATYME</a:t>
            </a:r>
            <a:endParaRPr lang="en-US" b="1"/>
          </a:p>
        </p:txBody>
      </p:sp>
      <p:sp>
        <p:nvSpPr>
          <p:cNvPr id="7" name="Text 4"/>
          <p:cNvSpPr/>
          <p:nvPr/>
        </p:nvSpPr>
        <p:spPr>
          <a:xfrm>
            <a:off x="2880360" y="1316736"/>
            <a:ext cx="8138160" cy="704088"/>
          </a:xfrm>
          <a:prstGeom prst="rect">
            <a:avLst/>
          </a:prstGeom>
          <a:noFill/>
          <a:ln/>
        </p:spPr>
        <p:txBody>
          <a:bodyPr wrap="square" lIns="0" tIns="0" rIns="0" bIns="0" rtlCol="0" anchor="ctr">
            <a:noAutofit/>
          </a:bodyPr>
          <a:lstStyle/>
          <a:p>
            <a:pPr marL="0" indent="0">
              <a:buNone/>
            </a:pPr>
            <a:r>
              <a:rPr lang="en-US" sz="2000" err="1">
                <a:solidFill>
                  <a:srgbClr val="44546A"/>
                </a:solidFill>
              </a:rPr>
              <a:t>Kitos</a:t>
            </a:r>
            <a:r>
              <a:rPr lang="en-US" sz="2000">
                <a:solidFill>
                  <a:srgbClr val="44546A"/>
                </a:solidFill>
              </a:rPr>
              <a:t> ES </a:t>
            </a:r>
            <a:r>
              <a:rPr lang="en-US" sz="2000" err="1">
                <a:solidFill>
                  <a:srgbClr val="44546A"/>
                </a:solidFill>
              </a:rPr>
              <a:t>valstybės</a:t>
            </a:r>
            <a:r>
              <a:rPr lang="en-US" sz="2000">
                <a:solidFill>
                  <a:srgbClr val="44546A"/>
                </a:solidFill>
              </a:rPr>
              <a:t> </a:t>
            </a:r>
            <a:r>
              <a:rPr lang="en-US" sz="2000" err="1">
                <a:solidFill>
                  <a:srgbClr val="44546A"/>
                </a:solidFill>
              </a:rPr>
              <a:t>narės</a:t>
            </a:r>
            <a:r>
              <a:rPr lang="en-US" sz="2000">
                <a:solidFill>
                  <a:srgbClr val="44546A"/>
                </a:solidFill>
              </a:rPr>
              <a:t> </a:t>
            </a:r>
            <a:r>
              <a:rPr lang="en-US" sz="2000" err="1">
                <a:solidFill>
                  <a:srgbClr val="44546A"/>
                </a:solidFill>
              </a:rPr>
              <a:t>paslaugų</a:t>
            </a:r>
            <a:r>
              <a:rPr lang="en-US" sz="2000">
                <a:solidFill>
                  <a:srgbClr val="44546A"/>
                </a:solidFill>
              </a:rPr>
              <a:t> </a:t>
            </a:r>
            <a:r>
              <a:rPr lang="en-US" sz="2000" err="1">
                <a:solidFill>
                  <a:srgbClr val="44546A"/>
                </a:solidFill>
              </a:rPr>
              <a:t>teikėjui</a:t>
            </a:r>
            <a:r>
              <a:rPr lang="en-US" sz="2000">
                <a:solidFill>
                  <a:srgbClr val="44546A"/>
                </a:solidFill>
              </a:rPr>
              <a:t>, </a:t>
            </a:r>
            <a:r>
              <a:rPr lang="en-US" sz="2000" err="1">
                <a:solidFill>
                  <a:srgbClr val="44546A"/>
                </a:solidFill>
              </a:rPr>
              <a:t>kuris</a:t>
            </a:r>
            <a:r>
              <a:rPr lang="en-US" sz="2000">
                <a:solidFill>
                  <a:srgbClr val="44546A"/>
                </a:solidFill>
              </a:rPr>
              <a:t> </a:t>
            </a:r>
            <a:r>
              <a:rPr lang="en-US" sz="2000" err="1">
                <a:solidFill>
                  <a:srgbClr val="44546A"/>
                </a:solidFill>
              </a:rPr>
              <a:t>paslaugas</a:t>
            </a:r>
            <a:r>
              <a:rPr lang="en-US" sz="2000">
                <a:solidFill>
                  <a:srgbClr val="44546A"/>
                </a:solidFill>
              </a:rPr>
              <a:t> </a:t>
            </a:r>
            <a:r>
              <a:rPr lang="en-US" sz="2000" err="1">
                <a:solidFill>
                  <a:srgbClr val="44546A"/>
                </a:solidFill>
              </a:rPr>
              <a:t>Lietuvoje</a:t>
            </a:r>
            <a:r>
              <a:rPr lang="en-US" sz="2000">
                <a:solidFill>
                  <a:srgbClr val="44546A"/>
                </a:solidFill>
              </a:rPr>
              <a:t> </a:t>
            </a:r>
            <a:r>
              <a:rPr lang="en-US" sz="2000" err="1">
                <a:solidFill>
                  <a:srgbClr val="44546A"/>
                </a:solidFill>
              </a:rPr>
              <a:t>teikia</a:t>
            </a:r>
            <a:r>
              <a:rPr lang="en-US" sz="2000">
                <a:solidFill>
                  <a:srgbClr val="44546A"/>
                </a:solidFill>
              </a:rPr>
              <a:t> </a:t>
            </a:r>
            <a:r>
              <a:rPr lang="en-US" sz="2000" err="1">
                <a:solidFill>
                  <a:srgbClr val="44546A"/>
                </a:solidFill>
              </a:rPr>
              <a:t>laikinai</a:t>
            </a:r>
            <a:r>
              <a:rPr lang="en-US" sz="2000">
                <a:solidFill>
                  <a:srgbClr val="44546A"/>
                </a:solidFill>
              </a:rPr>
              <a:t> </a:t>
            </a:r>
            <a:r>
              <a:rPr lang="en-US" sz="2000" err="1">
                <a:solidFill>
                  <a:srgbClr val="44546A"/>
                </a:solidFill>
              </a:rPr>
              <a:t>ar</a:t>
            </a:r>
            <a:r>
              <a:rPr lang="en-US" sz="2000">
                <a:solidFill>
                  <a:srgbClr val="44546A"/>
                </a:solidFill>
              </a:rPr>
              <a:t> </a:t>
            </a:r>
            <a:r>
              <a:rPr lang="en-US" sz="2000" err="1">
                <a:solidFill>
                  <a:srgbClr val="44546A"/>
                </a:solidFill>
              </a:rPr>
              <a:t>kartais</a:t>
            </a:r>
            <a:r>
              <a:rPr lang="en-US" sz="2000">
                <a:solidFill>
                  <a:srgbClr val="44546A"/>
                </a:solidFill>
              </a:rPr>
              <a:t>, </a:t>
            </a:r>
            <a:r>
              <a:rPr lang="lt-LT" sz="2000">
                <a:solidFill>
                  <a:srgbClr val="44546A"/>
                </a:solidFill>
              </a:rPr>
              <a:t>nacionaliniai reikalavimai gauti</a:t>
            </a:r>
            <a:r>
              <a:rPr lang="en-US" sz="2000">
                <a:solidFill>
                  <a:srgbClr val="44546A"/>
                </a:solidFill>
              </a:rPr>
              <a:t> </a:t>
            </a:r>
            <a:r>
              <a:rPr lang="en-US" sz="2000" err="1">
                <a:solidFill>
                  <a:srgbClr val="44546A"/>
                </a:solidFill>
              </a:rPr>
              <a:t>licencij</a:t>
            </a:r>
            <a:r>
              <a:rPr lang="lt-LT" sz="2000">
                <a:solidFill>
                  <a:srgbClr val="44546A"/>
                </a:solidFill>
              </a:rPr>
              <a:t>ą</a:t>
            </a:r>
            <a:r>
              <a:rPr lang="en-US" sz="2000">
                <a:solidFill>
                  <a:srgbClr val="44546A"/>
                </a:solidFill>
              </a:rPr>
              <a:t> </a:t>
            </a:r>
            <a:r>
              <a:rPr lang="en-US" sz="2000" err="1">
                <a:solidFill>
                  <a:srgbClr val="44546A"/>
                </a:solidFill>
              </a:rPr>
              <a:t>netaikom</a:t>
            </a:r>
            <a:r>
              <a:rPr lang="lt-LT" sz="2000">
                <a:solidFill>
                  <a:srgbClr val="44546A"/>
                </a:solidFill>
              </a:rPr>
              <a:t>i</a:t>
            </a:r>
            <a:r>
              <a:rPr lang="en-US" sz="2000">
                <a:solidFill>
                  <a:srgbClr val="44546A"/>
                </a:solidFill>
              </a:rPr>
              <a:t>.</a:t>
            </a:r>
          </a:p>
        </p:txBody>
      </p:sp>
      <p:sp>
        <p:nvSpPr>
          <p:cNvPr id="8" name="Shape 5"/>
          <p:cNvSpPr/>
          <p:nvPr/>
        </p:nvSpPr>
        <p:spPr>
          <a:xfrm>
            <a:off x="795528" y="2762636"/>
            <a:ext cx="5166360" cy="2560320"/>
          </a:xfrm>
          <a:prstGeom prst="roundRect">
            <a:avLst>
              <a:gd name="adj" fmla="val 2857"/>
            </a:avLst>
          </a:prstGeom>
          <a:solidFill>
            <a:srgbClr val="FCF6EA"/>
          </a:solidFill>
          <a:ln w="12700">
            <a:solidFill>
              <a:srgbClr val="D8E1EA"/>
            </a:solidFill>
            <a:prstDash val="solid"/>
          </a:ln>
        </p:spPr>
        <p:txBody>
          <a:bodyPr/>
          <a:lstStyle/>
          <a:p>
            <a:endParaRPr lang="lt-LT"/>
          </a:p>
        </p:txBody>
      </p:sp>
      <p:sp>
        <p:nvSpPr>
          <p:cNvPr id="9" name="Text 6"/>
          <p:cNvSpPr/>
          <p:nvPr/>
        </p:nvSpPr>
        <p:spPr>
          <a:xfrm>
            <a:off x="923544" y="2719314"/>
            <a:ext cx="4764024" cy="310896"/>
          </a:xfrm>
          <a:prstGeom prst="rect">
            <a:avLst/>
          </a:prstGeom>
          <a:noFill/>
          <a:ln/>
        </p:spPr>
        <p:txBody>
          <a:bodyPr wrap="square" lIns="0" tIns="0" rIns="0" bIns="0" rtlCol="0" anchor="ctr">
            <a:normAutofit/>
          </a:bodyPr>
          <a:lstStyle/>
          <a:p>
            <a:pPr marL="0" indent="0">
              <a:buNone/>
            </a:pPr>
            <a:r>
              <a:rPr lang="en-US" sz="2000" b="1">
                <a:solidFill>
                  <a:srgbClr val="44546A"/>
                </a:solidFill>
              </a:rPr>
              <a:t>Kada </a:t>
            </a:r>
            <a:r>
              <a:rPr lang="en-US" sz="2000" b="1" err="1">
                <a:solidFill>
                  <a:srgbClr val="44546A"/>
                </a:solidFill>
              </a:rPr>
              <a:t>galima</a:t>
            </a:r>
            <a:r>
              <a:rPr lang="en-US" sz="2000" b="1">
                <a:solidFill>
                  <a:srgbClr val="44546A"/>
                </a:solidFill>
              </a:rPr>
              <a:t> </a:t>
            </a:r>
            <a:r>
              <a:rPr lang="en-US" sz="2000" b="1" err="1">
                <a:solidFill>
                  <a:srgbClr val="44546A"/>
                </a:solidFill>
              </a:rPr>
              <a:t>išimtis</a:t>
            </a:r>
            <a:endParaRPr lang="en-US" sz="2000">
              <a:solidFill>
                <a:srgbClr val="44546A"/>
              </a:solidFill>
            </a:endParaRPr>
          </a:p>
        </p:txBody>
      </p:sp>
      <p:sp>
        <p:nvSpPr>
          <p:cNvPr id="10" name="Shape 7"/>
          <p:cNvSpPr/>
          <p:nvPr/>
        </p:nvSpPr>
        <p:spPr>
          <a:xfrm>
            <a:off x="931742" y="3305556"/>
            <a:ext cx="73152" cy="73152"/>
          </a:xfrm>
          <a:prstGeom prst="ellipse">
            <a:avLst/>
          </a:prstGeom>
          <a:solidFill>
            <a:srgbClr val="D08A22"/>
          </a:solidFill>
          <a:ln w="12700">
            <a:solidFill>
              <a:srgbClr val="D08A22"/>
            </a:solidFill>
            <a:prstDash val="solid"/>
          </a:ln>
        </p:spPr>
        <p:txBody>
          <a:bodyPr/>
          <a:lstStyle/>
          <a:p>
            <a:endParaRPr lang="lt-LT"/>
          </a:p>
        </p:txBody>
      </p:sp>
      <p:sp>
        <p:nvSpPr>
          <p:cNvPr id="11" name="Text 8"/>
          <p:cNvSpPr/>
          <p:nvPr/>
        </p:nvSpPr>
        <p:spPr>
          <a:xfrm>
            <a:off x="1097280" y="3721607"/>
            <a:ext cx="4599432" cy="1145668"/>
          </a:xfrm>
          <a:prstGeom prst="rect">
            <a:avLst/>
          </a:prstGeom>
          <a:noFill/>
          <a:ln/>
        </p:spPr>
        <p:txBody>
          <a:bodyPr wrap="square" lIns="0" tIns="0" rIns="0" bIns="0" rtlCol="0" anchor="ctr">
            <a:noAutofit/>
          </a:bodyPr>
          <a:lstStyle/>
          <a:p>
            <a:r>
              <a:rPr lang="en-US" sz="2000">
                <a:solidFill>
                  <a:srgbClr val="44546A"/>
                </a:solidFill>
              </a:rPr>
              <a:t>Kai </a:t>
            </a:r>
            <a:r>
              <a:rPr lang="en-US" sz="2000" err="1">
                <a:solidFill>
                  <a:srgbClr val="44546A"/>
                </a:solidFill>
              </a:rPr>
              <a:t>ją</a:t>
            </a:r>
            <a:r>
              <a:rPr lang="en-US" sz="2000">
                <a:solidFill>
                  <a:srgbClr val="44546A"/>
                </a:solidFill>
              </a:rPr>
              <a:t> </a:t>
            </a:r>
            <a:r>
              <a:rPr lang="en-US" sz="2000" err="1">
                <a:solidFill>
                  <a:srgbClr val="44546A"/>
                </a:solidFill>
              </a:rPr>
              <a:t>leidžia</a:t>
            </a:r>
            <a:r>
              <a:rPr lang="lt-LT" sz="2000">
                <a:solidFill>
                  <a:srgbClr val="44546A"/>
                </a:solidFill>
              </a:rPr>
              <a:t>:</a:t>
            </a:r>
          </a:p>
          <a:p>
            <a:pPr marL="285750" indent="-285750">
              <a:buFont typeface="Wingdings" panose="05000000000000000000" pitchFamily="2" charset="2"/>
              <a:buChar char="ü"/>
            </a:pPr>
            <a:r>
              <a:rPr lang="en-US" sz="2000" err="1">
                <a:solidFill>
                  <a:srgbClr val="44546A"/>
                </a:solidFill>
              </a:rPr>
              <a:t>Paslaugų</a:t>
            </a:r>
            <a:r>
              <a:rPr lang="en-US" sz="2000">
                <a:solidFill>
                  <a:srgbClr val="44546A"/>
                </a:solidFill>
              </a:rPr>
              <a:t> </a:t>
            </a:r>
            <a:r>
              <a:rPr lang="en-US" sz="2000" err="1">
                <a:solidFill>
                  <a:srgbClr val="44546A"/>
                </a:solidFill>
              </a:rPr>
              <a:t>įstatymas</a:t>
            </a:r>
            <a:r>
              <a:rPr lang="en-US" sz="2000">
                <a:solidFill>
                  <a:srgbClr val="44546A"/>
                </a:solidFill>
              </a:rPr>
              <a:t> (II </a:t>
            </a:r>
            <a:r>
              <a:rPr lang="en-US" sz="2000" err="1">
                <a:solidFill>
                  <a:srgbClr val="44546A"/>
                </a:solidFill>
              </a:rPr>
              <a:t>priedas</a:t>
            </a:r>
            <a:r>
              <a:rPr lang="en-US" sz="2000">
                <a:solidFill>
                  <a:srgbClr val="44546A"/>
                </a:solidFill>
              </a:rPr>
              <a:t>)</a:t>
            </a:r>
            <a:r>
              <a:rPr lang="lt-LT" sz="2000">
                <a:solidFill>
                  <a:srgbClr val="44546A"/>
                </a:solidFill>
              </a:rPr>
              <a:t> arba</a:t>
            </a:r>
          </a:p>
          <a:p>
            <a:pPr marL="285750" indent="-285750">
              <a:buFont typeface="Wingdings" panose="05000000000000000000" pitchFamily="2" charset="2"/>
              <a:buChar char="ü"/>
            </a:pPr>
            <a:r>
              <a:rPr lang="en-US" sz="2000">
                <a:solidFill>
                  <a:srgbClr val="44546A"/>
                </a:solidFill>
              </a:rPr>
              <a:t>ES </a:t>
            </a:r>
            <a:r>
              <a:rPr lang="en-US" sz="2000" err="1">
                <a:solidFill>
                  <a:srgbClr val="44546A"/>
                </a:solidFill>
              </a:rPr>
              <a:t>teisė</a:t>
            </a:r>
            <a:r>
              <a:rPr lang="lt-LT" sz="2000">
                <a:solidFill>
                  <a:srgbClr val="44546A"/>
                </a:solidFill>
              </a:rPr>
              <a:t> arba</a:t>
            </a:r>
            <a:endParaRPr lang="en-US" sz="2000">
              <a:solidFill>
                <a:srgbClr val="44546A"/>
              </a:solidFill>
            </a:endParaRPr>
          </a:p>
          <a:p>
            <a:r>
              <a:rPr lang="lt-LT" sz="2000">
                <a:solidFill>
                  <a:srgbClr val="44546A"/>
                </a:solidFill>
              </a:rPr>
              <a:t>I</a:t>
            </a:r>
            <a:r>
              <a:rPr lang="en-US" sz="2000" err="1">
                <a:solidFill>
                  <a:srgbClr val="44546A"/>
                </a:solidFill>
              </a:rPr>
              <a:t>šimtis</a:t>
            </a:r>
            <a:r>
              <a:rPr lang="en-US" sz="2000">
                <a:solidFill>
                  <a:srgbClr val="44546A"/>
                </a:solidFill>
              </a:rPr>
              <a:t> </a:t>
            </a:r>
            <a:r>
              <a:rPr lang="en-US" sz="2000" err="1">
                <a:solidFill>
                  <a:srgbClr val="44546A"/>
                </a:solidFill>
              </a:rPr>
              <a:t>yra</a:t>
            </a:r>
            <a:r>
              <a:rPr lang="en-US" sz="2000">
                <a:solidFill>
                  <a:srgbClr val="44546A"/>
                </a:solidFill>
              </a:rPr>
              <a:t> </a:t>
            </a:r>
            <a:r>
              <a:rPr lang="en-US" sz="2000" err="1">
                <a:solidFill>
                  <a:srgbClr val="44546A"/>
                </a:solidFill>
              </a:rPr>
              <a:t>pagrįsta</a:t>
            </a:r>
            <a:r>
              <a:rPr lang="en-US" sz="2000">
                <a:solidFill>
                  <a:srgbClr val="44546A"/>
                </a:solidFill>
              </a:rPr>
              <a:t> </a:t>
            </a:r>
            <a:r>
              <a:rPr lang="en-US" sz="2000" err="1">
                <a:solidFill>
                  <a:srgbClr val="44546A"/>
                </a:solidFill>
              </a:rPr>
              <a:t>visuomenės</a:t>
            </a:r>
            <a:r>
              <a:rPr lang="en-US" sz="2000">
                <a:solidFill>
                  <a:srgbClr val="44546A"/>
                </a:solidFill>
              </a:rPr>
              <a:t> </a:t>
            </a:r>
            <a:r>
              <a:rPr lang="en-US" sz="2000" err="1">
                <a:solidFill>
                  <a:srgbClr val="44546A"/>
                </a:solidFill>
              </a:rPr>
              <a:t>saugumo</a:t>
            </a:r>
            <a:r>
              <a:rPr lang="en-US" sz="2000">
                <a:solidFill>
                  <a:srgbClr val="44546A"/>
                </a:solidFill>
              </a:rPr>
              <a:t>, </a:t>
            </a:r>
            <a:r>
              <a:rPr lang="en-US" sz="2000" err="1">
                <a:solidFill>
                  <a:srgbClr val="44546A"/>
                </a:solidFill>
              </a:rPr>
              <a:t>viešosios</a:t>
            </a:r>
            <a:r>
              <a:rPr lang="en-US" sz="2000">
                <a:solidFill>
                  <a:srgbClr val="44546A"/>
                </a:solidFill>
              </a:rPr>
              <a:t> </a:t>
            </a:r>
            <a:r>
              <a:rPr lang="en-US" sz="2000" err="1">
                <a:solidFill>
                  <a:srgbClr val="44546A"/>
                </a:solidFill>
              </a:rPr>
              <a:t>tvarkos</a:t>
            </a:r>
            <a:r>
              <a:rPr lang="en-US" sz="2000">
                <a:solidFill>
                  <a:srgbClr val="44546A"/>
                </a:solidFill>
              </a:rPr>
              <a:t>, </a:t>
            </a:r>
            <a:r>
              <a:rPr lang="en-US" sz="2000" err="1">
                <a:solidFill>
                  <a:srgbClr val="44546A"/>
                </a:solidFill>
              </a:rPr>
              <a:t>sveikatos</a:t>
            </a:r>
            <a:r>
              <a:rPr lang="en-US" sz="2000">
                <a:solidFill>
                  <a:srgbClr val="44546A"/>
                </a:solidFill>
              </a:rPr>
              <a:t> </a:t>
            </a:r>
            <a:r>
              <a:rPr lang="en-US" sz="2000" err="1">
                <a:solidFill>
                  <a:srgbClr val="44546A"/>
                </a:solidFill>
              </a:rPr>
              <a:t>ar</a:t>
            </a:r>
            <a:r>
              <a:rPr lang="en-US" sz="2000">
                <a:solidFill>
                  <a:srgbClr val="44546A"/>
                </a:solidFill>
              </a:rPr>
              <a:t> </a:t>
            </a:r>
            <a:r>
              <a:rPr lang="en-US" sz="2000" err="1">
                <a:solidFill>
                  <a:srgbClr val="44546A"/>
                </a:solidFill>
              </a:rPr>
              <a:t>aplinkos</a:t>
            </a:r>
            <a:r>
              <a:rPr lang="en-US" sz="2000">
                <a:solidFill>
                  <a:srgbClr val="44546A"/>
                </a:solidFill>
              </a:rPr>
              <a:t> </a:t>
            </a:r>
            <a:r>
              <a:rPr lang="en-US" sz="2000" err="1">
                <a:solidFill>
                  <a:srgbClr val="44546A"/>
                </a:solidFill>
              </a:rPr>
              <a:t>apsaugos</a:t>
            </a:r>
            <a:r>
              <a:rPr lang="en-US" sz="2000">
                <a:solidFill>
                  <a:srgbClr val="44546A"/>
                </a:solidFill>
              </a:rPr>
              <a:t> </a:t>
            </a:r>
            <a:r>
              <a:rPr lang="en-US" sz="2000" err="1">
                <a:solidFill>
                  <a:srgbClr val="44546A"/>
                </a:solidFill>
              </a:rPr>
              <a:t>tikslais</a:t>
            </a:r>
            <a:r>
              <a:rPr lang="lt-LT" sz="2000">
                <a:solidFill>
                  <a:srgbClr val="44546A"/>
                </a:solidFill>
              </a:rPr>
              <a:t> ir</a:t>
            </a:r>
            <a:r>
              <a:rPr lang="en-US" sz="2000">
                <a:solidFill>
                  <a:srgbClr val="44546A"/>
                </a:solidFill>
              </a:rPr>
              <a:t> </a:t>
            </a:r>
            <a:r>
              <a:rPr lang="en-US" sz="2000" err="1">
                <a:solidFill>
                  <a:srgbClr val="44546A"/>
                </a:solidFill>
              </a:rPr>
              <a:t>reikalavimas</a:t>
            </a:r>
            <a:r>
              <a:rPr lang="en-US" sz="2000">
                <a:solidFill>
                  <a:srgbClr val="44546A"/>
                </a:solidFill>
              </a:rPr>
              <a:t> </a:t>
            </a:r>
            <a:r>
              <a:rPr lang="en-US" sz="2000" err="1">
                <a:solidFill>
                  <a:srgbClr val="44546A"/>
                </a:solidFill>
              </a:rPr>
              <a:t>notifikuotas</a:t>
            </a:r>
            <a:r>
              <a:rPr lang="en-US" sz="2000">
                <a:solidFill>
                  <a:srgbClr val="44546A"/>
                </a:solidFill>
              </a:rPr>
              <a:t> Europos </a:t>
            </a:r>
            <a:r>
              <a:rPr lang="en-US" sz="2000" err="1">
                <a:solidFill>
                  <a:srgbClr val="44546A"/>
                </a:solidFill>
              </a:rPr>
              <a:t>Komisijai</a:t>
            </a:r>
            <a:endParaRPr lang="en-US" sz="2000">
              <a:solidFill>
                <a:srgbClr val="44546A"/>
              </a:solidFill>
            </a:endParaRPr>
          </a:p>
          <a:p>
            <a:endParaRPr lang="en-US">
              <a:solidFill>
                <a:srgbClr val="44546A"/>
              </a:solidFill>
            </a:endParaRPr>
          </a:p>
        </p:txBody>
      </p:sp>
      <p:sp>
        <p:nvSpPr>
          <p:cNvPr id="13" name="Text 10"/>
          <p:cNvSpPr/>
          <p:nvPr/>
        </p:nvSpPr>
        <p:spPr>
          <a:xfrm>
            <a:off x="1097845" y="4717156"/>
            <a:ext cx="4480560" cy="694944"/>
          </a:xfrm>
          <a:prstGeom prst="rect">
            <a:avLst/>
          </a:prstGeom>
          <a:noFill/>
          <a:ln/>
        </p:spPr>
        <p:txBody>
          <a:bodyPr wrap="square" lIns="0" tIns="0" rIns="0" bIns="0" rtlCol="0" anchor="ctr">
            <a:normAutofit/>
          </a:bodyPr>
          <a:lstStyle/>
          <a:p>
            <a:pPr marL="0" indent="0">
              <a:buNone/>
            </a:pPr>
            <a:endParaRPr lang="en-US">
              <a:solidFill>
                <a:srgbClr val="44546A"/>
              </a:solidFill>
            </a:endParaRPr>
          </a:p>
        </p:txBody>
      </p:sp>
      <p:sp>
        <p:nvSpPr>
          <p:cNvPr id="14" name="Shape 11"/>
          <p:cNvSpPr/>
          <p:nvPr/>
        </p:nvSpPr>
        <p:spPr>
          <a:xfrm>
            <a:off x="6109138" y="2706624"/>
            <a:ext cx="5330952" cy="2560320"/>
          </a:xfrm>
          <a:prstGeom prst="roundRect">
            <a:avLst>
              <a:gd name="adj" fmla="val 2857"/>
            </a:avLst>
          </a:prstGeom>
          <a:solidFill>
            <a:srgbClr val="F7FAFD"/>
          </a:solidFill>
          <a:ln w="12700">
            <a:solidFill>
              <a:srgbClr val="D8E1EA"/>
            </a:solidFill>
            <a:prstDash val="solid"/>
          </a:ln>
        </p:spPr>
        <p:txBody>
          <a:bodyPr/>
          <a:lstStyle/>
          <a:p>
            <a:endParaRPr lang="lt-LT"/>
          </a:p>
        </p:txBody>
      </p:sp>
      <p:sp>
        <p:nvSpPr>
          <p:cNvPr id="15" name="Text 12"/>
          <p:cNvSpPr/>
          <p:nvPr/>
        </p:nvSpPr>
        <p:spPr>
          <a:xfrm>
            <a:off x="6345936" y="2862072"/>
            <a:ext cx="4928616" cy="310896"/>
          </a:xfrm>
          <a:prstGeom prst="rect">
            <a:avLst/>
          </a:prstGeom>
          <a:noFill/>
          <a:ln/>
        </p:spPr>
        <p:txBody>
          <a:bodyPr wrap="square" lIns="0" tIns="0" rIns="0" bIns="0" rtlCol="0" anchor="ctr">
            <a:normAutofit/>
          </a:bodyPr>
          <a:lstStyle/>
          <a:p>
            <a:pPr marL="0" indent="0">
              <a:buNone/>
            </a:pPr>
            <a:r>
              <a:rPr lang="lt-LT" sz="2000" b="1">
                <a:solidFill>
                  <a:srgbClr val="44546A"/>
                </a:solidFill>
              </a:rPr>
              <a:t>Įstatyme nustatoma</a:t>
            </a:r>
            <a:endParaRPr lang="en-US" sz="2000">
              <a:solidFill>
                <a:srgbClr val="44546A"/>
              </a:solidFill>
            </a:endParaRPr>
          </a:p>
        </p:txBody>
      </p:sp>
      <p:sp>
        <p:nvSpPr>
          <p:cNvPr id="16" name="Shape 13"/>
          <p:cNvSpPr/>
          <p:nvPr/>
        </p:nvSpPr>
        <p:spPr>
          <a:xfrm>
            <a:off x="6560116" y="3791453"/>
            <a:ext cx="73152" cy="73152"/>
          </a:xfrm>
          <a:prstGeom prst="ellipse">
            <a:avLst/>
          </a:prstGeom>
          <a:solidFill>
            <a:srgbClr val="2D6DAA"/>
          </a:solidFill>
          <a:ln w="12700">
            <a:solidFill>
              <a:srgbClr val="2D6DAA"/>
            </a:solidFill>
            <a:prstDash val="solid"/>
          </a:ln>
        </p:spPr>
        <p:txBody>
          <a:bodyPr/>
          <a:lstStyle/>
          <a:p>
            <a:endParaRPr lang="lt-LT"/>
          </a:p>
        </p:txBody>
      </p:sp>
      <p:sp>
        <p:nvSpPr>
          <p:cNvPr id="17" name="Text 14"/>
          <p:cNvSpPr/>
          <p:nvPr/>
        </p:nvSpPr>
        <p:spPr>
          <a:xfrm>
            <a:off x="6510528" y="3319272"/>
            <a:ext cx="4764024" cy="713232"/>
          </a:xfrm>
          <a:prstGeom prst="rect">
            <a:avLst/>
          </a:prstGeom>
          <a:noFill/>
          <a:ln/>
        </p:spPr>
        <p:txBody>
          <a:bodyPr wrap="square" lIns="0" tIns="0" rIns="0" bIns="0" rtlCol="0" anchor="ctr">
            <a:normAutofit/>
          </a:bodyPr>
          <a:lstStyle/>
          <a:p>
            <a:pPr marL="0" indent="0">
              <a:buNone/>
            </a:pPr>
            <a:endParaRPr lang="en-US" sz="1400">
              <a:solidFill>
                <a:srgbClr val="44546A"/>
              </a:solidFill>
            </a:endParaRPr>
          </a:p>
        </p:txBody>
      </p:sp>
      <p:sp>
        <p:nvSpPr>
          <p:cNvPr id="20" name="Shape 17"/>
          <p:cNvSpPr/>
          <p:nvPr/>
        </p:nvSpPr>
        <p:spPr>
          <a:xfrm>
            <a:off x="530352" y="5435645"/>
            <a:ext cx="10744200" cy="728121"/>
          </a:xfrm>
          <a:prstGeom prst="roundRect">
            <a:avLst>
              <a:gd name="adj" fmla="val 10714"/>
            </a:avLst>
          </a:prstGeom>
          <a:solidFill>
            <a:srgbClr val="EEF8F4"/>
          </a:solidFill>
          <a:ln w="12700">
            <a:solidFill>
              <a:srgbClr val="EEF8F4"/>
            </a:solidFill>
            <a:prstDash val="solid"/>
          </a:ln>
        </p:spPr>
        <p:txBody>
          <a:bodyPr lIns="91440" tIns="45720" rIns="91440" bIns="45720" anchor="t"/>
          <a:lstStyle/>
          <a:p>
            <a:pPr algn="ctr"/>
            <a:r>
              <a:rPr lang="en-US" sz="2000" b="1" err="1">
                <a:solidFill>
                  <a:srgbClr val="44546A"/>
                </a:solidFill>
                <a:latin typeface="Aptos"/>
                <a:ea typeface="Segoe UI"/>
                <a:cs typeface="Segoe UI"/>
              </a:rPr>
              <a:t>Kitoje</a:t>
            </a:r>
            <a:r>
              <a:rPr lang="en-US" sz="2000" b="1" baseline="0">
                <a:solidFill>
                  <a:srgbClr val="44546A"/>
                </a:solidFill>
                <a:latin typeface="Aptos"/>
                <a:ea typeface="Segoe UI"/>
                <a:cs typeface="Segoe UI"/>
              </a:rPr>
              <a:t> ES </a:t>
            </a:r>
            <a:r>
              <a:rPr lang="en-US" sz="2000" b="1" baseline="0" err="1">
                <a:solidFill>
                  <a:srgbClr val="44546A"/>
                </a:solidFill>
                <a:latin typeface="Aptos"/>
                <a:ea typeface="Segoe UI"/>
                <a:cs typeface="Segoe UI"/>
              </a:rPr>
              <a:t>valstybėje</a:t>
            </a:r>
            <a:r>
              <a:rPr lang="en-US" sz="2000" b="1" baseline="0">
                <a:solidFill>
                  <a:srgbClr val="44546A"/>
                </a:solidFill>
                <a:latin typeface="Aptos"/>
                <a:ea typeface="Segoe UI"/>
                <a:cs typeface="Segoe UI"/>
              </a:rPr>
              <a:t> </a:t>
            </a:r>
            <a:r>
              <a:rPr lang="en-US" sz="2000" b="1" baseline="0" err="1">
                <a:solidFill>
                  <a:srgbClr val="44546A"/>
                </a:solidFill>
                <a:latin typeface="Aptos"/>
                <a:ea typeface="Segoe UI"/>
                <a:cs typeface="Segoe UI"/>
              </a:rPr>
              <a:t>išduotos</a:t>
            </a:r>
            <a:r>
              <a:rPr lang="en-US" sz="2000" b="1" baseline="0">
                <a:solidFill>
                  <a:srgbClr val="44546A"/>
                </a:solidFill>
                <a:latin typeface="Aptos"/>
                <a:ea typeface="Segoe UI"/>
                <a:cs typeface="Segoe UI"/>
              </a:rPr>
              <a:t> </a:t>
            </a:r>
            <a:r>
              <a:rPr lang="en-US" sz="2000" b="1" u="sng" baseline="0" err="1">
                <a:solidFill>
                  <a:srgbClr val="44546A"/>
                </a:solidFill>
                <a:latin typeface="Aptos"/>
                <a:ea typeface="Segoe UI"/>
                <a:cs typeface="Segoe UI"/>
              </a:rPr>
              <a:t>licencijos</a:t>
            </a:r>
            <a:r>
              <a:rPr lang="en-US" sz="2000" b="1" baseline="0">
                <a:solidFill>
                  <a:srgbClr val="44546A"/>
                </a:solidFill>
                <a:latin typeface="Aptos"/>
                <a:ea typeface="Segoe UI"/>
                <a:cs typeface="Segoe UI"/>
              </a:rPr>
              <a:t> </a:t>
            </a:r>
            <a:r>
              <a:rPr lang="lt-LT" sz="2000" b="1">
                <a:solidFill>
                  <a:srgbClr val="44546A"/>
                </a:solidFill>
                <a:latin typeface="Aptos"/>
                <a:ea typeface="Segoe UI"/>
                <a:cs typeface="Segoe UI"/>
              </a:rPr>
              <a:t>(licencija suteiktos teisės) </a:t>
            </a:r>
            <a:r>
              <a:rPr lang="en-US" sz="2000" b="1" err="1">
                <a:solidFill>
                  <a:srgbClr val="44546A"/>
                </a:solidFill>
                <a:latin typeface="Aptos"/>
                <a:ea typeface="Segoe UI"/>
                <a:cs typeface="Segoe UI"/>
              </a:rPr>
              <a:t>pripažinimas</a:t>
            </a:r>
            <a:r>
              <a:rPr lang="en-US" sz="2000" b="1">
                <a:solidFill>
                  <a:srgbClr val="44546A"/>
                </a:solidFill>
                <a:latin typeface="Aptos"/>
                <a:ea typeface="Segoe UI"/>
                <a:cs typeface="Segoe UI"/>
              </a:rPr>
              <a:t> </a:t>
            </a:r>
            <a:r>
              <a:rPr lang="lt-LT" sz="2000" b="1">
                <a:solidFill>
                  <a:srgbClr val="44546A"/>
                </a:solidFill>
                <a:latin typeface="Aptos"/>
                <a:ea typeface="Segoe UI"/>
                <a:cs typeface="Segoe UI"/>
              </a:rPr>
              <a:t>Lietuvoje </a:t>
            </a:r>
            <a:r>
              <a:rPr lang="en-US" sz="2000" b="1" err="1">
                <a:solidFill>
                  <a:srgbClr val="44546A"/>
                </a:solidFill>
                <a:latin typeface="Aptos"/>
                <a:ea typeface="Segoe UI"/>
                <a:cs typeface="Segoe UI"/>
              </a:rPr>
              <a:t>laikytinas</a:t>
            </a:r>
            <a:r>
              <a:rPr lang="en-US" sz="2000" b="1">
                <a:solidFill>
                  <a:srgbClr val="44546A"/>
                </a:solidFill>
                <a:latin typeface="Aptos"/>
                <a:ea typeface="Segoe UI"/>
                <a:cs typeface="Segoe UI"/>
              </a:rPr>
              <a:t> </a:t>
            </a:r>
            <a:r>
              <a:rPr lang="en-US" sz="2000" b="1" err="1">
                <a:solidFill>
                  <a:srgbClr val="44546A"/>
                </a:solidFill>
                <a:latin typeface="Aptos"/>
                <a:ea typeface="Segoe UI"/>
                <a:cs typeface="Segoe UI"/>
              </a:rPr>
              <a:t>licencija</a:t>
            </a:r>
            <a:r>
              <a:rPr lang="en-US" sz="2000" b="1">
                <a:solidFill>
                  <a:srgbClr val="44546A"/>
                </a:solidFill>
                <a:latin typeface="Aptos"/>
                <a:ea typeface="Segoe UI"/>
                <a:cs typeface="Segoe UI"/>
              </a:rPr>
              <a:t>! </a:t>
            </a:r>
            <a:endParaRPr lang="en-US" sz="2000" b="1">
              <a:solidFill>
                <a:srgbClr val="44546A"/>
              </a:solidFill>
              <a:cs typeface="Segoe UI"/>
            </a:endParaRPr>
          </a:p>
        </p:txBody>
      </p:sp>
      <p:sp>
        <p:nvSpPr>
          <p:cNvPr id="21" name="Text 18"/>
          <p:cNvSpPr/>
          <p:nvPr/>
        </p:nvSpPr>
        <p:spPr>
          <a:xfrm>
            <a:off x="772994" y="5653191"/>
            <a:ext cx="10386932" cy="351070"/>
          </a:xfrm>
          <a:prstGeom prst="rect">
            <a:avLst/>
          </a:prstGeom>
          <a:noFill/>
          <a:ln/>
        </p:spPr>
        <p:txBody>
          <a:bodyPr wrap="square" lIns="0" tIns="0" rIns="0" bIns="0" rtlCol="0" anchor="ctr">
            <a:normAutofit/>
          </a:bodyPr>
          <a:lstStyle/>
          <a:p>
            <a:pPr marL="0" indent="0" algn="ctr">
              <a:buNone/>
            </a:pPr>
            <a:endParaRPr lang="en-US" sz="1330">
              <a:solidFill>
                <a:srgbClr val="44546A"/>
              </a:solidFill>
            </a:endParaRPr>
          </a:p>
        </p:txBody>
      </p:sp>
      <p:sp>
        <p:nvSpPr>
          <p:cNvPr id="25" name="Slide Number Placeholder 0"/>
          <p:cNvSpPr>
            <a:spLocks noGrp="1"/>
          </p:cNvSpPr>
          <p:nvPr>
            <p:ph type="sldNum" sz="quarter" idx="4294967295"/>
          </p:nvPr>
        </p:nvSpPr>
        <p:spPr>
          <a:xfrm>
            <a:off x="11503152" y="6455664"/>
            <a:ext cx="310896"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6D7480"/>
                </a:solidFill>
                <a:latin typeface="Aptos"/>
                <a:ea typeface="Aptos"/>
                <a:cs typeface="Aptos"/>
              </a:defRPr>
            </a:lvl1pPr>
          </a:lstStyle>
          <a:p>
            <a:pPr algn="r"/>
            <a:fld id="{F7021451-1387-4CA6-816F-3879F97B5CBC}" type="slidenum">
              <a:rPr lang="en-US" b="0"/>
              <a:t>18</a:t>
            </a:fld>
            <a:endParaRPr lang="en-US"/>
          </a:p>
        </p:txBody>
      </p:sp>
      <p:pic>
        <p:nvPicPr>
          <p:cNvPr id="26" name="Picture 25">
            <a:extLst>
              <a:ext uri="{FF2B5EF4-FFF2-40B4-BE49-F238E27FC236}">
                <a16:creationId xmlns:a16="http://schemas.microsoft.com/office/drawing/2014/main" id="{69B003E1-AF4D-6FC5-6F4F-AC907A58A55D}"/>
              </a:ext>
            </a:extLst>
          </p:cNvPr>
          <p:cNvPicPr>
            <a:picLocks noChangeAspect="1"/>
          </p:cNvPicPr>
          <p:nvPr/>
        </p:nvPicPr>
        <p:blipFill>
          <a:blip r:embed="rId4"/>
          <a:stretch>
            <a:fillRect/>
          </a:stretch>
        </p:blipFill>
        <p:spPr>
          <a:xfrm>
            <a:off x="10192658" y="155232"/>
            <a:ext cx="1920240" cy="1134072"/>
          </a:xfrm>
          <a:prstGeom prst="rect">
            <a:avLst/>
          </a:prstGeom>
        </p:spPr>
      </p:pic>
      <p:sp>
        <p:nvSpPr>
          <p:cNvPr id="22" name="TextBox 21">
            <a:extLst>
              <a:ext uri="{FF2B5EF4-FFF2-40B4-BE49-F238E27FC236}">
                <a16:creationId xmlns:a16="http://schemas.microsoft.com/office/drawing/2014/main" id="{E0A90D58-F8DD-BC40-4D3F-D50877275B62}"/>
              </a:ext>
            </a:extLst>
          </p:cNvPr>
          <p:cNvSpPr txBox="1"/>
          <p:nvPr/>
        </p:nvSpPr>
        <p:spPr>
          <a:xfrm>
            <a:off x="6743058" y="3325064"/>
            <a:ext cx="4409720" cy="1323439"/>
          </a:xfrm>
          <a:prstGeom prst="rect">
            <a:avLst/>
          </a:prstGeom>
          <a:noFill/>
        </p:spPr>
        <p:txBody>
          <a:bodyPr wrap="square" lIns="91440" tIns="45720" rIns="91440" bIns="45720" rtlCol="0" anchor="t">
            <a:spAutoFit/>
          </a:bodyPr>
          <a:lstStyle/>
          <a:p>
            <a:r>
              <a:rPr lang="lt-LT" sz="2000">
                <a:solidFill>
                  <a:srgbClr val="44546A"/>
                </a:solidFill>
              </a:rPr>
              <a:t>Kad reikalavimas gauti licenciją netaikomas laikinai paslaugas Lietuvoje teikiantiems kitų valstybių narių paslaugų teikėjams </a:t>
            </a:r>
          </a:p>
        </p:txBody>
      </p:sp>
      <p:sp>
        <p:nvSpPr>
          <p:cNvPr id="19" name="Shape 9">
            <a:extLst>
              <a:ext uri="{FF2B5EF4-FFF2-40B4-BE49-F238E27FC236}">
                <a16:creationId xmlns:a16="http://schemas.microsoft.com/office/drawing/2014/main" id="{35CBE9BD-EC83-F8A9-229C-7445CFAA89EC}"/>
              </a:ext>
            </a:extLst>
          </p:cNvPr>
          <p:cNvSpPr/>
          <p:nvPr/>
        </p:nvSpPr>
        <p:spPr>
          <a:xfrm>
            <a:off x="931742" y="4133088"/>
            <a:ext cx="73152" cy="73152"/>
          </a:xfrm>
          <a:prstGeom prst="ellipse">
            <a:avLst/>
          </a:prstGeom>
          <a:solidFill>
            <a:srgbClr val="D08A22"/>
          </a:solidFill>
          <a:ln w="12700">
            <a:solidFill>
              <a:srgbClr val="D08A22"/>
            </a:solidFill>
            <a:prstDash val="solid"/>
          </a:ln>
        </p:spPr>
        <p:txBody>
          <a:bodyPr/>
          <a:lstStyle/>
          <a:p>
            <a:endParaRPr lang="lt-LT"/>
          </a:p>
        </p:txBody>
      </p:sp>
    </p:spTree>
    <p:extLst>
      <p:ext uri="{BB962C8B-B14F-4D97-AF65-F5344CB8AC3E}">
        <p14:creationId xmlns:p14="http://schemas.microsoft.com/office/powerpoint/2010/main" val="9899056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792480" y="493776"/>
            <a:ext cx="10607040" cy="475488"/>
          </a:xfrm>
          <a:prstGeom prst="rect">
            <a:avLst/>
          </a:prstGeom>
          <a:noFill/>
          <a:ln/>
        </p:spPr>
        <p:txBody>
          <a:bodyPr wrap="square" lIns="0" tIns="0" rIns="0" bIns="0" rtlCol="0" anchor="ctr">
            <a:normAutofit/>
          </a:bodyPr>
          <a:lstStyle/>
          <a:p>
            <a:pPr marL="0" indent="0">
              <a:buNone/>
            </a:pPr>
            <a:r>
              <a:rPr lang="en-US" sz="2800" b="1">
                <a:solidFill>
                  <a:srgbClr val="44546A"/>
                </a:solidFill>
                <a:latin typeface="Aptos Display" pitchFamily="34" charset="0"/>
                <a:ea typeface="Aptos Display" pitchFamily="34" charset="-122"/>
                <a:cs typeface="Aptos Display" pitchFamily="34" charset="-120"/>
              </a:rPr>
              <a:t>Pagrindiniai šaltiniai</a:t>
            </a:r>
            <a:endParaRPr lang="en-US" sz="2800">
              <a:solidFill>
                <a:srgbClr val="44546A"/>
              </a:solidFill>
            </a:endParaRPr>
          </a:p>
        </p:txBody>
      </p:sp>
      <p:pic>
        <p:nvPicPr>
          <p:cNvPr id="4" name="Image 0" descr="/mnt/data/eimin_extract/ppt/media/image3.sv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305288" y="6190488"/>
            <a:ext cx="1417320" cy="301752"/>
          </a:xfrm>
          <a:prstGeom prst="rect">
            <a:avLst/>
          </a:prstGeom>
        </p:spPr>
      </p:pic>
      <p:sp>
        <p:nvSpPr>
          <p:cNvPr id="5" name="Text 2"/>
          <p:cNvSpPr/>
          <p:nvPr/>
        </p:nvSpPr>
        <p:spPr>
          <a:xfrm>
            <a:off x="794903" y="1325880"/>
            <a:ext cx="4078849" cy="641799"/>
          </a:xfrm>
          <a:prstGeom prst="rect">
            <a:avLst/>
          </a:prstGeom>
          <a:noFill/>
          <a:ln/>
        </p:spPr>
        <p:txBody>
          <a:bodyPr wrap="square" lIns="0" tIns="0" rIns="0" bIns="0" rtlCol="0" anchor="ctr">
            <a:noAutofit/>
          </a:bodyPr>
          <a:lstStyle/>
          <a:p>
            <a:pPr marL="0" indent="0">
              <a:buNone/>
            </a:pPr>
            <a:r>
              <a:rPr lang="en-US" b="1">
                <a:solidFill>
                  <a:srgbClr val="44546A"/>
                </a:solidFill>
              </a:rPr>
              <a:t>VAĮ </a:t>
            </a:r>
            <a:r>
              <a:rPr lang="en-US" b="1" err="1">
                <a:solidFill>
                  <a:srgbClr val="44546A"/>
                </a:solidFill>
              </a:rPr>
              <a:t>pakeitimo</a:t>
            </a:r>
            <a:r>
              <a:rPr lang="en-US" b="1">
                <a:solidFill>
                  <a:srgbClr val="44546A"/>
                </a:solidFill>
              </a:rPr>
              <a:t> </a:t>
            </a:r>
            <a:r>
              <a:rPr lang="en-US" b="1" err="1">
                <a:solidFill>
                  <a:srgbClr val="44546A"/>
                </a:solidFill>
              </a:rPr>
              <a:t>įstatymas</a:t>
            </a:r>
            <a:r>
              <a:rPr lang="en-US" b="1">
                <a:solidFill>
                  <a:srgbClr val="44546A"/>
                </a:solidFill>
              </a:rPr>
              <a:t> Nr. XV-441</a:t>
            </a:r>
          </a:p>
          <a:p>
            <a:endParaRPr lang="en-US" b="1">
              <a:solidFill>
                <a:srgbClr val="44546A"/>
              </a:solidFill>
            </a:endParaRPr>
          </a:p>
          <a:p>
            <a:r>
              <a:rPr lang="en-US" b="1">
                <a:solidFill>
                  <a:srgbClr val="44546A"/>
                </a:solidFill>
              </a:rPr>
              <a:t>VAĮ </a:t>
            </a:r>
            <a:r>
              <a:rPr lang="en-US" b="1" err="1">
                <a:solidFill>
                  <a:srgbClr val="44546A"/>
                </a:solidFill>
              </a:rPr>
              <a:t>pakeitimo</a:t>
            </a:r>
            <a:r>
              <a:rPr lang="en-US" b="1">
                <a:solidFill>
                  <a:srgbClr val="44546A"/>
                </a:solidFill>
              </a:rPr>
              <a:t> </a:t>
            </a:r>
            <a:r>
              <a:rPr lang="en-US" b="1" err="1">
                <a:solidFill>
                  <a:srgbClr val="44546A"/>
                </a:solidFill>
              </a:rPr>
              <a:t>įstatymas</a:t>
            </a:r>
            <a:r>
              <a:rPr lang="en-US" b="1">
                <a:solidFill>
                  <a:srgbClr val="44546A"/>
                </a:solidFill>
              </a:rPr>
              <a:t> Nr. XV-566</a:t>
            </a:r>
          </a:p>
        </p:txBody>
      </p:sp>
      <p:sp>
        <p:nvSpPr>
          <p:cNvPr id="6" name="Text 3"/>
          <p:cNvSpPr/>
          <p:nvPr/>
        </p:nvSpPr>
        <p:spPr>
          <a:xfrm>
            <a:off x="5275775" y="1325880"/>
            <a:ext cx="6446520" cy="638048"/>
          </a:xfrm>
          <a:prstGeom prst="rect">
            <a:avLst/>
          </a:prstGeom>
          <a:noFill/>
          <a:ln/>
        </p:spPr>
        <p:txBody>
          <a:bodyPr wrap="square" lIns="0" tIns="0" rIns="0" bIns="0" rtlCol="0" anchor="ctr">
            <a:normAutofit fontScale="77500" lnSpcReduction="20000"/>
          </a:bodyPr>
          <a:lstStyle/>
          <a:p>
            <a:r>
              <a:rPr lang="lt-LT" sz="1400">
                <a:solidFill>
                  <a:srgbClr val="0563C1"/>
                </a:solidFill>
                <a:hlinkClick r:id="rId4">
                  <a:extLst>
                    <a:ext uri="{A12FA001-AC4F-418D-AE19-62706E023703}">
                      <ahyp:hlinkClr xmlns:ahyp="http://schemas.microsoft.com/office/drawing/2018/hyperlinkcolor" val="tx"/>
                    </a:ext>
                  </a:extLst>
                </a:hlinkClick>
              </a:rPr>
              <a:t> </a:t>
            </a:r>
            <a:r>
              <a:rPr lang="lt-LT" sz="1400">
                <a:solidFill>
                  <a:srgbClr val="0070C0"/>
                </a:solidFill>
                <a:hlinkClick r:id="rId4">
                  <a:extLst>
                    <a:ext uri="{A12FA001-AC4F-418D-AE19-62706E023703}">
                      <ahyp:hlinkClr xmlns:ahyp="http://schemas.microsoft.com/office/drawing/2018/hyperlinkcolor" val="tx"/>
                    </a:ext>
                  </a:extLst>
                </a:hlinkClick>
              </a:rPr>
              <a:t>XV-441 Lietuvos Respublikos viešojo administravimo įstatymo Nr. VIII-1234 1, 2, 5, 9, 10, 11, 12, 19, 23...</a:t>
            </a:r>
          </a:p>
          <a:p>
            <a:endParaRPr lang="lt-LT" sz="1400">
              <a:solidFill>
                <a:srgbClr val="0070C0"/>
              </a:solidFill>
              <a:ea typeface="+mn-lt"/>
              <a:cs typeface="+mn-lt"/>
            </a:endParaRPr>
          </a:p>
          <a:p>
            <a:endParaRPr lang="lt-LT" sz="1400">
              <a:solidFill>
                <a:srgbClr val="0070C0"/>
              </a:solidFill>
              <a:ea typeface="+mn-lt"/>
              <a:cs typeface="+mn-lt"/>
            </a:endParaRPr>
          </a:p>
          <a:p>
            <a:r>
              <a:rPr lang="lt-LT" sz="1400">
                <a:solidFill>
                  <a:srgbClr val="0070C0"/>
                </a:solidFill>
                <a:ea typeface="+mn-lt"/>
                <a:cs typeface="+mn-lt"/>
                <a:hlinkClick r:id="rId5">
                  <a:extLst>
                    <a:ext uri="{A12FA001-AC4F-418D-AE19-62706E023703}">
                      <ahyp:hlinkClr xmlns:ahyp="http://schemas.microsoft.com/office/drawing/2018/hyperlinkcolor" val="tx"/>
                    </a:ext>
                  </a:extLst>
                </a:hlinkClick>
              </a:rPr>
              <a:t>X</a:t>
            </a:r>
            <a:r>
              <a:rPr lang="lt-LT" sz="1400">
                <a:solidFill>
                  <a:srgbClr val="0070C0"/>
                </a:solidFill>
                <a:hlinkClick r:id="rId5">
                  <a:extLst>
                    <a:ext uri="{A12FA001-AC4F-418D-AE19-62706E023703}">
                      <ahyp:hlinkClr xmlns:ahyp="http://schemas.microsoft.com/office/drawing/2018/hyperlinkcolor" val="tx"/>
                    </a:ext>
                  </a:extLst>
                </a:hlinkClick>
              </a:rPr>
              <a:t>V-566 Lietuvos Respublikos viešojo administravimo įstatymo Nr. VIII-1234 2, 29 ir 34 straipsnių pakeiti...</a:t>
            </a:r>
            <a:endParaRPr lang="lt-LT" sz="1400">
              <a:solidFill>
                <a:srgbClr val="0070C0"/>
              </a:solidFill>
            </a:endParaRPr>
          </a:p>
        </p:txBody>
      </p:sp>
      <p:sp>
        <p:nvSpPr>
          <p:cNvPr id="7" name="Shape 4"/>
          <p:cNvSpPr/>
          <p:nvPr/>
        </p:nvSpPr>
        <p:spPr>
          <a:xfrm>
            <a:off x="813191" y="2155327"/>
            <a:ext cx="10332720" cy="0"/>
          </a:xfrm>
          <a:prstGeom prst="line">
            <a:avLst/>
          </a:prstGeom>
          <a:noFill/>
          <a:ln w="12700">
            <a:solidFill>
              <a:srgbClr val="D8E1EA"/>
            </a:solidFill>
            <a:prstDash val="solid"/>
          </a:ln>
        </p:spPr>
        <p:txBody>
          <a:bodyPr lIns="91440" tIns="45720" rIns="91440" bIns="45720" anchor="t"/>
          <a:lstStyle/>
          <a:p>
            <a:endParaRPr lang="lt-LT"/>
          </a:p>
          <a:p>
            <a:endParaRPr lang="lt-LT"/>
          </a:p>
        </p:txBody>
      </p:sp>
      <p:sp>
        <p:nvSpPr>
          <p:cNvPr id="8" name="Text 5"/>
          <p:cNvSpPr/>
          <p:nvPr/>
        </p:nvSpPr>
        <p:spPr>
          <a:xfrm>
            <a:off x="794903" y="2154858"/>
            <a:ext cx="4411002" cy="690644"/>
          </a:xfrm>
          <a:prstGeom prst="rect">
            <a:avLst/>
          </a:prstGeom>
          <a:noFill/>
          <a:ln/>
        </p:spPr>
        <p:txBody>
          <a:bodyPr wrap="square" lIns="0" tIns="0" rIns="0" bIns="0" rtlCol="0" anchor="ctr">
            <a:normAutofit/>
          </a:bodyPr>
          <a:lstStyle/>
          <a:p>
            <a:pPr marL="0" indent="0">
              <a:buNone/>
            </a:pPr>
            <a:r>
              <a:rPr lang="en-US" b="1">
                <a:solidFill>
                  <a:srgbClr val="44546A"/>
                </a:solidFill>
              </a:rPr>
              <a:t>Paslaugų </a:t>
            </a:r>
            <a:r>
              <a:rPr lang="en-US" b="1" err="1">
                <a:solidFill>
                  <a:srgbClr val="44546A"/>
                </a:solidFill>
              </a:rPr>
              <a:t>įstatymo</a:t>
            </a:r>
            <a:r>
              <a:rPr lang="en-US" b="1">
                <a:solidFill>
                  <a:srgbClr val="44546A"/>
                </a:solidFill>
              </a:rPr>
              <a:t> </a:t>
            </a:r>
            <a:r>
              <a:rPr lang="en-US" b="1" err="1">
                <a:solidFill>
                  <a:srgbClr val="44546A"/>
                </a:solidFill>
              </a:rPr>
              <a:t>pakeitimo</a:t>
            </a:r>
            <a:r>
              <a:rPr lang="en-US" b="1">
                <a:solidFill>
                  <a:srgbClr val="44546A"/>
                </a:solidFill>
              </a:rPr>
              <a:t> </a:t>
            </a:r>
            <a:r>
              <a:rPr lang="en-US" b="1" err="1">
                <a:solidFill>
                  <a:srgbClr val="44546A"/>
                </a:solidFill>
              </a:rPr>
              <a:t>įstatymas</a:t>
            </a:r>
            <a:r>
              <a:rPr lang="en-US" b="1">
                <a:solidFill>
                  <a:srgbClr val="44546A"/>
                </a:solidFill>
              </a:rPr>
              <a:t> Nr. XV-442</a:t>
            </a:r>
            <a:endParaRPr lang="en-US">
              <a:solidFill>
                <a:srgbClr val="44546A"/>
              </a:solidFill>
            </a:endParaRPr>
          </a:p>
        </p:txBody>
      </p:sp>
      <p:sp>
        <p:nvSpPr>
          <p:cNvPr id="9" name="Text 6"/>
          <p:cNvSpPr/>
          <p:nvPr/>
        </p:nvSpPr>
        <p:spPr>
          <a:xfrm>
            <a:off x="5309772" y="2311165"/>
            <a:ext cx="6197600" cy="384048"/>
          </a:xfrm>
          <a:prstGeom prst="rect">
            <a:avLst/>
          </a:prstGeom>
          <a:noFill/>
          <a:ln/>
        </p:spPr>
        <p:txBody>
          <a:bodyPr wrap="square" lIns="0" tIns="0" rIns="0" bIns="0" rtlCol="0" anchor="ctr">
            <a:normAutofit/>
          </a:bodyPr>
          <a:lstStyle/>
          <a:p>
            <a:r>
              <a:rPr lang="lt-LT" sz="1400">
                <a:solidFill>
                  <a:srgbClr val="20262D"/>
                </a:solidFill>
                <a:hlinkClick r:id="rId6"/>
              </a:rPr>
              <a:t>XV-442 Lietuvos Respublikos paslaugų įstatymo Nr. XI-570 pakeitimo įstatymas</a:t>
            </a:r>
            <a:endParaRPr lang="en-US" sz="1330"/>
          </a:p>
        </p:txBody>
      </p:sp>
      <p:sp>
        <p:nvSpPr>
          <p:cNvPr id="10" name="Shape 7"/>
          <p:cNvSpPr/>
          <p:nvPr/>
        </p:nvSpPr>
        <p:spPr>
          <a:xfrm>
            <a:off x="822960" y="2788920"/>
            <a:ext cx="10332720" cy="0"/>
          </a:xfrm>
          <a:prstGeom prst="line">
            <a:avLst/>
          </a:prstGeom>
          <a:noFill/>
          <a:ln w="12700">
            <a:solidFill>
              <a:srgbClr val="D8E1EA"/>
            </a:solidFill>
            <a:prstDash val="solid"/>
          </a:ln>
        </p:spPr>
        <p:txBody>
          <a:bodyPr/>
          <a:lstStyle/>
          <a:p>
            <a:endParaRPr lang="lt-LT"/>
          </a:p>
        </p:txBody>
      </p:sp>
      <p:sp>
        <p:nvSpPr>
          <p:cNvPr id="11" name="Text 8"/>
          <p:cNvSpPr/>
          <p:nvPr/>
        </p:nvSpPr>
        <p:spPr>
          <a:xfrm>
            <a:off x="804672" y="3081528"/>
            <a:ext cx="4069080" cy="329184"/>
          </a:xfrm>
          <a:prstGeom prst="rect">
            <a:avLst/>
          </a:prstGeom>
          <a:noFill/>
          <a:ln/>
        </p:spPr>
        <p:txBody>
          <a:bodyPr wrap="square" lIns="0" tIns="0" rIns="0" bIns="0" rtlCol="0" anchor="ctr">
            <a:noAutofit/>
          </a:bodyPr>
          <a:lstStyle/>
          <a:p>
            <a:pPr marL="0" indent="0">
              <a:buNone/>
            </a:pPr>
            <a:r>
              <a:rPr lang="lt-LT" b="1">
                <a:solidFill>
                  <a:srgbClr val="44546A"/>
                </a:solidFill>
              </a:rPr>
              <a:t>Licencijavimą nustatančių teisės aktų rengimo taisyklės</a:t>
            </a:r>
            <a:endParaRPr lang="en-US">
              <a:solidFill>
                <a:srgbClr val="44546A"/>
              </a:solidFill>
            </a:endParaRPr>
          </a:p>
        </p:txBody>
      </p:sp>
      <p:sp>
        <p:nvSpPr>
          <p:cNvPr id="12" name="Text 9"/>
          <p:cNvSpPr/>
          <p:nvPr/>
        </p:nvSpPr>
        <p:spPr>
          <a:xfrm>
            <a:off x="5275775" y="3052220"/>
            <a:ext cx="6446520" cy="384048"/>
          </a:xfrm>
          <a:prstGeom prst="rect">
            <a:avLst/>
          </a:prstGeom>
          <a:noFill/>
          <a:ln/>
        </p:spPr>
        <p:txBody>
          <a:bodyPr wrap="square" lIns="0" tIns="0" rIns="0" bIns="0" rtlCol="0" anchor="ctr">
            <a:normAutofit/>
          </a:bodyPr>
          <a:lstStyle/>
          <a:p>
            <a:r>
              <a:rPr lang="lt-LT" sz="1400">
                <a:solidFill>
                  <a:srgbClr val="20262D"/>
                </a:solidFill>
                <a:hlinkClick r:id="rId7"/>
              </a:rPr>
              <a:t> 633 Dėl Licencijavimą nustatančių teisės aktų rengimo taisyklių patvirtinimo</a:t>
            </a:r>
            <a:endParaRPr lang="lt-LT" sz="1400">
              <a:solidFill>
                <a:srgbClr val="20262D"/>
              </a:solidFill>
            </a:endParaRPr>
          </a:p>
          <a:p>
            <a:pPr marL="0" indent="0">
              <a:buNone/>
            </a:pPr>
            <a:endParaRPr lang="en-US" sz="1330"/>
          </a:p>
        </p:txBody>
      </p:sp>
      <p:sp>
        <p:nvSpPr>
          <p:cNvPr id="13" name="Shape 10"/>
          <p:cNvSpPr/>
          <p:nvPr/>
        </p:nvSpPr>
        <p:spPr>
          <a:xfrm>
            <a:off x="822960" y="3666744"/>
            <a:ext cx="10332720" cy="0"/>
          </a:xfrm>
          <a:prstGeom prst="line">
            <a:avLst/>
          </a:prstGeom>
          <a:noFill/>
          <a:ln w="12700">
            <a:solidFill>
              <a:srgbClr val="D8E1EA"/>
            </a:solidFill>
            <a:prstDash val="solid"/>
          </a:ln>
        </p:spPr>
        <p:txBody>
          <a:bodyPr/>
          <a:lstStyle/>
          <a:p>
            <a:endParaRPr lang="lt-LT"/>
          </a:p>
        </p:txBody>
      </p:sp>
      <p:sp>
        <p:nvSpPr>
          <p:cNvPr id="14" name="Text 11"/>
          <p:cNvSpPr/>
          <p:nvPr/>
        </p:nvSpPr>
        <p:spPr>
          <a:xfrm>
            <a:off x="804672" y="3959352"/>
            <a:ext cx="4069080" cy="329184"/>
          </a:xfrm>
          <a:prstGeom prst="rect">
            <a:avLst/>
          </a:prstGeom>
          <a:noFill/>
          <a:ln/>
        </p:spPr>
        <p:txBody>
          <a:bodyPr wrap="square" lIns="0" tIns="0" rIns="0" bIns="0" rtlCol="0" anchor="ctr">
            <a:noAutofit/>
          </a:bodyPr>
          <a:lstStyle/>
          <a:p>
            <a:pPr marL="0" indent="0">
              <a:buNone/>
            </a:pPr>
            <a:r>
              <a:rPr lang="lt-LT" b="1">
                <a:solidFill>
                  <a:srgbClr val="44546A"/>
                </a:solidFill>
              </a:rPr>
              <a:t>Pranešimų pagal paslaugų direktyvą teikimo tvarka </a:t>
            </a:r>
            <a:endParaRPr lang="en-US" b="1">
              <a:solidFill>
                <a:srgbClr val="44546A"/>
              </a:solidFill>
            </a:endParaRPr>
          </a:p>
        </p:txBody>
      </p:sp>
      <p:sp>
        <p:nvSpPr>
          <p:cNvPr id="15" name="Text 12"/>
          <p:cNvSpPr/>
          <p:nvPr/>
        </p:nvSpPr>
        <p:spPr>
          <a:xfrm>
            <a:off x="5363698" y="3900737"/>
            <a:ext cx="6446520" cy="384048"/>
          </a:xfrm>
          <a:prstGeom prst="rect">
            <a:avLst/>
          </a:prstGeom>
          <a:noFill/>
          <a:ln/>
        </p:spPr>
        <p:txBody>
          <a:bodyPr wrap="square" lIns="0" tIns="0" rIns="0" bIns="0" rtlCol="0" anchor="ctr">
            <a:normAutofit fontScale="92500" lnSpcReduction="10000"/>
          </a:bodyPr>
          <a:lstStyle/>
          <a:p>
            <a:r>
              <a:rPr lang="lt-LT" sz="1400">
                <a:solidFill>
                  <a:srgbClr val="20262D"/>
                </a:solidFill>
                <a:hlinkClick r:id="rId8"/>
              </a:rPr>
              <a:t>1389 Dėl Informacijos ir pranešimų apie nustatomus Lietuvos Respublikos paslaugų įstatymo 4 straipsnio...</a:t>
            </a:r>
            <a:r>
              <a:rPr lang="en-US" sz="1330">
                <a:solidFill>
                  <a:srgbClr val="29313A"/>
                </a:solidFill>
              </a:rPr>
              <a:t>.</a:t>
            </a:r>
            <a:endParaRPr lang="en-US" sz="1330"/>
          </a:p>
        </p:txBody>
      </p:sp>
      <p:sp>
        <p:nvSpPr>
          <p:cNvPr id="16" name="Shape 13"/>
          <p:cNvSpPr/>
          <p:nvPr/>
        </p:nvSpPr>
        <p:spPr>
          <a:xfrm>
            <a:off x="822960" y="4544568"/>
            <a:ext cx="10332720" cy="0"/>
          </a:xfrm>
          <a:prstGeom prst="line">
            <a:avLst/>
          </a:prstGeom>
          <a:noFill/>
          <a:ln w="12700">
            <a:solidFill>
              <a:srgbClr val="D8E1EA"/>
            </a:solidFill>
            <a:prstDash val="solid"/>
          </a:ln>
        </p:spPr>
        <p:txBody>
          <a:bodyPr/>
          <a:lstStyle/>
          <a:p>
            <a:endParaRPr lang="lt-LT"/>
          </a:p>
        </p:txBody>
      </p:sp>
      <p:sp>
        <p:nvSpPr>
          <p:cNvPr id="17" name="Text 14"/>
          <p:cNvSpPr/>
          <p:nvPr/>
        </p:nvSpPr>
        <p:spPr>
          <a:xfrm>
            <a:off x="804672" y="4837176"/>
            <a:ext cx="4069080" cy="329184"/>
          </a:xfrm>
          <a:prstGeom prst="rect">
            <a:avLst/>
          </a:prstGeom>
          <a:noFill/>
          <a:ln/>
        </p:spPr>
        <p:txBody>
          <a:bodyPr wrap="square" lIns="0" tIns="0" rIns="0" bIns="0" rtlCol="0" anchor="ctr">
            <a:normAutofit/>
          </a:bodyPr>
          <a:lstStyle/>
          <a:p>
            <a:pPr marL="0" indent="0">
              <a:buNone/>
            </a:pPr>
            <a:r>
              <a:rPr lang="en-US" b="1">
                <a:solidFill>
                  <a:srgbClr val="44546A"/>
                </a:solidFill>
              </a:rPr>
              <a:t>EIMIN </a:t>
            </a:r>
            <a:r>
              <a:rPr lang="lt-LT" b="1">
                <a:solidFill>
                  <a:srgbClr val="44546A"/>
                </a:solidFill>
              </a:rPr>
              <a:t>vienlapiai </a:t>
            </a:r>
            <a:endParaRPr lang="en-US">
              <a:solidFill>
                <a:srgbClr val="44546A"/>
              </a:solidFill>
            </a:endParaRPr>
          </a:p>
        </p:txBody>
      </p:sp>
      <p:sp>
        <p:nvSpPr>
          <p:cNvPr id="18" name="Text 15"/>
          <p:cNvSpPr/>
          <p:nvPr/>
        </p:nvSpPr>
        <p:spPr>
          <a:xfrm>
            <a:off x="5280571" y="4538949"/>
            <a:ext cx="6543501" cy="1146045"/>
          </a:xfrm>
          <a:prstGeom prst="rect">
            <a:avLst/>
          </a:prstGeom>
          <a:noFill/>
          <a:ln/>
        </p:spPr>
        <p:txBody>
          <a:bodyPr wrap="square" lIns="0" tIns="0" rIns="0" bIns="0" rtlCol="0" anchor="ctr">
            <a:normAutofit/>
          </a:bodyPr>
          <a:lstStyle/>
          <a:p>
            <a:r>
              <a:rPr lang="en-US" sz="1300">
                <a:solidFill>
                  <a:srgbClr val="29313A"/>
                </a:solidFill>
              </a:rPr>
              <a:t>„</a:t>
            </a:r>
            <a:r>
              <a:rPr lang="lt-LT" sz="1400">
                <a:solidFill>
                  <a:srgbClr val="20262D"/>
                </a:solidFill>
                <a:hlinkClick r:id="rId9"/>
              </a:rPr>
              <a:t>EIMIN_VIENLAPIS3_VSI PAKEITIMAI SUSIJE SU LICENCIJAVIMU</a:t>
            </a:r>
            <a:endParaRPr lang="lt-LT" sz="1400">
              <a:solidFill>
                <a:srgbClr val="20262D"/>
              </a:solidFill>
            </a:endParaRPr>
          </a:p>
          <a:p>
            <a:endParaRPr lang="lt-LT" sz="1400">
              <a:solidFill>
                <a:srgbClr val="20262D"/>
              </a:solidFill>
            </a:endParaRPr>
          </a:p>
          <a:p>
            <a:r>
              <a:rPr lang="lt-LT" sz="1300">
                <a:solidFill>
                  <a:srgbClr val="0070C0"/>
                </a:solidFill>
                <a:hlinkClick r:id="rId10">
                  <a:extLst>
                    <a:ext uri="{A12FA001-AC4F-418D-AE19-62706E023703}">
                      <ahyp:hlinkClr xmlns:ahyp="http://schemas.microsoft.com/office/drawing/2018/hyperlinkcolor" val="tx"/>
                    </a:ext>
                  </a:extLst>
                </a:hlinkClick>
              </a:rPr>
              <a:t>Licencijavimą nustatančių įstatymų rengimo reikalavimai_final.pd</a:t>
            </a:r>
            <a:r>
              <a:rPr lang="lt-LT" sz="1400">
                <a:solidFill>
                  <a:srgbClr val="0070C0"/>
                </a:solidFill>
                <a:hlinkClick r:id="rId10">
                  <a:extLst>
                    <a:ext uri="{A12FA001-AC4F-418D-AE19-62706E023703}">
                      <ahyp:hlinkClr xmlns:ahyp="http://schemas.microsoft.com/office/drawing/2018/hyperlinkcolor" val="tx"/>
                    </a:ext>
                  </a:extLst>
                </a:hlinkClick>
              </a:rPr>
              <a:t>f</a:t>
            </a:r>
            <a:endParaRPr lang="en-US" sz="1300">
              <a:solidFill>
                <a:srgbClr val="0070C0"/>
              </a:solidFill>
            </a:endParaRPr>
          </a:p>
        </p:txBody>
      </p:sp>
      <p:sp>
        <p:nvSpPr>
          <p:cNvPr id="19" name="Shape 16"/>
          <p:cNvSpPr/>
          <p:nvPr/>
        </p:nvSpPr>
        <p:spPr>
          <a:xfrm>
            <a:off x="804672" y="5669280"/>
            <a:ext cx="10378440" cy="438912"/>
          </a:xfrm>
          <a:prstGeom prst="roundRect">
            <a:avLst>
              <a:gd name="adj" fmla="val 8333"/>
            </a:avLst>
          </a:prstGeom>
          <a:solidFill>
            <a:srgbClr val="EEF4FA"/>
          </a:solidFill>
          <a:ln w="12700">
            <a:solidFill>
              <a:srgbClr val="EEF4FA"/>
            </a:solidFill>
            <a:prstDash val="solid"/>
          </a:ln>
        </p:spPr>
        <p:txBody>
          <a:bodyPr/>
          <a:lstStyle/>
          <a:p>
            <a:endParaRPr lang="lt-LT"/>
          </a:p>
        </p:txBody>
      </p:sp>
      <p:sp>
        <p:nvSpPr>
          <p:cNvPr id="20" name="Text 17"/>
          <p:cNvSpPr/>
          <p:nvPr/>
        </p:nvSpPr>
        <p:spPr>
          <a:xfrm>
            <a:off x="960120" y="5779008"/>
            <a:ext cx="10058400" cy="201168"/>
          </a:xfrm>
          <a:prstGeom prst="rect">
            <a:avLst/>
          </a:prstGeom>
          <a:noFill/>
          <a:ln/>
        </p:spPr>
        <p:txBody>
          <a:bodyPr wrap="square" lIns="0" tIns="0" rIns="0" bIns="0" rtlCol="0" anchor="ctr">
            <a:normAutofit/>
          </a:bodyPr>
          <a:lstStyle/>
          <a:p>
            <a:pPr marL="0" indent="0" algn="ctr">
              <a:buNone/>
            </a:pPr>
            <a:r>
              <a:rPr lang="lt-LT" sz="1300">
                <a:solidFill>
                  <a:srgbClr val="44546A"/>
                </a:solidFill>
              </a:rPr>
              <a:t>Konsultacijas teikia EIMIN Geresnio reglamentavimo ir verslo priežiūros politikos grupė </a:t>
            </a:r>
            <a:endParaRPr lang="en-US" sz="1300">
              <a:solidFill>
                <a:srgbClr val="44546A"/>
              </a:solidFill>
            </a:endParaRPr>
          </a:p>
        </p:txBody>
      </p:sp>
      <p:sp>
        <p:nvSpPr>
          <p:cNvPr id="25" name="Slide Number Placeholder 0"/>
          <p:cNvSpPr>
            <a:spLocks noGrp="1"/>
          </p:cNvSpPr>
          <p:nvPr>
            <p:ph type="sldNum" sz="quarter" idx="4294967295"/>
          </p:nvPr>
        </p:nvSpPr>
        <p:spPr>
          <a:xfrm>
            <a:off x="11503152" y="6455664"/>
            <a:ext cx="310896" cy="182880"/>
          </a:xfrm>
          <a:prstGeom prst="rect">
            <a:avLst/>
          </a:prstGeom>
          <a:extLst>
            <a:ext uri="{C572A759-6A51-4108-AA02-DFA0A04FC94B}">
              <ma14:wrappingTextBoxFlag xmlns="" xmlns:ma14="http://schemas.microsoft.com/office/mac/drawingml/2011/main" val="0"/>
            </a:ext>
          </a:extLst>
        </p:spPr>
        <p:txBody>
          <a:bodyPr/>
          <a:lstStyle>
            <a:lvl1pPr>
              <a:defRPr sz="900">
                <a:solidFill>
                  <a:srgbClr val="6D7480"/>
                </a:solidFill>
                <a:latin typeface="Aptos"/>
                <a:ea typeface="Aptos"/>
                <a:cs typeface="Aptos"/>
              </a:defRPr>
            </a:lvl1pPr>
          </a:lstStyle>
          <a:p>
            <a:pPr algn="r"/>
            <a:fld id="{F7021451-1387-4CA6-816F-3879F97B5CBC}" type="slidenum">
              <a:rPr lang="en-US" b="0"/>
              <a:t>19</a:t>
            </a:fld>
            <a:endParaRPr lang="en-US"/>
          </a:p>
        </p:txBody>
      </p:sp>
      <p:sp>
        <p:nvSpPr>
          <p:cNvPr id="22" name="Text 1">
            <a:extLst>
              <a:ext uri="{FF2B5EF4-FFF2-40B4-BE49-F238E27FC236}">
                <a16:creationId xmlns:a16="http://schemas.microsoft.com/office/drawing/2014/main" id="{E23F2F45-F5D5-E6A6-45FA-ABEA48B98105}"/>
              </a:ext>
            </a:extLst>
          </p:cNvPr>
          <p:cNvSpPr/>
          <p:nvPr/>
        </p:nvSpPr>
        <p:spPr>
          <a:xfrm>
            <a:off x="585216" y="841248"/>
            <a:ext cx="3840480" cy="219456"/>
          </a:xfrm>
          <a:prstGeom prst="rect">
            <a:avLst/>
          </a:prstGeom>
          <a:noFill/>
          <a:ln/>
        </p:spPr>
        <p:txBody>
          <a:bodyPr wrap="square" lIns="0" tIns="0" rIns="0" bIns="0" rtlCol="0" anchor="ctr"/>
          <a:lstStyle/>
          <a:p>
            <a:pPr marL="0" indent="0">
              <a:buNone/>
            </a:pPr>
            <a:endParaRPr lang="en-US" sz="105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7bce49ad-6e13-4667-9698-89b6274ba9f6}" enabled="0" method="" siteId="{7bce49ad-6e13-4667-9698-89b6274ba9f6}" removed="1"/>
</clbl:labelList>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19</Slides>
  <Notes>19</Notes>
  <HiddenSlides>0</HiddenSlide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EIMIN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Licencijavimo teisinio reguliavimo pokyčiai</dc:title>
  <dc:subject>Licencijavimo teisinio reguliavimo pokyčiai</dc:subject>
  <dc:creator>Ekonomikos ir inovacijų ministerija</dc:creator>
  <cp:revision>7</cp:revision>
  <dcterms:created xsi:type="dcterms:W3CDTF">2026-09-10T13:17:28Z</dcterms:created>
  <dcterms:modified xsi:type="dcterms:W3CDTF">2026-09-24T13:36:22Z</dcterms:modified>
</cp:coreProperties>
</file>