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66" r:id="rId3"/>
    <p:sldId id="395" r:id="rId4"/>
    <p:sldId id="363" r:id="rId5"/>
    <p:sldId id="263" r:id="rId6"/>
    <p:sldId id="272" r:id="rId7"/>
    <p:sldId id="379" r:id="rId8"/>
    <p:sldId id="392" r:id="rId9"/>
    <p:sldId id="387" r:id="rId10"/>
    <p:sldId id="391" r:id="rId11"/>
    <p:sldId id="390" r:id="rId12"/>
    <p:sldId id="396" r:id="rId13"/>
    <p:sldId id="397" r:id="rId14"/>
    <p:sldId id="454" r:id="rId15"/>
    <p:sldId id="393" r:id="rId16"/>
    <p:sldId id="394" r:id="rId17"/>
    <p:sldId id="373" r:id="rId18"/>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70" d="100"/>
          <a:sy n="70" d="100"/>
        </p:scale>
        <p:origin x="69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05F8E-00A0-4502-B3C6-4EB6DD7D18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t-LT"/>
          </a:p>
        </p:txBody>
      </p:sp>
      <p:sp>
        <p:nvSpPr>
          <p:cNvPr id="3" name="Subtitle 2">
            <a:extLst>
              <a:ext uri="{FF2B5EF4-FFF2-40B4-BE49-F238E27FC236}">
                <a16:creationId xmlns:a16="http://schemas.microsoft.com/office/drawing/2014/main" id="{BF6E5B02-E56A-4A9D-9DFF-8F138CE49B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t-LT"/>
          </a:p>
        </p:txBody>
      </p:sp>
      <p:sp>
        <p:nvSpPr>
          <p:cNvPr id="4" name="Date Placeholder 3">
            <a:extLst>
              <a:ext uri="{FF2B5EF4-FFF2-40B4-BE49-F238E27FC236}">
                <a16:creationId xmlns:a16="http://schemas.microsoft.com/office/drawing/2014/main" id="{B23D4476-E76D-49ED-804A-B62993936605}"/>
              </a:ext>
            </a:extLst>
          </p:cNvPr>
          <p:cNvSpPr>
            <a:spLocks noGrp="1"/>
          </p:cNvSpPr>
          <p:nvPr>
            <p:ph type="dt" sz="half" idx="10"/>
          </p:nvPr>
        </p:nvSpPr>
        <p:spPr/>
        <p:txBody>
          <a:bodyPr/>
          <a:lstStyle/>
          <a:p>
            <a:fld id="{08A1DF53-3CC7-461E-A3AA-8C740014B96D}" type="datetimeFigureOut">
              <a:rPr lang="lt-LT" smtClean="0"/>
              <a:t>2026-09-16</a:t>
            </a:fld>
            <a:endParaRPr lang="lt-LT"/>
          </a:p>
        </p:txBody>
      </p:sp>
      <p:sp>
        <p:nvSpPr>
          <p:cNvPr id="5" name="Footer Placeholder 4">
            <a:extLst>
              <a:ext uri="{FF2B5EF4-FFF2-40B4-BE49-F238E27FC236}">
                <a16:creationId xmlns:a16="http://schemas.microsoft.com/office/drawing/2014/main" id="{F34F65B5-E16F-43CE-89F1-D09A2A23CE57}"/>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F0271F87-FB44-40CF-84CD-8347E65B6E92}"/>
              </a:ext>
            </a:extLst>
          </p:cNvPr>
          <p:cNvSpPr>
            <a:spLocks noGrp="1"/>
          </p:cNvSpPr>
          <p:nvPr>
            <p:ph type="sldNum" sz="quarter" idx="12"/>
          </p:nvPr>
        </p:nvSpPr>
        <p:spPr/>
        <p:txBody>
          <a:bodyPr/>
          <a:lstStyle/>
          <a:p>
            <a:fld id="{DBCF6C70-143B-468D-A3C2-3C4756DB868C}" type="slidenum">
              <a:rPr lang="lt-LT" smtClean="0"/>
              <a:t>‹#›</a:t>
            </a:fld>
            <a:endParaRPr lang="lt-LT"/>
          </a:p>
        </p:txBody>
      </p:sp>
    </p:spTree>
    <p:extLst>
      <p:ext uri="{BB962C8B-B14F-4D97-AF65-F5344CB8AC3E}">
        <p14:creationId xmlns:p14="http://schemas.microsoft.com/office/powerpoint/2010/main" val="4261604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CA5F2-7EFF-46BA-B98C-1AAC0481F872}"/>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DFC345E1-64A6-4137-BA5B-0AFD716F9E5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0DA014A7-5D31-4EDC-BA4E-E47811B853CE}"/>
              </a:ext>
            </a:extLst>
          </p:cNvPr>
          <p:cNvSpPr>
            <a:spLocks noGrp="1"/>
          </p:cNvSpPr>
          <p:nvPr>
            <p:ph type="dt" sz="half" idx="10"/>
          </p:nvPr>
        </p:nvSpPr>
        <p:spPr/>
        <p:txBody>
          <a:bodyPr/>
          <a:lstStyle/>
          <a:p>
            <a:fld id="{08A1DF53-3CC7-461E-A3AA-8C740014B96D}" type="datetimeFigureOut">
              <a:rPr lang="lt-LT" smtClean="0"/>
              <a:t>2026-09-16</a:t>
            </a:fld>
            <a:endParaRPr lang="lt-LT"/>
          </a:p>
        </p:txBody>
      </p:sp>
      <p:sp>
        <p:nvSpPr>
          <p:cNvPr id="5" name="Footer Placeholder 4">
            <a:extLst>
              <a:ext uri="{FF2B5EF4-FFF2-40B4-BE49-F238E27FC236}">
                <a16:creationId xmlns:a16="http://schemas.microsoft.com/office/drawing/2014/main" id="{9D3E3F09-48A7-456D-8DEF-6E3F239A4B91}"/>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D3BD0511-3D0B-4FD2-9B67-36DABA41B997}"/>
              </a:ext>
            </a:extLst>
          </p:cNvPr>
          <p:cNvSpPr>
            <a:spLocks noGrp="1"/>
          </p:cNvSpPr>
          <p:nvPr>
            <p:ph type="sldNum" sz="quarter" idx="12"/>
          </p:nvPr>
        </p:nvSpPr>
        <p:spPr/>
        <p:txBody>
          <a:bodyPr/>
          <a:lstStyle/>
          <a:p>
            <a:fld id="{DBCF6C70-143B-468D-A3C2-3C4756DB868C}" type="slidenum">
              <a:rPr lang="lt-LT" smtClean="0"/>
              <a:t>‹#›</a:t>
            </a:fld>
            <a:endParaRPr lang="lt-LT"/>
          </a:p>
        </p:txBody>
      </p:sp>
    </p:spTree>
    <p:extLst>
      <p:ext uri="{BB962C8B-B14F-4D97-AF65-F5344CB8AC3E}">
        <p14:creationId xmlns:p14="http://schemas.microsoft.com/office/powerpoint/2010/main" val="3042555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C06B4-CC74-49F1-8838-E6F8730C32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t-LT"/>
          </a:p>
        </p:txBody>
      </p:sp>
      <p:sp>
        <p:nvSpPr>
          <p:cNvPr id="3" name="Text Placeholder 2">
            <a:extLst>
              <a:ext uri="{FF2B5EF4-FFF2-40B4-BE49-F238E27FC236}">
                <a16:creationId xmlns:a16="http://schemas.microsoft.com/office/drawing/2014/main" id="{697D47F3-AFC9-4E64-8EB8-649178BE19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6C72682-CC1F-4EDE-B704-AB298E54D0A3}"/>
              </a:ext>
            </a:extLst>
          </p:cNvPr>
          <p:cNvSpPr>
            <a:spLocks noGrp="1"/>
          </p:cNvSpPr>
          <p:nvPr>
            <p:ph type="dt" sz="half" idx="10"/>
          </p:nvPr>
        </p:nvSpPr>
        <p:spPr/>
        <p:txBody>
          <a:bodyPr/>
          <a:lstStyle/>
          <a:p>
            <a:fld id="{08A1DF53-3CC7-461E-A3AA-8C740014B96D}" type="datetimeFigureOut">
              <a:rPr lang="lt-LT" smtClean="0"/>
              <a:t>2026-09-16</a:t>
            </a:fld>
            <a:endParaRPr lang="lt-LT"/>
          </a:p>
        </p:txBody>
      </p:sp>
      <p:sp>
        <p:nvSpPr>
          <p:cNvPr id="5" name="Footer Placeholder 4">
            <a:extLst>
              <a:ext uri="{FF2B5EF4-FFF2-40B4-BE49-F238E27FC236}">
                <a16:creationId xmlns:a16="http://schemas.microsoft.com/office/drawing/2014/main" id="{CE9255E9-393E-4450-86CB-A0A61A1DDEA3}"/>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C9506E10-E3E6-42EE-BA07-5454089D9F89}"/>
              </a:ext>
            </a:extLst>
          </p:cNvPr>
          <p:cNvSpPr>
            <a:spLocks noGrp="1"/>
          </p:cNvSpPr>
          <p:nvPr>
            <p:ph type="sldNum" sz="quarter" idx="12"/>
          </p:nvPr>
        </p:nvSpPr>
        <p:spPr/>
        <p:txBody>
          <a:bodyPr/>
          <a:lstStyle/>
          <a:p>
            <a:fld id="{DBCF6C70-143B-468D-A3C2-3C4756DB868C}" type="slidenum">
              <a:rPr lang="lt-LT" smtClean="0"/>
              <a:t>‹#›</a:t>
            </a:fld>
            <a:endParaRPr lang="lt-LT"/>
          </a:p>
        </p:txBody>
      </p:sp>
    </p:spTree>
    <p:extLst>
      <p:ext uri="{BB962C8B-B14F-4D97-AF65-F5344CB8AC3E}">
        <p14:creationId xmlns:p14="http://schemas.microsoft.com/office/powerpoint/2010/main" val="664527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78700-857D-4124-B755-578D77396730}"/>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8170E627-218B-40E9-A7CE-6C0089B14D4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a:extLst>
              <a:ext uri="{FF2B5EF4-FFF2-40B4-BE49-F238E27FC236}">
                <a16:creationId xmlns:a16="http://schemas.microsoft.com/office/drawing/2014/main" id="{ECFAD6E8-FB20-4542-883B-41D2FD60AE6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a:extLst>
              <a:ext uri="{FF2B5EF4-FFF2-40B4-BE49-F238E27FC236}">
                <a16:creationId xmlns:a16="http://schemas.microsoft.com/office/drawing/2014/main" id="{44378FE4-0A5D-432B-90D5-91F9C3839959}"/>
              </a:ext>
            </a:extLst>
          </p:cNvPr>
          <p:cNvSpPr>
            <a:spLocks noGrp="1"/>
          </p:cNvSpPr>
          <p:nvPr>
            <p:ph type="dt" sz="half" idx="10"/>
          </p:nvPr>
        </p:nvSpPr>
        <p:spPr/>
        <p:txBody>
          <a:bodyPr/>
          <a:lstStyle/>
          <a:p>
            <a:fld id="{08A1DF53-3CC7-461E-A3AA-8C740014B96D}" type="datetimeFigureOut">
              <a:rPr lang="lt-LT" smtClean="0"/>
              <a:t>2026-09-16</a:t>
            </a:fld>
            <a:endParaRPr lang="lt-LT"/>
          </a:p>
        </p:txBody>
      </p:sp>
      <p:sp>
        <p:nvSpPr>
          <p:cNvPr id="6" name="Footer Placeholder 5">
            <a:extLst>
              <a:ext uri="{FF2B5EF4-FFF2-40B4-BE49-F238E27FC236}">
                <a16:creationId xmlns:a16="http://schemas.microsoft.com/office/drawing/2014/main" id="{C10AE8A4-638C-4AF7-B5D5-E04E6A66F30E}"/>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4D89ED00-6DB3-40FB-BC1F-3E82B0EFE9AC}"/>
              </a:ext>
            </a:extLst>
          </p:cNvPr>
          <p:cNvSpPr>
            <a:spLocks noGrp="1"/>
          </p:cNvSpPr>
          <p:nvPr>
            <p:ph type="sldNum" sz="quarter" idx="12"/>
          </p:nvPr>
        </p:nvSpPr>
        <p:spPr/>
        <p:txBody>
          <a:bodyPr/>
          <a:lstStyle/>
          <a:p>
            <a:fld id="{DBCF6C70-143B-468D-A3C2-3C4756DB868C}" type="slidenum">
              <a:rPr lang="lt-LT" smtClean="0"/>
              <a:t>‹#›</a:t>
            </a:fld>
            <a:endParaRPr lang="lt-LT"/>
          </a:p>
        </p:txBody>
      </p:sp>
    </p:spTree>
    <p:extLst>
      <p:ext uri="{BB962C8B-B14F-4D97-AF65-F5344CB8AC3E}">
        <p14:creationId xmlns:p14="http://schemas.microsoft.com/office/powerpoint/2010/main" val="3975623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67740-8DEB-4D38-A6FE-0F1490242A6F}"/>
              </a:ext>
            </a:extLst>
          </p:cNvPr>
          <p:cNvSpPr>
            <a:spLocks noGrp="1"/>
          </p:cNvSpPr>
          <p:nvPr>
            <p:ph type="title"/>
          </p:nvPr>
        </p:nvSpPr>
        <p:spPr>
          <a:xfrm>
            <a:off x="839788" y="365125"/>
            <a:ext cx="10515600" cy="1325563"/>
          </a:xfrm>
        </p:spPr>
        <p:txBody>
          <a:bodyPr/>
          <a:lstStyle/>
          <a:p>
            <a:r>
              <a:rPr lang="en-US"/>
              <a:t>Click to edit Master title style</a:t>
            </a:r>
            <a:endParaRPr lang="lt-LT"/>
          </a:p>
        </p:txBody>
      </p:sp>
      <p:sp>
        <p:nvSpPr>
          <p:cNvPr id="3" name="Text Placeholder 2">
            <a:extLst>
              <a:ext uri="{FF2B5EF4-FFF2-40B4-BE49-F238E27FC236}">
                <a16:creationId xmlns:a16="http://schemas.microsoft.com/office/drawing/2014/main" id="{5EF606D8-6C6C-4FB6-905D-441ADDBC7D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E270BA9-AD3F-4B74-982F-1FF882391D1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a:extLst>
              <a:ext uri="{FF2B5EF4-FFF2-40B4-BE49-F238E27FC236}">
                <a16:creationId xmlns:a16="http://schemas.microsoft.com/office/drawing/2014/main" id="{915B9F5A-A706-4907-8DB0-AB1B249809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F2DC28A-C227-43EB-95DB-DBD4509F162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a:extLst>
              <a:ext uri="{FF2B5EF4-FFF2-40B4-BE49-F238E27FC236}">
                <a16:creationId xmlns:a16="http://schemas.microsoft.com/office/drawing/2014/main" id="{BD0CA8C7-A4F8-4A71-A7A7-FEB6DBD08753}"/>
              </a:ext>
            </a:extLst>
          </p:cNvPr>
          <p:cNvSpPr>
            <a:spLocks noGrp="1"/>
          </p:cNvSpPr>
          <p:nvPr>
            <p:ph type="dt" sz="half" idx="10"/>
          </p:nvPr>
        </p:nvSpPr>
        <p:spPr/>
        <p:txBody>
          <a:bodyPr/>
          <a:lstStyle/>
          <a:p>
            <a:fld id="{08A1DF53-3CC7-461E-A3AA-8C740014B96D}" type="datetimeFigureOut">
              <a:rPr lang="lt-LT" smtClean="0"/>
              <a:t>2026-09-16</a:t>
            </a:fld>
            <a:endParaRPr lang="lt-LT"/>
          </a:p>
        </p:txBody>
      </p:sp>
      <p:sp>
        <p:nvSpPr>
          <p:cNvPr id="8" name="Footer Placeholder 7">
            <a:extLst>
              <a:ext uri="{FF2B5EF4-FFF2-40B4-BE49-F238E27FC236}">
                <a16:creationId xmlns:a16="http://schemas.microsoft.com/office/drawing/2014/main" id="{D2F7E401-F67C-45CA-AD09-66B480115CD9}"/>
              </a:ext>
            </a:extLst>
          </p:cNvPr>
          <p:cNvSpPr>
            <a:spLocks noGrp="1"/>
          </p:cNvSpPr>
          <p:nvPr>
            <p:ph type="ftr" sz="quarter" idx="11"/>
          </p:nvPr>
        </p:nvSpPr>
        <p:spPr/>
        <p:txBody>
          <a:bodyPr/>
          <a:lstStyle/>
          <a:p>
            <a:endParaRPr lang="lt-LT"/>
          </a:p>
        </p:txBody>
      </p:sp>
      <p:sp>
        <p:nvSpPr>
          <p:cNvPr id="9" name="Slide Number Placeholder 8">
            <a:extLst>
              <a:ext uri="{FF2B5EF4-FFF2-40B4-BE49-F238E27FC236}">
                <a16:creationId xmlns:a16="http://schemas.microsoft.com/office/drawing/2014/main" id="{0D4ABBF1-8BB3-4DEF-BF40-6F898CB50BE0}"/>
              </a:ext>
            </a:extLst>
          </p:cNvPr>
          <p:cNvSpPr>
            <a:spLocks noGrp="1"/>
          </p:cNvSpPr>
          <p:nvPr>
            <p:ph type="sldNum" sz="quarter" idx="12"/>
          </p:nvPr>
        </p:nvSpPr>
        <p:spPr/>
        <p:txBody>
          <a:bodyPr/>
          <a:lstStyle/>
          <a:p>
            <a:fld id="{DBCF6C70-143B-468D-A3C2-3C4756DB868C}" type="slidenum">
              <a:rPr lang="lt-LT" smtClean="0"/>
              <a:t>‹#›</a:t>
            </a:fld>
            <a:endParaRPr lang="lt-LT"/>
          </a:p>
        </p:txBody>
      </p:sp>
    </p:spTree>
    <p:extLst>
      <p:ext uri="{BB962C8B-B14F-4D97-AF65-F5344CB8AC3E}">
        <p14:creationId xmlns:p14="http://schemas.microsoft.com/office/powerpoint/2010/main" val="963980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E2C5-22D7-415A-A6A7-39639A4131EB}"/>
              </a:ext>
            </a:extLst>
          </p:cNvPr>
          <p:cNvSpPr>
            <a:spLocks noGrp="1"/>
          </p:cNvSpPr>
          <p:nvPr>
            <p:ph type="title"/>
          </p:nvPr>
        </p:nvSpPr>
        <p:spPr/>
        <p:txBody>
          <a:bodyPr/>
          <a:lstStyle/>
          <a:p>
            <a:r>
              <a:rPr lang="en-US"/>
              <a:t>Click to edit Master title style</a:t>
            </a:r>
            <a:endParaRPr lang="lt-LT"/>
          </a:p>
        </p:txBody>
      </p:sp>
      <p:sp>
        <p:nvSpPr>
          <p:cNvPr id="3" name="Date Placeholder 2">
            <a:extLst>
              <a:ext uri="{FF2B5EF4-FFF2-40B4-BE49-F238E27FC236}">
                <a16:creationId xmlns:a16="http://schemas.microsoft.com/office/drawing/2014/main" id="{AE048028-56FE-41D6-BB0B-7720779FA43C}"/>
              </a:ext>
            </a:extLst>
          </p:cNvPr>
          <p:cNvSpPr>
            <a:spLocks noGrp="1"/>
          </p:cNvSpPr>
          <p:nvPr>
            <p:ph type="dt" sz="half" idx="10"/>
          </p:nvPr>
        </p:nvSpPr>
        <p:spPr/>
        <p:txBody>
          <a:bodyPr/>
          <a:lstStyle/>
          <a:p>
            <a:fld id="{08A1DF53-3CC7-461E-A3AA-8C740014B96D}" type="datetimeFigureOut">
              <a:rPr lang="lt-LT" smtClean="0"/>
              <a:t>2026-09-16</a:t>
            </a:fld>
            <a:endParaRPr lang="lt-LT"/>
          </a:p>
        </p:txBody>
      </p:sp>
      <p:sp>
        <p:nvSpPr>
          <p:cNvPr id="4" name="Footer Placeholder 3">
            <a:extLst>
              <a:ext uri="{FF2B5EF4-FFF2-40B4-BE49-F238E27FC236}">
                <a16:creationId xmlns:a16="http://schemas.microsoft.com/office/drawing/2014/main" id="{A306F4EC-CC89-4515-BEC5-DBED921A7B8C}"/>
              </a:ext>
            </a:extLst>
          </p:cNvPr>
          <p:cNvSpPr>
            <a:spLocks noGrp="1"/>
          </p:cNvSpPr>
          <p:nvPr>
            <p:ph type="ftr" sz="quarter" idx="11"/>
          </p:nvPr>
        </p:nvSpPr>
        <p:spPr/>
        <p:txBody>
          <a:bodyPr/>
          <a:lstStyle/>
          <a:p>
            <a:endParaRPr lang="lt-LT"/>
          </a:p>
        </p:txBody>
      </p:sp>
      <p:sp>
        <p:nvSpPr>
          <p:cNvPr id="5" name="Slide Number Placeholder 4">
            <a:extLst>
              <a:ext uri="{FF2B5EF4-FFF2-40B4-BE49-F238E27FC236}">
                <a16:creationId xmlns:a16="http://schemas.microsoft.com/office/drawing/2014/main" id="{2D0DE460-1A99-4DA3-9F31-E7E5419405C7}"/>
              </a:ext>
            </a:extLst>
          </p:cNvPr>
          <p:cNvSpPr>
            <a:spLocks noGrp="1"/>
          </p:cNvSpPr>
          <p:nvPr>
            <p:ph type="sldNum" sz="quarter" idx="12"/>
          </p:nvPr>
        </p:nvSpPr>
        <p:spPr/>
        <p:txBody>
          <a:bodyPr/>
          <a:lstStyle/>
          <a:p>
            <a:fld id="{DBCF6C70-143B-468D-A3C2-3C4756DB868C}" type="slidenum">
              <a:rPr lang="lt-LT" smtClean="0"/>
              <a:t>‹#›</a:t>
            </a:fld>
            <a:endParaRPr lang="lt-LT"/>
          </a:p>
        </p:txBody>
      </p:sp>
    </p:spTree>
    <p:extLst>
      <p:ext uri="{BB962C8B-B14F-4D97-AF65-F5344CB8AC3E}">
        <p14:creationId xmlns:p14="http://schemas.microsoft.com/office/powerpoint/2010/main" val="2000127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23D089-9DF1-49A3-A32C-9F8754766E19}"/>
              </a:ext>
            </a:extLst>
          </p:cNvPr>
          <p:cNvSpPr>
            <a:spLocks noGrp="1"/>
          </p:cNvSpPr>
          <p:nvPr>
            <p:ph type="dt" sz="half" idx="10"/>
          </p:nvPr>
        </p:nvSpPr>
        <p:spPr/>
        <p:txBody>
          <a:bodyPr/>
          <a:lstStyle/>
          <a:p>
            <a:fld id="{08A1DF53-3CC7-461E-A3AA-8C740014B96D}" type="datetimeFigureOut">
              <a:rPr lang="lt-LT" smtClean="0"/>
              <a:t>2026-09-16</a:t>
            </a:fld>
            <a:endParaRPr lang="lt-LT"/>
          </a:p>
        </p:txBody>
      </p:sp>
      <p:sp>
        <p:nvSpPr>
          <p:cNvPr id="3" name="Footer Placeholder 2">
            <a:extLst>
              <a:ext uri="{FF2B5EF4-FFF2-40B4-BE49-F238E27FC236}">
                <a16:creationId xmlns:a16="http://schemas.microsoft.com/office/drawing/2014/main" id="{94AB2F6E-1C4F-444A-A5D4-5933D9C4D640}"/>
              </a:ext>
            </a:extLst>
          </p:cNvPr>
          <p:cNvSpPr>
            <a:spLocks noGrp="1"/>
          </p:cNvSpPr>
          <p:nvPr>
            <p:ph type="ftr" sz="quarter" idx="11"/>
          </p:nvPr>
        </p:nvSpPr>
        <p:spPr/>
        <p:txBody>
          <a:bodyPr/>
          <a:lstStyle/>
          <a:p>
            <a:endParaRPr lang="lt-LT"/>
          </a:p>
        </p:txBody>
      </p:sp>
      <p:sp>
        <p:nvSpPr>
          <p:cNvPr id="4" name="Slide Number Placeholder 3">
            <a:extLst>
              <a:ext uri="{FF2B5EF4-FFF2-40B4-BE49-F238E27FC236}">
                <a16:creationId xmlns:a16="http://schemas.microsoft.com/office/drawing/2014/main" id="{51B89E1A-B148-45AA-9DFE-71AC2EE54DDF}"/>
              </a:ext>
            </a:extLst>
          </p:cNvPr>
          <p:cNvSpPr>
            <a:spLocks noGrp="1"/>
          </p:cNvSpPr>
          <p:nvPr>
            <p:ph type="sldNum" sz="quarter" idx="12"/>
          </p:nvPr>
        </p:nvSpPr>
        <p:spPr/>
        <p:txBody>
          <a:bodyPr/>
          <a:lstStyle/>
          <a:p>
            <a:fld id="{DBCF6C70-143B-468D-A3C2-3C4756DB868C}" type="slidenum">
              <a:rPr lang="lt-LT" smtClean="0"/>
              <a:t>‹#›</a:t>
            </a:fld>
            <a:endParaRPr lang="lt-LT"/>
          </a:p>
        </p:txBody>
      </p:sp>
    </p:spTree>
    <p:extLst>
      <p:ext uri="{BB962C8B-B14F-4D97-AF65-F5344CB8AC3E}">
        <p14:creationId xmlns:p14="http://schemas.microsoft.com/office/powerpoint/2010/main" val="2834129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08BE9-5F1F-46E9-AE5E-C9FE5273BC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Content Placeholder 2">
            <a:extLst>
              <a:ext uri="{FF2B5EF4-FFF2-40B4-BE49-F238E27FC236}">
                <a16:creationId xmlns:a16="http://schemas.microsoft.com/office/drawing/2014/main" id="{CAEC0B9C-213E-4B4E-8EA6-3A614208B0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a:extLst>
              <a:ext uri="{FF2B5EF4-FFF2-40B4-BE49-F238E27FC236}">
                <a16:creationId xmlns:a16="http://schemas.microsoft.com/office/drawing/2014/main" id="{37CEE715-F762-4F17-B5C2-8616697EFF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8539AD2-D8BC-4E5F-8C81-635C1364F1BC}"/>
              </a:ext>
            </a:extLst>
          </p:cNvPr>
          <p:cNvSpPr>
            <a:spLocks noGrp="1"/>
          </p:cNvSpPr>
          <p:nvPr>
            <p:ph type="dt" sz="half" idx="10"/>
          </p:nvPr>
        </p:nvSpPr>
        <p:spPr/>
        <p:txBody>
          <a:bodyPr/>
          <a:lstStyle/>
          <a:p>
            <a:fld id="{08A1DF53-3CC7-461E-A3AA-8C740014B96D}" type="datetimeFigureOut">
              <a:rPr lang="lt-LT" smtClean="0"/>
              <a:t>2026-09-16</a:t>
            </a:fld>
            <a:endParaRPr lang="lt-LT"/>
          </a:p>
        </p:txBody>
      </p:sp>
      <p:sp>
        <p:nvSpPr>
          <p:cNvPr id="6" name="Footer Placeholder 5">
            <a:extLst>
              <a:ext uri="{FF2B5EF4-FFF2-40B4-BE49-F238E27FC236}">
                <a16:creationId xmlns:a16="http://schemas.microsoft.com/office/drawing/2014/main" id="{139CC2EF-94A9-4450-A330-629DA1B32459}"/>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0EE8E95E-6FA5-48F8-B970-BACFD9E64A4E}"/>
              </a:ext>
            </a:extLst>
          </p:cNvPr>
          <p:cNvSpPr>
            <a:spLocks noGrp="1"/>
          </p:cNvSpPr>
          <p:nvPr>
            <p:ph type="sldNum" sz="quarter" idx="12"/>
          </p:nvPr>
        </p:nvSpPr>
        <p:spPr/>
        <p:txBody>
          <a:bodyPr/>
          <a:lstStyle/>
          <a:p>
            <a:fld id="{DBCF6C70-143B-468D-A3C2-3C4756DB868C}" type="slidenum">
              <a:rPr lang="lt-LT" smtClean="0"/>
              <a:t>‹#›</a:t>
            </a:fld>
            <a:endParaRPr lang="lt-LT"/>
          </a:p>
        </p:txBody>
      </p:sp>
    </p:spTree>
    <p:extLst>
      <p:ext uri="{BB962C8B-B14F-4D97-AF65-F5344CB8AC3E}">
        <p14:creationId xmlns:p14="http://schemas.microsoft.com/office/powerpoint/2010/main" val="778972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84E88-E4DB-496A-B818-FFBAAE4D31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Picture Placeholder 2">
            <a:extLst>
              <a:ext uri="{FF2B5EF4-FFF2-40B4-BE49-F238E27FC236}">
                <a16:creationId xmlns:a16="http://schemas.microsoft.com/office/drawing/2014/main" id="{015B58D6-0F04-44EE-8781-923D805CFC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a:extLst>
              <a:ext uri="{FF2B5EF4-FFF2-40B4-BE49-F238E27FC236}">
                <a16:creationId xmlns:a16="http://schemas.microsoft.com/office/drawing/2014/main" id="{EC1E43A3-5C61-4CB4-A5FA-CF10B45AAE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A8AA6D0-42C4-450D-94DA-64B8220A00D0}"/>
              </a:ext>
            </a:extLst>
          </p:cNvPr>
          <p:cNvSpPr>
            <a:spLocks noGrp="1"/>
          </p:cNvSpPr>
          <p:nvPr>
            <p:ph type="dt" sz="half" idx="10"/>
          </p:nvPr>
        </p:nvSpPr>
        <p:spPr/>
        <p:txBody>
          <a:bodyPr/>
          <a:lstStyle/>
          <a:p>
            <a:fld id="{08A1DF53-3CC7-461E-A3AA-8C740014B96D}" type="datetimeFigureOut">
              <a:rPr lang="lt-LT" smtClean="0"/>
              <a:t>2026-09-16</a:t>
            </a:fld>
            <a:endParaRPr lang="lt-LT"/>
          </a:p>
        </p:txBody>
      </p:sp>
      <p:sp>
        <p:nvSpPr>
          <p:cNvPr id="6" name="Footer Placeholder 5">
            <a:extLst>
              <a:ext uri="{FF2B5EF4-FFF2-40B4-BE49-F238E27FC236}">
                <a16:creationId xmlns:a16="http://schemas.microsoft.com/office/drawing/2014/main" id="{C4CE3D1F-5B2A-4572-91B2-4874FC199835}"/>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43AF562C-71C4-47A3-B827-C687B95F3C3A}"/>
              </a:ext>
            </a:extLst>
          </p:cNvPr>
          <p:cNvSpPr>
            <a:spLocks noGrp="1"/>
          </p:cNvSpPr>
          <p:nvPr>
            <p:ph type="sldNum" sz="quarter" idx="12"/>
          </p:nvPr>
        </p:nvSpPr>
        <p:spPr/>
        <p:txBody>
          <a:bodyPr/>
          <a:lstStyle/>
          <a:p>
            <a:fld id="{DBCF6C70-143B-468D-A3C2-3C4756DB868C}" type="slidenum">
              <a:rPr lang="lt-LT" smtClean="0"/>
              <a:t>‹#›</a:t>
            </a:fld>
            <a:endParaRPr lang="lt-LT"/>
          </a:p>
        </p:txBody>
      </p:sp>
    </p:spTree>
    <p:extLst>
      <p:ext uri="{BB962C8B-B14F-4D97-AF65-F5344CB8AC3E}">
        <p14:creationId xmlns:p14="http://schemas.microsoft.com/office/powerpoint/2010/main" val="512767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7D490-E80D-4A0E-A4EE-5024555A5FFD}"/>
              </a:ext>
            </a:extLst>
          </p:cNvPr>
          <p:cNvSpPr>
            <a:spLocks noGrp="1"/>
          </p:cNvSpPr>
          <p:nvPr>
            <p:ph type="title"/>
          </p:nvPr>
        </p:nvSpPr>
        <p:spPr/>
        <p:txBody>
          <a:bodyPr/>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1F00EA1F-45F2-44E3-9A87-9EF379100C6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7BE11773-95C2-4DF1-B4FD-150CEECAEE8D}"/>
              </a:ext>
            </a:extLst>
          </p:cNvPr>
          <p:cNvSpPr>
            <a:spLocks noGrp="1"/>
          </p:cNvSpPr>
          <p:nvPr>
            <p:ph type="dt" sz="half" idx="10"/>
          </p:nvPr>
        </p:nvSpPr>
        <p:spPr/>
        <p:txBody>
          <a:bodyPr/>
          <a:lstStyle/>
          <a:p>
            <a:fld id="{08A1DF53-3CC7-461E-A3AA-8C740014B96D}" type="datetimeFigureOut">
              <a:rPr lang="lt-LT" smtClean="0"/>
              <a:t>2026-09-16</a:t>
            </a:fld>
            <a:endParaRPr lang="lt-LT"/>
          </a:p>
        </p:txBody>
      </p:sp>
      <p:sp>
        <p:nvSpPr>
          <p:cNvPr id="5" name="Footer Placeholder 4">
            <a:extLst>
              <a:ext uri="{FF2B5EF4-FFF2-40B4-BE49-F238E27FC236}">
                <a16:creationId xmlns:a16="http://schemas.microsoft.com/office/drawing/2014/main" id="{B3997862-FAAF-4197-BA18-D1A9977F42AE}"/>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E6250050-3B80-4D91-8AA9-99FCAD81EDC9}"/>
              </a:ext>
            </a:extLst>
          </p:cNvPr>
          <p:cNvSpPr>
            <a:spLocks noGrp="1"/>
          </p:cNvSpPr>
          <p:nvPr>
            <p:ph type="sldNum" sz="quarter" idx="12"/>
          </p:nvPr>
        </p:nvSpPr>
        <p:spPr/>
        <p:txBody>
          <a:bodyPr/>
          <a:lstStyle/>
          <a:p>
            <a:fld id="{DBCF6C70-143B-468D-A3C2-3C4756DB868C}" type="slidenum">
              <a:rPr lang="lt-LT" smtClean="0"/>
              <a:t>‹#›</a:t>
            </a:fld>
            <a:endParaRPr lang="lt-LT"/>
          </a:p>
        </p:txBody>
      </p:sp>
    </p:spTree>
    <p:extLst>
      <p:ext uri="{BB962C8B-B14F-4D97-AF65-F5344CB8AC3E}">
        <p14:creationId xmlns:p14="http://schemas.microsoft.com/office/powerpoint/2010/main" val="288623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645196-75C1-4121-8AF2-1D152DE8BBE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C28CDADA-8247-41EF-80CF-E3538FA24B5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CE40CFEB-D69B-451C-94EB-2A12E3DB6499}"/>
              </a:ext>
            </a:extLst>
          </p:cNvPr>
          <p:cNvSpPr>
            <a:spLocks noGrp="1"/>
          </p:cNvSpPr>
          <p:nvPr>
            <p:ph type="dt" sz="half" idx="10"/>
          </p:nvPr>
        </p:nvSpPr>
        <p:spPr/>
        <p:txBody>
          <a:bodyPr/>
          <a:lstStyle/>
          <a:p>
            <a:fld id="{08A1DF53-3CC7-461E-A3AA-8C740014B96D}" type="datetimeFigureOut">
              <a:rPr lang="lt-LT" smtClean="0"/>
              <a:t>2026-09-16</a:t>
            </a:fld>
            <a:endParaRPr lang="lt-LT"/>
          </a:p>
        </p:txBody>
      </p:sp>
      <p:sp>
        <p:nvSpPr>
          <p:cNvPr id="5" name="Footer Placeholder 4">
            <a:extLst>
              <a:ext uri="{FF2B5EF4-FFF2-40B4-BE49-F238E27FC236}">
                <a16:creationId xmlns:a16="http://schemas.microsoft.com/office/drawing/2014/main" id="{0DEDB961-9F4A-411A-AD53-14417AA90824}"/>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B411398C-3636-4CE0-BB81-5346E0967637}"/>
              </a:ext>
            </a:extLst>
          </p:cNvPr>
          <p:cNvSpPr>
            <a:spLocks noGrp="1"/>
          </p:cNvSpPr>
          <p:nvPr>
            <p:ph type="sldNum" sz="quarter" idx="12"/>
          </p:nvPr>
        </p:nvSpPr>
        <p:spPr/>
        <p:txBody>
          <a:bodyPr/>
          <a:lstStyle/>
          <a:p>
            <a:fld id="{DBCF6C70-143B-468D-A3C2-3C4756DB868C}" type="slidenum">
              <a:rPr lang="lt-LT" smtClean="0"/>
              <a:t>‹#›</a:t>
            </a:fld>
            <a:endParaRPr lang="lt-LT"/>
          </a:p>
        </p:txBody>
      </p:sp>
    </p:spTree>
    <p:extLst>
      <p:ext uri="{BB962C8B-B14F-4D97-AF65-F5344CB8AC3E}">
        <p14:creationId xmlns:p14="http://schemas.microsoft.com/office/powerpoint/2010/main" val="4151626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Pasirinktinis make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215673C-389F-4971-A1F2-799379EAB15D}"/>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5B842D61-A83F-434C-B2FA-0B1D938296E4}"/>
              </a:ext>
            </a:extLst>
          </p:cNvPr>
          <p:cNvSpPr>
            <a:spLocks noGrp="1"/>
          </p:cNvSpPr>
          <p:nvPr>
            <p:ph type="dt" sz="half" idx="10"/>
          </p:nvPr>
        </p:nvSpPr>
        <p:spPr/>
        <p:txBody>
          <a:bodyPr/>
          <a:lstStyle/>
          <a:p>
            <a:fld id="{F64E6435-B916-4159-BA6F-1320EB333C90}" type="datetime1">
              <a:rPr lang="lt-LT" smtClean="0"/>
              <a:t>2026-09-16</a:t>
            </a:fld>
            <a:endParaRPr lang="lt-LT"/>
          </a:p>
        </p:txBody>
      </p:sp>
      <p:sp>
        <p:nvSpPr>
          <p:cNvPr id="4" name="Poraštės vietos rezervavimo ženklas 3">
            <a:extLst>
              <a:ext uri="{FF2B5EF4-FFF2-40B4-BE49-F238E27FC236}">
                <a16:creationId xmlns:a16="http://schemas.microsoft.com/office/drawing/2014/main" id="{5D59EA20-CA05-47B1-8633-8ABC123EBED4}"/>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310F0313-4A9B-42EF-9E41-24A89C7DA25E}"/>
              </a:ext>
            </a:extLst>
          </p:cNvPr>
          <p:cNvSpPr>
            <a:spLocks noGrp="1"/>
          </p:cNvSpPr>
          <p:nvPr>
            <p:ph type="sldNum" sz="quarter" idx="12"/>
          </p:nvPr>
        </p:nvSpPr>
        <p:spPr/>
        <p:txBody>
          <a:bodyPr/>
          <a:lstStyle/>
          <a:p>
            <a:fld id="{438798DA-5CB9-47B9-8947-4456F9EBEEEB}" type="slidenum">
              <a:rPr lang="lt-LT" smtClean="0"/>
              <a:t>‹#›</a:t>
            </a:fld>
            <a:endParaRPr lang="lt-LT"/>
          </a:p>
        </p:txBody>
      </p:sp>
    </p:spTree>
    <p:extLst>
      <p:ext uri="{BB962C8B-B14F-4D97-AF65-F5344CB8AC3E}">
        <p14:creationId xmlns:p14="http://schemas.microsoft.com/office/powerpoint/2010/main" val="4278741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ED2137-41B9-4214-BD5D-E97C7EF51A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a:extLst>
              <a:ext uri="{FF2B5EF4-FFF2-40B4-BE49-F238E27FC236}">
                <a16:creationId xmlns:a16="http://schemas.microsoft.com/office/drawing/2014/main" id="{7CAFFB48-8B1F-441B-9474-E4D169B012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6FA8F71F-33DB-43C5-91C7-9BD4C69215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A1DF53-3CC7-461E-A3AA-8C740014B96D}" type="datetimeFigureOut">
              <a:rPr lang="lt-LT" smtClean="0"/>
              <a:t>2026-09-16</a:t>
            </a:fld>
            <a:endParaRPr lang="lt-LT"/>
          </a:p>
        </p:txBody>
      </p:sp>
      <p:sp>
        <p:nvSpPr>
          <p:cNvPr id="5" name="Footer Placeholder 4">
            <a:extLst>
              <a:ext uri="{FF2B5EF4-FFF2-40B4-BE49-F238E27FC236}">
                <a16:creationId xmlns:a16="http://schemas.microsoft.com/office/drawing/2014/main" id="{8D67A2BD-ED61-4392-88A1-36A62D1C57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a:extLst>
              <a:ext uri="{FF2B5EF4-FFF2-40B4-BE49-F238E27FC236}">
                <a16:creationId xmlns:a16="http://schemas.microsoft.com/office/drawing/2014/main" id="{5144A9CE-6295-4A86-9A0F-A9B818EA9A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CF6C70-143B-468D-A3C2-3C4756DB868C}" type="slidenum">
              <a:rPr lang="lt-LT" smtClean="0"/>
              <a:t>‹#›</a:t>
            </a:fld>
            <a:endParaRPr lang="lt-LT"/>
          </a:p>
        </p:txBody>
      </p:sp>
    </p:spTree>
    <p:extLst>
      <p:ext uri="{BB962C8B-B14F-4D97-AF65-F5344CB8AC3E}">
        <p14:creationId xmlns:p14="http://schemas.microsoft.com/office/powerpoint/2010/main" val="1043032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e-tar.lt/portal/lt/legalAct/c9639be12cb011f08fdabd4950271e2c/as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80757-DCB8-47BE-97B0-5FE6E4003201}"/>
              </a:ext>
            </a:extLst>
          </p:cNvPr>
          <p:cNvSpPr>
            <a:spLocks noGrp="1"/>
          </p:cNvSpPr>
          <p:nvPr>
            <p:ph type="ctrTitle"/>
          </p:nvPr>
        </p:nvSpPr>
        <p:spPr>
          <a:xfrm>
            <a:off x="1524000" y="1122363"/>
            <a:ext cx="9144000" cy="1564393"/>
          </a:xfrm>
        </p:spPr>
        <p:txBody>
          <a:bodyPr/>
          <a:lstStyle/>
          <a:p>
            <a:r>
              <a:rPr lang="lt-LT" dirty="0"/>
              <a:t>GAMTOS TERAPIJA</a:t>
            </a:r>
          </a:p>
        </p:txBody>
      </p:sp>
      <p:sp>
        <p:nvSpPr>
          <p:cNvPr id="3" name="Subtitle 2">
            <a:extLst>
              <a:ext uri="{FF2B5EF4-FFF2-40B4-BE49-F238E27FC236}">
                <a16:creationId xmlns:a16="http://schemas.microsoft.com/office/drawing/2014/main" id="{4D51BF32-A0A6-431D-88F0-1D71C3C58D61}"/>
              </a:ext>
            </a:extLst>
          </p:cNvPr>
          <p:cNvSpPr>
            <a:spLocks noGrp="1"/>
          </p:cNvSpPr>
          <p:nvPr>
            <p:ph type="subTitle" idx="1"/>
          </p:nvPr>
        </p:nvSpPr>
        <p:spPr>
          <a:xfrm>
            <a:off x="1524000" y="903111"/>
            <a:ext cx="9144000" cy="5746045"/>
          </a:xfrm>
        </p:spPr>
        <p:txBody>
          <a:bodyPr/>
          <a:lstStyle/>
          <a:p>
            <a:endParaRPr lang="lt-LT" dirty="0"/>
          </a:p>
          <a:p>
            <a:endParaRPr lang="lt-LT" dirty="0"/>
          </a:p>
          <a:p>
            <a:endParaRPr lang="lt-LT" dirty="0"/>
          </a:p>
          <a:p>
            <a:endParaRPr lang="lt-LT" dirty="0"/>
          </a:p>
          <a:p>
            <a:endParaRPr lang="lt-LT" dirty="0"/>
          </a:p>
        </p:txBody>
      </p:sp>
      <p:pic>
        <p:nvPicPr>
          <p:cNvPr id="4" name="Picture 3">
            <a:extLst>
              <a:ext uri="{FF2B5EF4-FFF2-40B4-BE49-F238E27FC236}">
                <a16:creationId xmlns:a16="http://schemas.microsoft.com/office/drawing/2014/main" id="{B3438FF7-5D1A-4F0C-8726-A7BDF7FC0B0D}"/>
              </a:ext>
            </a:extLst>
          </p:cNvPr>
          <p:cNvPicPr>
            <a:picLocks noChangeAspect="1"/>
          </p:cNvPicPr>
          <p:nvPr/>
        </p:nvPicPr>
        <p:blipFill>
          <a:blip r:embed="rId2"/>
          <a:stretch>
            <a:fillRect/>
          </a:stretch>
        </p:blipFill>
        <p:spPr>
          <a:xfrm>
            <a:off x="965307" y="0"/>
            <a:ext cx="10261386" cy="6858000"/>
          </a:xfrm>
          <a:prstGeom prst="rect">
            <a:avLst/>
          </a:prstGeom>
          <a:ln>
            <a:noFill/>
          </a:ln>
        </p:spPr>
      </p:pic>
      <p:sp>
        <p:nvSpPr>
          <p:cNvPr id="5" name="Rectangle 4">
            <a:extLst>
              <a:ext uri="{FF2B5EF4-FFF2-40B4-BE49-F238E27FC236}">
                <a16:creationId xmlns:a16="http://schemas.microsoft.com/office/drawing/2014/main" id="{08AD1208-6E0E-4905-9609-A80C042BF919}"/>
              </a:ext>
            </a:extLst>
          </p:cNvPr>
          <p:cNvSpPr/>
          <p:nvPr/>
        </p:nvSpPr>
        <p:spPr>
          <a:xfrm>
            <a:off x="1139688" y="424069"/>
            <a:ext cx="4956312" cy="14593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3200" b="1" dirty="0">
                <a:solidFill>
                  <a:schemeClr val="tx1"/>
                </a:solidFill>
                <a:effectLst>
                  <a:outerShdw blurRad="38100" dist="38100" dir="2700000" algn="tl">
                    <a:srgbClr val="000000">
                      <a:alpha val="43137"/>
                    </a:srgbClr>
                  </a:outerShdw>
                </a:effectLst>
              </a:rPr>
              <a:t>GAMTOS TERAPIJ</a:t>
            </a:r>
            <a:r>
              <a:rPr lang="en-US" sz="3200" b="1" dirty="0">
                <a:solidFill>
                  <a:schemeClr val="tx1"/>
                </a:solidFill>
                <a:effectLst>
                  <a:outerShdw blurRad="38100" dist="38100" dir="2700000" algn="tl">
                    <a:srgbClr val="000000">
                      <a:alpha val="43137"/>
                    </a:srgbClr>
                  </a:outerShdw>
                </a:effectLst>
              </a:rPr>
              <a:t>A LIETUVOS TURIZMO SISTEMOJE</a:t>
            </a:r>
            <a:endParaRPr lang="lt-LT" sz="3200" b="1" dirty="0">
              <a:solidFill>
                <a:schemeClr val="tx1"/>
              </a:solidFill>
              <a:effectLst>
                <a:outerShdw blurRad="38100" dist="38100" dir="2700000" algn="tl">
                  <a:srgbClr val="000000">
                    <a:alpha val="43137"/>
                  </a:srgbClr>
                </a:outerShdw>
              </a:effectLst>
            </a:endParaRPr>
          </a:p>
        </p:txBody>
      </p:sp>
      <p:sp>
        <p:nvSpPr>
          <p:cNvPr id="6" name="Rectangle 5">
            <a:extLst>
              <a:ext uri="{FF2B5EF4-FFF2-40B4-BE49-F238E27FC236}">
                <a16:creationId xmlns:a16="http://schemas.microsoft.com/office/drawing/2014/main" id="{5635ED69-2C20-4AB2-9496-757AC252EA85}"/>
              </a:ext>
            </a:extLst>
          </p:cNvPr>
          <p:cNvSpPr/>
          <p:nvPr/>
        </p:nvSpPr>
        <p:spPr>
          <a:xfrm>
            <a:off x="7349067" y="5445457"/>
            <a:ext cx="3877625" cy="1423832"/>
          </a:xfrm>
          <a:prstGeom prst="rect">
            <a:avLst/>
          </a:prstGeom>
          <a:solidFill>
            <a:schemeClr val="bg1">
              <a:lumMod val="6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lt-LT" sz="2000" b="1" dirty="0"/>
              <a:t>Linas Daubaras</a:t>
            </a:r>
          </a:p>
          <a:p>
            <a:pPr algn="just"/>
            <a:r>
              <a:rPr lang="lt-LT" i="1" dirty="0"/>
              <a:t>Lietuvos gamtos terapijos asociacija</a:t>
            </a:r>
            <a:endParaRPr lang="en-US" i="1" dirty="0"/>
          </a:p>
          <a:p>
            <a:pPr algn="just"/>
            <a:r>
              <a:rPr lang="en-US" i="1" dirty="0"/>
              <a:t>Lietuvos sveikatos mokslų universitetas</a:t>
            </a:r>
          </a:p>
          <a:p>
            <a:pPr algn="just"/>
            <a:r>
              <a:rPr lang="en-US" i="1" dirty="0"/>
              <a:t>Lietuvos inžinerijos kolegija</a:t>
            </a:r>
            <a:endParaRPr lang="lt-LT" i="1" dirty="0"/>
          </a:p>
        </p:txBody>
      </p:sp>
    </p:spTree>
    <p:extLst>
      <p:ext uri="{BB962C8B-B14F-4D97-AF65-F5344CB8AC3E}">
        <p14:creationId xmlns:p14="http://schemas.microsoft.com/office/powerpoint/2010/main" val="1197555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5705706-782E-4745-B628-348420557EA7}"/>
              </a:ext>
            </a:extLst>
          </p:cNvPr>
          <p:cNvPicPr>
            <a:picLocks noGrp="1" noChangeAspect="1"/>
          </p:cNvPicPr>
          <p:nvPr>
            <p:ph idx="1"/>
          </p:nvPr>
        </p:nvPicPr>
        <p:blipFill>
          <a:blip r:embed="rId2"/>
          <a:stretch>
            <a:fillRect/>
          </a:stretch>
        </p:blipFill>
        <p:spPr>
          <a:xfrm>
            <a:off x="948268" y="42333"/>
            <a:ext cx="9144000" cy="6858000"/>
          </a:xfrm>
          <a:prstGeom prst="rect">
            <a:avLst/>
          </a:prstGeom>
        </p:spPr>
      </p:pic>
      <p:sp>
        <p:nvSpPr>
          <p:cNvPr id="9" name="Rectangle 8">
            <a:extLst>
              <a:ext uri="{FF2B5EF4-FFF2-40B4-BE49-F238E27FC236}">
                <a16:creationId xmlns:a16="http://schemas.microsoft.com/office/drawing/2014/main" id="{A731C113-2E2A-4900-A105-E2E57121D8C4}"/>
              </a:ext>
            </a:extLst>
          </p:cNvPr>
          <p:cNvSpPr/>
          <p:nvPr/>
        </p:nvSpPr>
        <p:spPr>
          <a:xfrm>
            <a:off x="1038580" y="238539"/>
            <a:ext cx="8119068" cy="2492990"/>
          </a:xfrm>
          <a:prstGeom prst="rect">
            <a:avLst/>
          </a:prstGeom>
        </p:spPr>
        <p:txBody>
          <a:bodyPr wrap="square">
            <a:spAutoFit/>
          </a:bodyPr>
          <a:lstStyle/>
          <a:p>
            <a:r>
              <a:rPr lang="en-US" sz="2800" b="1" dirty="0">
                <a:latin typeface="Arial-BoldMT"/>
              </a:rPr>
              <a:t>“</a:t>
            </a:r>
            <a:r>
              <a:rPr lang="lt-LT" sz="2800" b="1" dirty="0">
                <a:latin typeface="Times New Roman" panose="02020603050405020304" pitchFamily="18" charset="0"/>
                <a:cs typeface="Times New Roman" panose="02020603050405020304" pitchFamily="18" charset="0"/>
              </a:rPr>
              <a:t>Žmogus turėtų </a:t>
            </a:r>
            <a:r>
              <a:rPr lang="lt-LT" sz="3600" b="1" dirty="0">
                <a:latin typeface="Times New Roman" panose="02020603050405020304" pitchFamily="18" charset="0"/>
                <a:cs typeface="Times New Roman" panose="02020603050405020304" pitchFamily="18" charset="0"/>
              </a:rPr>
              <a:t>pasėdėti</a:t>
            </a:r>
            <a:r>
              <a:rPr lang="lt-LT" sz="2800" b="1" dirty="0">
                <a:latin typeface="Times New Roman" panose="02020603050405020304" pitchFamily="18" charset="0"/>
                <a:cs typeface="Times New Roman" panose="02020603050405020304" pitchFamily="18" charset="0"/>
              </a:rPr>
              <a:t> gamtoje kiekvieną dieną bent po 20 minučių</a:t>
            </a:r>
            <a:r>
              <a:rPr lang="en-US" sz="2800" b="1" dirty="0">
                <a:latin typeface="Times New Roman" panose="02020603050405020304" pitchFamily="18" charset="0"/>
                <a:cs typeface="Times New Roman" panose="02020603050405020304" pitchFamily="18" charset="0"/>
              </a:rPr>
              <a:t>.</a:t>
            </a:r>
          </a:p>
          <a:p>
            <a:r>
              <a:rPr lang="lt-LT" sz="2800" b="1" dirty="0">
                <a:latin typeface="Times New Roman" panose="02020603050405020304" pitchFamily="18" charset="0"/>
                <a:cs typeface="Times New Roman" panose="02020603050405020304" pitchFamily="18" charset="0"/>
              </a:rPr>
              <a:t>Nebent žmogus labai užsiėmęs – tada jis turėtų </a:t>
            </a:r>
            <a:r>
              <a:rPr lang="lt-LT" sz="3600" b="1" dirty="0">
                <a:latin typeface="Times New Roman" panose="02020603050405020304" pitchFamily="18" charset="0"/>
                <a:cs typeface="Times New Roman" panose="02020603050405020304" pitchFamily="18" charset="0"/>
              </a:rPr>
              <a:t>sėdėti </a:t>
            </a:r>
            <a:r>
              <a:rPr lang="lt-LT" sz="2800" b="1" dirty="0">
                <a:latin typeface="Times New Roman" panose="02020603050405020304" pitchFamily="18" charset="0"/>
                <a:cs typeface="Times New Roman" panose="02020603050405020304" pitchFamily="18" charset="0"/>
              </a:rPr>
              <a:t>po valandą</a:t>
            </a:r>
            <a:r>
              <a:rPr lang="en-US" sz="2800" b="1" dirty="0">
                <a:latin typeface="Times New Roman" panose="02020603050405020304" pitchFamily="18" charset="0"/>
                <a:cs typeface="Times New Roman" panose="02020603050405020304" pitchFamily="18" charset="0"/>
              </a:rPr>
              <a:t>.”</a:t>
            </a:r>
          </a:p>
          <a:p>
            <a:r>
              <a:rPr lang="lt-LT" sz="2800" b="1" i="1" dirty="0">
                <a:latin typeface="Times New Roman" panose="02020603050405020304" pitchFamily="18" charset="0"/>
                <a:cs typeface="Times New Roman" panose="02020603050405020304" pitchFamily="18" charset="0"/>
              </a:rPr>
              <a:t>Zen patarlė</a:t>
            </a:r>
            <a:endParaRPr lang="lt-LT"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1240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B528842-877A-D01D-420D-AC88FDC9B1EB}"/>
              </a:ext>
            </a:extLst>
          </p:cNvPr>
          <p:cNvSpPr>
            <a:spLocks noGrp="1"/>
          </p:cNvSpPr>
          <p:nvPr>
            <p:ph type="title"/>
          </p:nvPr>
        </p:nvSpPr>
        <p:spPr>
          <a:xfrm>
            <a:off x="838200" y="365125"/>
            <a:ext cx="10515600" cy="753991"/>
          </a:xfrm>
        </p:spPr>
        <p:txBody>
          <a:bodyPr/>
          <a:lstStyle/>
          <a:p>
            <a:r>
              <a:rPr lang="en-US" b="1" dirty="0">
                <a:solidFill>
                  <a:schemeClr val="accent6">
                    <a:lumMod val="50000"/>
                  </a:schemeClr>
                </a:solidFill>
              </a:rPr>
              <a:t>Kas yra gamtos (miško) terapija</a:t>
            </a:r>
            <a:endParaRPr lang="lt-LT" b="1" dirty="0">
              <a:solidFill>
                <a:schemeClr val="accent6">
                  <a:lumMod val="50000"/>
                </a:schemeClr>
              </a:solidFill>
            </a:endParaRPr>
          </a:p>
        </p:txBody>
      </p:sp>
      <p:sp>
        <p:nvSpPr>
          <p:cNvPr id="3" name="Turinio vietos rezervavimo ženklas 2">
            <a:extLst>
              <a:ext uri="{FF2B5EF4-FFF2-40B4-BE49-F238E27FC236}">
                <a16:creationId xmlns:a16="http://schemas.microsoft.com/office/drawing/2014/main" id="{135367B4-A19B-7E78-6EC0-021ED95B8566}"/>
              </a:ext>
            </a:extLst>
          </p:cNvPr>
          <p:cNvSpPr>
            <a:spLocks noGrp="1"/>
          </p:cNvSpPr>
          <p:nvPr>
            <p:ph idx="1"/>
          </p:nvPr>
        </p:nvSpPr>
        <p:spPr>
          <a:xfrm>
            <a:off x="838200" y="1119116"/>
            <a:ext cx="10515600" cy="5622878"/>
          </a:xfrm>
        </p:spPr>
        <p:txBody>
          <a:bodyPr>
            <a:normAutofit/>
          </a:bodyPr>
          <a:lstStyle/>
          <a:p>
            <a:endParaRPr lang="en-US" dirty="0"/>
          </a:p>
          <a:p>
            <a:r>
              <a:rPr lang="lt-LT" dirty="0"/>
              <a:t>Lietuvos Respublikos sveikatos apsaugos ministro 2025 m. gegužės 9 d. įsakymas  Nr. </a:t>
            </a:r>
            <a:r>
              <a:rPr lang="lt-LT" dirty="0">
                <a:hlinkClick r:id="rId2">
                  <a:extLst>
                    <a:ext uri="{A12FA001-AC4F-418D-AE19-62706E023703}">
                      <ahyp:hlinkClr xmlns:ahyp="http://schemas.microsoft.com/office/drawing/2018/hyperlinkcolor" val="tx"/>
                    </a:ext>
                  </a:extLst>
                </a:hlinkClick>
              </a:rPr>
              <a:t>V-449</a:t>
            </a:r>
            <a:r>
              <a:rPr lang="lt-LT" dirty="0"/>
              <a:t> „Dėl Lietuvos medicinos normos MN 189:2025 „Papildomosios ir alternatyviosios sveikatos priežiūros miško terapijos specialistas“ patvirtinimo“</a:t>
            </a:r>
            <a:r>
              <a:rPr lang="en-US" dirty="0"/>
              <a:t>.</a:t>
            </a:r>
          </a:p>
          <a:p>
            <a:r>
              <a:rPr lang="en-US" dirty="0"/>
              <a:t>Galioja nuo 2025 m. gegužės 10 d., licencijuota veikla – 37 </a:t>
            </a:r>
            <a:r>
              <a:rPr lang="en-US" b="1" dirty="0"/>
              <a:t>miško terapeutai</a:t>
            </a:r>
            <a:r>
              <a:rPr lang="en-US" dirty="0"/>
              <a:t> dabar turi licencijas.</a:t>
            </a:r>
          </a:p>
          <a:p>
            <a:pPr marL="0" indent="0">
              <a:buNone/>
            </a:pPr>
            <a:endParaRPr lang="en-US" dirty="0"/>
          </a:p>
          <a:p>
            <a:r>
              <a:rPr lang="lt-LT" dirty="0"/>
              <a:t>3.1. </a:t>
            </a:r>
            <a:r>
              <a:rPr lang="lt-LT" b="1" dirty="0"/>
              <a:t>Miško terapija</a:t>
            </a:r>
            <a:r>
              <a:rPr lang="lt-LT" dirty="0"/>
              <a:t> – pacientui esant miške ar parke patiriamas jo organizmo veikimas miško ar parko skleidžiamais kvapais, garsais, vaizdais, oru, kitais gyvosios ir negyvosios gamtos elementais, siekiant palengvinti ligų ir sveikatos sutrikimų sukeltus negalavimus, ligų prevencijos ir sveikatinimo tikslais.</a:t>
            </a:r>
          </a:p>
          <a:p>
            <a:pPr marL="0" indent="0">
              <a:buNone/>
            </a:pPr>
            <a:endParaRPr lang="lt-LT" dirty="0"/>
          </a:p>
        </p:txBody>
      </p:sp>
    </p:spTree>
    <p:extLst>
      <p:ext uri="{BB962C8B-B14F-4D97-AF65-F5344CB8AC3E}">
        <p14:creationId xmlns:p14="http://schemas.microsoft.com/office/powerpoint/2010/main" val="4026175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DF1573-5AFD-4383-9A2E-6C0603647D8D}"/>
              </a:ext>
            </a:extLst>
          </p:cNvPr>
          <p:cNvSpPr>
            <a:spLocks noGrp="1"/>
          </p:cNvSpPr>
          <p:nvPr>
            <p:ph idx="1"/>
          </p:nvPr>
        </p:nvSpPr>
        <p:spPr>
          <a:xfrm>
            <a:off x="0" y="0"/>
            <a:ext cx="11353800" cy="6858000"/>
          </a:xfrm>
        </p:spPr>
        <p:txBody>
          <a:bodyPr>
            <a:normAutofit/>
          </a:bodyPr>
          <a:lstStyle/>
          <a:p>
            <a:pPr marL="0" indent="0">
              <a:buNone/>
            </a:pPr>
            <a:endParaRPr lang="lt-LT" dirty="0"/>
          </a:p>
          <a:p>
            <a:pPr marL="0" indent="0">
              <a:buNone/>
            </a:pPr>
            <a:r>
              <a:rPr lang="lt-LT" dirty="0">
                <a:latin typeface="Times New Roman" panose="02020603050405020304" pitchFamily="18" charset="0"/>
                <a:cs typeface="Times New Roman" panose="02020603050405020304" pitchFamily="18" charset="0"/>
              </a:rPr>
              <a:t>Keletas faktų apie </a:t>
            </a:r>
            <a:r>
              <a:rPr lang="lt-LT" b="1" dirty="0">
                <a:latin typeface="Times New Roman" panose="02020603050405020304" pitchFamily="18" charset="0"/>
                <a:cs typeface="Times New Roman" panose="02020603050405020304" pitchFamily="18" charset="0"/>
              </a:rPr>
              <a:t>Gamtos terapiją</a:t>
            </a:r>
            <a:r>
              <a:rPr lang="en-US" b="1" dirty="0">
                <a:latin typeface="Times New Roman" panose="02020603050405020304" pitchFamily="18" charset="0"/>
                <a:cs typeface="Times New Roman" panose="02020603050405020304" pitchFamily="18" charset="0"/>
              </a:rPr>
              <a:t> </a:t>
            </a:r>
            <a:endParaRPr lang="lt-LT" b="1" dirty="0">
              <a:latin typeface="Times New Roman" panose="02020603050405020304" pitchFamily="18" charset="0"/>
              <a:cs typeface="Times New Roman" panose="02020603050405020304" pitchFamily="18" charset="0"/>
            </a:endParaRPr>
          </a:p>
          <a:p>
            <a:pPr marL="0" indent="0">
              <a:buNone/>
            </a:pPr>
            <a:endParaRPr lang="lt-LT"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Tai </a:t>
            </a:r>
            <a:r>
              <a:rPr lang="lt-LT" b="1" dirty="0">
                <a:latin typeface="Times New Roman" panose="02020603050405020304" pitchFamily="18" charset="0"/>
                <a:cs typeface="Times New Roman" panose="02020603050405020304" pitchFamily="18" charset="0"/>
              </a:rPr>
              <a:t>įrodymais grįsta </a:t>
            </a:r>
            <a:r>
              <a:rPr lang="lt-LT" dirty="0">
                <a:latin typeface="Times New Roman" panose="02020603050405020304" pitchFamily="18" charset="0"/>
                <a:cs typeface="Times New Roman" panose="02020603050405020304" pitchFamily="18" charset="0"/>
              </a:rPr>
              <a:t>visuomenės </a:t>
            </a:r>
            <a:r>
              <a:rPr lang="en-US" dirty="0">
                <a:latin typeface="Times New Roman" panose="02020603050405020304" pitchFamily="18" charset="0"/>
                <a:cs typeface="Times New Roman" panose="02020603050405020304" pitchFamily="18" charset="0"/>
              </a:rPr>
              <a:t>psichinės</a:t>
            </a:r>
          </a:p>
          <a:p>
            <a:pPr marL="0" indent="0">
              <a:buNone/>
            </a:pPr>
            <a:r>
              <a:rPr lang="en-US" dirty="0">
                <a:latin typeface="Times New Roman" panose="02020603050405020304" pitchFamily="18" charset="0"/>
                <a:cs typeface="Times New Roman" panose="02020603050405020304" pitchFamily="18" charset="0"/>
              </a:rPr>
              <a:t> ir fizinės </a:t>
            </a:r>
            <a:r>
              <a:rPr lang="lt-LT" dirty="0">
                <a:latin typeface="Times New Roman" panose="02020603050405020304" pitchFamily="18" charset="0"/>
                <a:cs typeface="Times New Roman" panose="02020603050405020304" pitchFamily="18" charset="0"/>
              </a:rPr>
              <a:t>sveikatos gerinimo praktika</a:t>
            </a:r>
            <a:r>
              <a:rPr lang="en-US" dirty="0">
                <a:latin typeface="Times New Roman" panose="02020603050405020304" pitchFamily="18" charset="0"/>
                <a:cs typeface="Times New Roman" panose="02020603050405020304" pitchFamily="18" charset="0"/>
              </a:rPr>
              <a:t>, </a:t>
            </a:r>
          </a:p>
          <a:p>
            <a:pPr marL="0" indent="0">
              <a:buNone/>
            </a:pPr>
            <a:r>
              <a:rPr lang="en-US" dirty="0">
                <a:latin typeface="Times New Roman" panose="02020603050405020304" pitchFamily="18" charset="0"/>
                <a:cs typeface="Times New Roman" panose="02020603050405020304" pitchFamily="18" charset="0"/>
              </a:rPr>
              <a:t>vykstanti gamtoje (miške)</a:t>
            </a:r>
            <a:endParaRPr lang="lt-LT"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Pagrindinis tikslas – atsikratyti streso, ir </a:t>
            </a:r>
          </a:p>
          <a:p>
            <a:pPr marL="0" indent="0">
              <a:buNone/>
            </a:pPr>
            <a:r>
              <a:rPr lang="lt-LT" dirty="0">
                <a:latin typeface="Times New Roman" panose="02020603050405020304" pitchFamily="18" charset="0"/>
                <a:cs typeface="Times New Roman" panose="02020603050405020304" pitchFamily="18" charset="0"/>
              </a:rPr>
              <a:t>per tai – daugelio kitų negalavimų</a:t>
            </a:r>
          </a:p>
          <a:p>
            <a:r>
              <a:rPr lang="lt-LT" dirty="0">
                <a:latin typeface="Times New Roman" panose="02020603050405020304" pitchFamily="18" charset="0"/>
                <a:cs typeface="Times New Roman" panose="02020603050405020304" pitchFamily="18" charset="0"/>
              </a:rPr>
              <a:t>Gamtą stengiamasi patirti (pajausti)</a:t>
            </a:r>
          </a:p>
          <a:p>
            <a:pPr marL="0" indent="0">
              <a:buNone/>
            </a:pPr>
            <a:r>
              <a:rPr lang="lt-LT" dirty="0">
                <a:latin typeface="Times New Roman" panose="02020603050405020304" pitchFamily="18" charset="0"/>
                <a:cs typeface="Times New Roman" panose="02020603050405020304" pitchFamily="18" charset="0"/>
              </a:rPr>
              <a:t>visais pojūčiais</a:t>
            </a:r>
          </a:p>
          <a:p>
            <a:r>
              <a:rPr lang="lt-LT" dirty="0">
                <a:latin typeface="Times New Roman" panose="02020603050405020304" pitchFamily="18" charset="0"/>
                <a:cs typeface="Times New Roman" panose="02020603050405020304" pitchFamily="18" charset="0"/>
              </a:rPr>
              <a:t>Tam tikra fizinių ir psichologinių </a:t>
            </a:r>
          </a:p>
          <a:p>
            <a:pPr marL="0" indent="0">
              <a:buNone/>
            </a:pPr>
            <a:r>
              <a:rPr lang="lt-LT" dirty="0">
                <a:latin typeface="Times New Roman" panose="02020603050405020304" pitchFamily="18" charset="0"/>
                <a:cs typeface="Times New Roman" panose="02020603050405020304" pitchFamily="18" charset="0"/>
              </a:rPr>
              <a:t>pratimų (veiklų) seka</a:t>
            </a:r>
            <a:r>
              <a:rPr lang="en-US" dirty="0">
                <a:latin typeface="Times New Roman" panose="02020603050405020304" pitchFamily="18" charset="0"/>
                <a:cs typeface="Times New Roman" panose="02020603050405020304" pitchFamily="18" charset="0"/>
              </a:rPr>
              <a:t>, vykdoma </a:t>
            </a:r>
          </a:p>
          <a:p>
            <a:pPr marL="0" indent="0">
              <a:buNone/>
            </a:pPr>
            <a:r>
              <a:rPr lang="en-US" dirty="0">
                <a:latin typeface="Times New Roman" panose="02020603050405020304" pitchFamily="18" charset="0"/>
                <a:cs typeface="Times New Roman" panose="02020603050405020304" pitchFamily="18" charset="0"/>
              </a:rPr>
              <a:t>Miško terapijos take</a:t>
            </a:r>
            <a:endParaRPr lang="lt-LT" dirty="0">
              <a:latin typeface="Times New Roman" panose="02020603050405020304" pitchFamily="18" charset="0"/>
              <a:cs typeface="Times New Roman" panose="02020603050405020304" pitchFamily="18" charset="0"/>
            </a:endParaRPr>
          </a:p>
          <a:p>
            <a:pPr marL="0" indent="0">
              <a:buNone/>
            </a:pPr>
            <a:endParaRPr lang="lt-LT" dirty="0">
              <a:latin typeface="Times New Roman" panose="02020603050405020304" pitchFamily="18" charset="0"/>
              <a:cs typeface="Times New Roman" panose="02020603050405020304" pitchFamily="18" charset="0"/>
            </a:endParaRPr>
          </a:p>
          <a:p>
            <a:pPr marL="0" indent="0">
              <a:buNone/>
            </a:pPr>
            <a:endParaRPr lang="lt-LT" dirty="0">
              <a:latin typeface="Times New Roman" panose="02020603050405020304" pitchFamily="18" charset="0"/>
              <a:cs typeface="Times New Roman" panose="02020603050405020304" pitchFamily="18" charset="0"/>
            </a:endParaRPr>
          </a:p>
          <a:p>
            <a:pPr marL="0" indent="0">
              <a:buNone/>
            </a:pPr>
            <a:endParaRPr lang="lt-LT" dirty="0">
              <a:latin typeface="Times New Roman" panose="02020603050405020304" pitchFamily="18" charset="0"/>
              <a:cs typeface="Times New Roman" panose="02020603050405020304" pitchFamily="18" charset="0"/>
            </a:endParaRPr>
          </a:p>
          <a:p>
            <a:pPr marL="0" indent="0">
              <a:buNone/>
            </a:pPr>
            <a:endParaRPr lang="lt-LT" dirty="0">
              <a:latin typeface="Times New Roman" panose="02020603050405020304" pitchFamily="18" charset="0"/>
              <a:cs typeface="Times New Roman" panose="02020603050405020304" pitchFamily="18" charset="0"/>
            </a:endParaRPr>
          </a:p>
          <a:p>
            <a:pPr marL="0" indent="0">
              <a:buNone/>
            </a:pPr>
            <a:endParaRPr lang="lt-LT" dirty="0">
              <a:latin typeface="Times New Roman" panose="02020603050405020304" pitchFamily="18" charset="0"/>
              <a:cs typeface="Times New Roman" panose="02020603050405020304" pitchFamily="18" charset="0"/>
            </a:endParaRPr>
          </a:p>
          <a:p>
            <a:pPr marL="0" indent="0">
              <a:buNone/>
            </a:pPr>
            <a:endParaRPr lang="lt-LT" dirty="0"/>
          </a:p>
        </p:txBody>
      </p:sp>
      <p:pic>
        <p:nvPicPr>
          <p:cNvPr id="4" name="Content Placeholder 4">
            <a:extLst>
              <a:ext uri="{FF2B5EF4-FFF2-40B4-BE49-F238E27FC236}">
                <a16:creationId xmlns:a16="http://schemas.microsoft.com/office/drawing/2014/main" id="{44801B16-14D5-4690-9922-8138F58622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9583" y="0"/>
            <a:ext cx="5592416" cy="6858000"/>
          </a:xfrm>
          <a:prstGeom prst="rect">
            <a:avLst/>
          </a:prstGeom>
        </p:spPr>
      </p:pic>
      <p:sp>
        <p:nvSpPr>
          <p:cNvPr id="5" name="Rectangle 4">
            <a:extLst>
              <a:ext uri="{FF2B5EF4-FFF2-40B4-BE49-F238E27FC236}">
                <a16:creationId xmlns:a16="http://schemas.microsoft.com/office/drawing/2014/main" id="{BEAAD413-CED8-4A9E-96E8-3EEB85EAEC3C}"/>
              </a:ext>
            </a:extLst>
          </p:cNvPr>
          <p:cNvSpPr/>
          <p:nvPr/>
        </p:nvSpPr>
        <p:spPr>
          <a:xfrm>
            <a:off x="10124661" y="6188764"/>
            <a:ext cx="1842051" cy="669235"/>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b="1" dirty="0">
                <a:solidFill>
                  <a:schemeClr val="tx1"/>
                </a:solidFill>
              </a:rPr>
              <a:t>Komorebi</a:t>
            </a:r>
          </a:p>
        </p:txBody>
      </p:sp>
    </p:spTree>
    <p:extLst>
      <p:ext uri="{BB962C8B-B14F-4D97-AF65-F5344CB8AC3E}">
        <p14:creationId xmlns:p14="http://schemas.microsoft.com/office/powerpoint/2010/main" val="1154953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37E471-F660-4916-9CF3-4621D84784D2}"/>
              </a:ext>
            </a:extLst>
          </p:cNvPr>
          <p:cNvSpPr>
            <a:spLocks noGrp="1"/>
          </p:cNvSpPr>
          <p:nvPr>
            <p:ph idx="1"/>
          </p:nvPr>
        </p:nvSpPr>
        <p:spPr>
          <a:xfrm>
            <a:off x="838200" y="101600"/>
            <a:ext cx="10515600" cy="6756400"/>
          </a:xfrm>
        </p:spPr>
        <p:txBody>
          <a:bodyPr>
            <a:normAutofit fontScale="92500" lnSpcReduction="10000"/>
          </a:bodyPr>
          <a:lstStyle/>
          <a:p>
            <a:pPr algn="ctr"/>
            <a:endParaRPr lang="lt-LT" dirty="0"/>
          </a:p>
          <a:p>
            <a:pPr marL="0" indent="0" algn="ctr">
              <a:buNone/>
            </a:pPr>
            <a:r>
              <a:rPr lang="lt-LT" b="1" dirty="0">
                <a:solidFill>
                  <a:schemeClr val="accent6">
                    <a:lumMod val="50000"/>
                  </a:schemeClr>
                </a:solidFill>
                <a:latin typeface="Times New Roman" panose="02020603050405020304" pitchFamily="18" charset="0"/>
                <a:cs typeface="Times New Roman" panose="02020603050405020304" pitchFamily="18" charset="0"/>
              </a:rPr>
              <a:t>Miško tera</a:t>
            </a:r>
            <a:r>
              <a:rPr lang="en-US" b="1" dirty="0">
                <a:solidFill>
                  <a:schemeClr val="accent6">
                    <a:lumMod val="50000"/>
                  </a:schemeClr>
                </a:solidFill>
                <a:latin typeface="Times New Roman" panose="02020603050405020304" pitchFamily="18" charset="0"/>
                <a:cs typeface="Times New Roman" panose="02020603050405020304" pitchFamily="18" charset="0"/>
              </a:rPr>
              <a:t>pijos sesijų</a:t>
            </a:r>
            <a:endParaRPr lang="lt-LT" dirty="0">
              <a:solidFill>
                <a:schemeClr val="accent6">
                  <a:lumMod val="50000"/>
                </a:schemeClr>
              </a:solidFill>
              <a:latin typeface="Times New Roman" panose="02020603050405020304" pitchFamily="18" charset="0"/>
              <a:cs typeface="Times New Roman" panose="02020603050405020304" pitchFamily="18" charset="0"/>
            </a:endParaRPr>
          </a:p>
          <a:p>
            <a:pPr marL="0" indent="0" algn="ctr">
              <a:buNone/>
            </a:pPr>
            <a:r>
              <a:rPr lang="lt-LT" dirty="0">
                <a:solidFill>
                  <a:schemeClr val="accent6">
                    <a:lumMod val="50000"/>
                  </a:schemeClr>
                </a:solidFill>
                <a:latin typeface="Times New Roman" panose="02020603050405020304" pitchFamily="18" charset="0"/>
                <a:cs typeface="Times New Roman" panose="02020603050405020304" pitchFamily="18" charset="0"/>
              </a:rPr>
              <a:t>TEIGIAMAS </a:t>
            </a:r>
            <a:r>
              <a:rPr lang="lt-LT" b="1" i="1" dirty="0">
                <a:solidFill>
                  <a:schemeClr val="accent6">
                    <a:lumMod val="50000"/>
                  </a:schemeClr>
                </a:solidFill>
                <a:latin typeface="Times New Roman" panose="02020603050405020304" pitchFamily="18" charset="0"/>
                <a:cs typeface="Times New Roman" panose="02020603050405020304" pitchFamily="18" charset="0"/>
              </a:rPr>
              <a:t>TIESIOGINIS</a:t>
            </a:r>
            <a:r>
              <a:rPr lang="lt-LT" dirty="0">
                <a:solidFill>
                  <a:schemeClr val="accent6">
                    <a:lumMod val="50000"/>
                  </a:schemeClr>
                </a:solidFill>
                <a:latin typeface="Times New Roman" panose="02020603050405020304" pitchFamily="18" charset="0"/>
                <a:cs typeface="Times New Roman" panose="02020603050405020304" pitchFamily="18" charset="0"/>
              </a:rPr>
              <a:t> POVEIKIS SVEIKATAI</a:t>
            </a:r>
          </a:p>
          <a:p>
            <a:pPr marL="0" indent="0">
              <a:buNone/>
            </a:pPr>
            <a:endParaRPr lang="lt-LT"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Sumažėjęs kraujo spaudimas (sistolinis ir diastolinis)</a:t>
            </a:r>
          </a:p>
          <a:p>
            <a:r>
              <a:rPr lang="lt-LT" dirty="0">
                <a:latin typeface="Times New Roman" panose="02020603050405020304" pitchFamily="18" charset="0"/>
                <a:cs typeface="Times New Roman" panose="02020603050405020304" pitchFamily="18" charset="0"/>
              </a:rPr>
              <a:t>Sumažėjęs pulso dažnis</a:t>
            </a:r>
          </a:p>
          <a:p>
            <a:r>
              <a:rPr lang="lt-LT" dirty="0">
                <a:latin typeface="Times New Roman" panose="02020603050405020304" pitchFamily="18" charset="0"/>
                <a:cs typeface="Times New Roman" panose="02020603050405020304" pitchFamily="18" charset="0"/>
              </a:rPr>
              <a:t>Sumažėjęs streso hormono - kortizolio - lygis</a:t>
            </a:r>
          </a:p>
          <a:p>
            <a:r>
              <a:rPr lang="lt-LT" dirty="0">
                <a:latin typeface="Times New Roman" panose="02020603050405020304" pitchFamily="18" charset="0"/>
                <a:cs typeface="Times New Roman" panose="02020603050405020304" pitchFamily="18" charset="0"/>
              </a:rPr>
              <a:t>Sumažėjęs nerimas</a:t>
            </a:r>
          </a:p>
          <a:p>
            <a:r>
              <a:rPr lang="lt-LT" dirty="0">
                <a:latin typeface="Times New Roman" panose="02020603050405020304" pitchFamily="18" charset="0"/>
                <a:cs typeface="Times New Roman" panose="02020603050405020304" pitchFamily="18" charset="0"/>
              </a:rPr>
              <a:t>Su vėžio ir navikų ląstelėmis kovojančių ląstelių („ląstelių – žudikių“) suaktyvėjimas</a:t>
            </a:r>
          </a:p>
          <a:p>
            <a:r>
              <a:rPr lang="lt-LT" dirty="0">
                <a:latin typeface="Times New Roman" panose="02020603050405020304" pitchFamily="18" charset="0"/>
                <a:cs typeface="Times New Roman" panose="02020603050405020304" pitchFamily="18" charset="0"/>
              </a:rPr>
              <a:t>Aktyvus kontaktavimas su </a:t>
            </a:r>
            <a:r>
              <a:rPr lang="lt-LT" b="1" dirty="0">
                <a:latin typeface="Times New Roman" panose="02020603050405020304" pitchFamily="18" charset="0"/>
                <a:cs typeface="Times New Roman" panose="02020603050405020304" pitchFamily="18" charset="0"/>
              </a:rPr>
              <a:t>fitoncidais</a:t>
            </a:r>
            <a:r>
              <a:rPr lang="lt-LT" dirty="0">
                <a:latin typeface="Times New Roman" panose="02020603050405020304" pitchFamily="18" charset="0"/>
                <a:cs typeface="Times New Roman" panose="02020603050405020304" pitchFamily="18" charset="0"/>
              </a:rPr>
              <a:t> – priešbakteriniais, priešgrybiniais, priešmikrobiniais, priešvirusiniais ir priešuždegiminiais junginiais, kuriuos išskiria medžiai (augalai). </a:t>
            </a:r>
            <a:r>
              <a:rPr lang="lt-LT" i="1" dirty="0">
                <a:latin typeface="Times New Roman" panose="02020603050405020304" pitchFamily="18" charset="0"/>
                <a:cs typeface="Times New Roman" panose="02020603050405020304" pitchFamily="18" charset="0"/>
              </a:rPr>
              <a:t>Phyton</a:t>
            </a:r>
            <a:r>
              <a:rPr lang="lt-LT" dirty="0">
                <a:latin typeface="Times New Roman" panose="02020603050405020304" pitchFamily="18" charset="0"/>
                <a:cs typeface="Times New Roman" panose="02020603050405020304" pitchFamily="18" charset="0"/>
              </a:rPr>
              <a:t> – gr. „augalas“, </a:t>
            </a:r>
            <a:r>
              <a:rPr lang="lt-LT" i="1" dirty="0">
                <a:latin typeface="Times New Roman" panose="02020603050405020304" pitchFamily="18" charset="0"/>
                <a:cs typeface="Times New Roman" panose="02020603050405020304" pitchFamily="18" charset="0"/>
              </a:rPr>
              <a:t>caedo</a:t>
            </a:r>
            <a:r>
              <a:rPr lang="lt-LT" dirty="0">
                <a:latin typeface="Times New Roman" panose="02020603050405020304" pitchFamily="18" charset="0"/>
                <a:cs typeface="Times New Roman" panose="02020603050405020304" pitchFamily="18" charset="0"/>
              </a:rPr>
              <a:t> – lot. „žudau“</a:t>
            </a:r>
          </a:p>
          <a:p>
            <a:r>
              <a:rPr lang="lt-LT" dirty="0">
                <a:latin typeface="Times New Roman" panose="02020603050405020304" pitchFamily="18" charset="0"/>
                <a:cs typeface="Times New Roman" panose="02020603050405020304" pitchFamily="18" charset="0"/>
              </a:rPr>
              <a:t>Padidėjęs laimės pojūtis ir pagerėjusi nuotaika</a:t>
            </a:r>
          </a:p>
          <a:p>
            <a:r>
              <a:rPr lang="lt-LT" dirty="0">
                <a:latin typeface="Times New Roman" panose="02020603050405020304" pitchFamily="18" charset="0"/>
                <a:cs typeface="Times New Roman" panose="02020603050405020304" pitchFamily="18" charset="0"/>
              </a:rPr>
              <a:t>Padidėjęs energingumas</a:t>
            </a:r>
          </a:p>
          <a:p>
            <a:r>
              <a:rPr lang="lt-LT" dirty="0">
                <a:latin typeface="Times New Roman" panose="02020603050405020304" pitchFamily="18" charset="0"/>
                <a:cs typeface="Times New Roman" panose="02020603050405020304" pitchFamily="18" charset="0"/>
              </a:rPr>
              <a:t>Geresnis susikaupimas</a:t>
            </a:r>
          </a:p>
          <a:p>
            <a:endParaRPr lang="lt-LT" dirty="0"/>
          </a:p>
          <a:p>
            <a:endParaRPr lang="lt-LT" dirty="0"/>
          </a:p>
          <a:p>
            <a:endParaRPr lang="lt-LT" dirty="0"/>
          </a:p>
          <a:p>
            <a:endParaRPr lang="lt-LT" dirty="0"/>
          </a:p>
          <a:p>
            <a:endParaRPr lang="lt-LT" dirty="0"/>
          </a:p>
          <a:p>
            <a:endParaRPr lang="lt-LT" dirty="0"/>
          </a:p>
          <a:p>
            <a:endParaRPr lang="lt-LT" dirty="0"/>
          </a:p>
        </p:txBody>
      </p:sp>
    </p:spTree>
    <p:extLst>
      <p:ext uri="{BB962C8B-B14F-4D97-AF65-F5344CB8AC3E}">
        <p14:creationId xmlns:p14="http://schemas.microsoft.com/office/powerpoint/2010/main" val="3465904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2E6FE-7681-4A7A-B361-CEAD8021C10A}"/>
              </a:ext>
            </a:extLst>
          </p:cNvPr>
          <p:cNvSpPr>
            <a:spLocks noGrp="1"/>
          </p:cNvSpPr>
          <p:nvPr>
            <p:ph type="title"/>
          </p:nvPr>
        </p:nvSpPr>
        <p:spPr>
          <a:xfrm>
            <a:off x="838200" y="220134"/>
            <a:ext cx="10515600" cy="2139243"/>
          </a:xfrm>
        </p:spPr>
        <p:txBody>
          <a:bodyPr/>
          <a:lstStyle/>
          <a:p>
            <a:pPr algn="ctr"/>
            <a:r>
              <a:rPr lang="lt-LT" b="1" dirty="0">
                <a:latin typeface="Times New Roman" panose="02020603050405020304" pitchFamily="18" charset="0"/>
                <a:cs typeface="Times New Roman" panose="02020603050405020304" pitchFamily="18" charset="0"/>
              </a:rPr>
              <a:t>Fitoncidai. Terpenai</a:t>
            </a:r>
          </a:p>
        </p:txBody>
      </p:sp>
      <p:pic>
        <p:nvPicPr>
          <p:cNvPr id="4" name="Content Placeholder 3" descr="Ligos.lt">
            <a:extLst>
              <a:ext uri="{FF2B5EF4-FFF2-40B4-BE49-F238E27FC236}">
                <a16:creationId xmlns:a16="http://schemas.microsoft.com/office/drawing/2014/main" id="{6D2D565F-CD6F-4BFD-B734-1F248A902A93}"/>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20119" y="1828801"/>
            <a:ext cx="7478973" cy="4809066"/>
          </a:xfrm>
          <a:prstGeom prst="rect">
            <a:avLst/>
          </a:prstGeom>
          <a:noFill/>
          <a:ln>
            <a:noFill/>
          </a:ln>
        </p:spPr>
      </p:pic>
    </p:spTree>
    <p:extLst>
      <p:ext uri="{BB962C8B-B14F-4D97-AF65-F5344CB8AC3E}">
        <p14:creationId xmlns:p14="http://schemas.microsoft.com/office/powerpoint/2010/main" val="1573633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8F3CCB1-E20D-47DF-88EB-A8ADCDA373AA}"/>
              </a:ext>
            </a:extLst>
          </p:cNvPr>
          <p:cNvPicPr>
            <a:picLocks noGrp="1" noChangeAspect="1"/>
          </p:cNvPicPr>
          <p:nvPr>
            <p:ph idx="1"/>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368555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2B4EA6-6330-4007-888D-1381F1492B16}"/>
              </a:ext>
            </a:extLst>
          </p:cNvPr>
          <p:cNvSpPr>
            <a:spLocks noGrp="1"/>
          </p:cNvSpPr>
          <p:nvPr>
            <p:ph idx="1"/>
          </p:nvPr>
        </p:nvSpPr>
        <p:spPr>
          <a:xfrm>
            <a:off x="838201" y="135466"/>
            <a:ext cx="6657622" cy="6592711"/>
          </a:xfrm>
        </p:spPr>
        <p:txBody>
          <a:bodyPr>
            <a:normAutofit/>
          </a:bodyPr>
          <a:lstStyle/>
          <a:p>
            <a:endParaRPr lang="lt-LT" dirty="0"/>
          </a:p>
          <a:p>
            <a:pPr marL="0" indent="0" algn="ctr">
              <a:buNone/>
            </a:pPr>
            <a:r>
              <a:rPr lang="lt-LT" sz="44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Situacija pasaulyje</a:t>
            </a:r>
            <a:endParaRPr lang="lt-LT" sz="4400"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Shinrin-yoku – 1982 metais Japonijoje pristatyta nacionalinė „miško maudynių“  sveikatos programa</a:t>
            </a:r>
            <a:r>
              <a:rPr lang="en-US" dirty="0">
                <a:latin typeface="Times New Roman" panose="02020603050405020304" pitchFamily="18" charset="0"/>
                <a:cs typeface="Times New Roman" panose="02020603050405020304" pitchFamily="18" charset="0"/>
              </a:rPr>
              <a:t>. </a:t>
            </a:r>
          </a:p>
          <a:p>
            <a:r>
              <a:rPr lang="en-US" b="1" dirty="0">
                <a:latin typeface="Times New Roman" panose="02020603050405020304" pitchFamily="18" charset="0"/>
                <a:cs typeface="Times New Roman" panose="02020603050405020304" pitchFamily="18" charset="0"/>
              </a:rPr>
              <a:t>Nuo 2008 metų paruošta virš 1000 miško terapeutų.</a:t>
            </a:r>
          </a:p>
          <a:p>
            <a:r>
              <a:rPr lang="en-US" b="1" dirty="0">
                <a:latin typeface="Times New Roman" panose="02020603050405020304" pitchFamily="18" charset="0"/>
                <a:cs typeface="Times New Roman" panose="02020603050405020304" pitchFamily="18" charset="0"/>
              </a:rPr>
              <a:t>100 000 Japonijos gyventojų tenka 0, 9 miško terapeuto.</a:t>
            </a:r>
            <a:endParaRPr lang="lt-LT" b="1"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Šiuo metu Japonijoje veikia 65 miško terapijos centrai</a:t>
            </a:r>
            <a:r>
              <a:rPr lang="en-US" dirty="0">
                <a:latin typeface="Times New Roman" panose="02020603050405020304" pitchFamily="18" charset="0"/>
                <a:cs typeface="Times New Roman" panose="02020603050405020304" pitchFamily="18" charset="0"/>
              </a:rPr>
              <a:t>.</a:t>
            </a:r>
          </a:p>
          <a:p>
            <a:r>
              <a:rPr lang="lt-LT" dirty="0">
                <a:latin typeface="Times New Roman" panose="02020603050405020304" pitchFamily="18" charset="0"/>
                <a:cs typeface="Times New Roman" panose="02020603050405020304" pitchFamily="18" charset="0"/>
              </a:rPr>
              <a:t>Tai ne gamtos pažinimo ekskursija, ne pėsčiųjų žygis, ne iškyla, ne sporto varžybos, ne ....</a:t>
            </a:r>
          </a:p>
          <a:p>
            <a:endParaRPr lang="lt-LT" dirty="0">
              <a:latin typeface="Times New Roman" panose="02020603050405020304" pitchFamily="18" charset="0"/>
              <a:cs typeface="Times New Roman" panose="02020603050405020304" pitchFamily="18" charset="0"/>
            </a:endParaRPr>
          </a:p>
          <a:p>
            <a:endParaRPr lang="lt-LT" dirty="0"/>
          </a:p>
        </p:txBody>
      </p:sp>
      <p:pic>
        <p:nvPicPr>
          <p:cNvPr id="6" name="Picture 5">
            <a:extLst>
              <a:ext uri="{FF2B5EF4-FFF2-40B4-BE49-F238E27FC236}">
                <a16:creationId xmlns:a16="http://schemas.microsoft.com/office/drawing/2014/main" id="{F66C5D97-11CA-47A4-AC56-2FCA50CCE8A5}"/>
              </a:ext>
            </a:extLst>
          </p:cNvPr>
          <p:cNvPicPr>
            <a:picLocks noChangeAspect="1"/>
          </p:cNvPicPr>
          <p:nvPr/>
        </p:nvPicPr>
        <p:blipFill>
          <a:blip r:embed="rId2"/>
          <a:stretch>
            <a:fillRect/>
          </a:stretch>
        </p:blipFill>
        <p:spPr>
          <a:xfrm>
            <a:off x="7665155" y="0"/>
            <a:ext cx="4312355" cy="6858000"/>
          </a:xfrm>
          <a:prstGeom prst="rect">
            <a:avLst/>
          </a:prstGeom>
        </p:spPr>
      </p:pic>
    </p:spTree>
    <p:extLst>
      <p:ext uri="{BB962C8B-B14F-4D97-AF65-F5344CB8AC3E}">
        <p14:creationId xmlns:p14="http://schemas.microsoft.com/office/powerpoint/2010/main" val="363358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FFC85E-B40B-4150-9754-6DF14E275FEC}"/>
              </a:ext>
            </a:extLst>
          </p:cNvPr>
          <p:cNvSpPr>
            <a:spLocks noGrp="1"/>
          </p:cNvSpPr>
          <p:nvPr>
            <p:ph idx="1"/>
          </p:nvPr>
        </p:nvSpPr>
        <p:spPr>
          <a:xfrm>
            <a:off x="572493" y="545910"/>
            <a:ext cx="6713552" cy="5644578"/>
          </a:xfrm>
        </p:spPr>
        <p:txBody>
          <a:bodyPr anchor="t">
            <a:normAutofit/>
          </a:bodyPr>
          <a:lstStyle/>
          <a:p>
            <a:pPr marL="0" indent="0">
              <a:buNone/>
            </a:pPr>
            <a:endParaRPr lang="lt-LT" sz="1500" dirty="0"/>
          </a:p>
          <a:p>
            <a:pPr marL="0" indent="0">
              <a:buNone/>
            </a:pPr>
            <a:r>
              <a:rPr lang="lt-LT" sz="35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Gamtos terapijos situacija Lietuvoje</a:t>
            </a:r>
            <a:endParaRPr lang="en-US" sz="35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buNone/>
            </a:pPr>
            <a:endParaRPr lang="lt-LT"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buNone/>
            </a:pPr>
            <a:r>
              <a:rPr lang="lt-LT" sz="3300" dirty="0">
                <a:latin typeface="Times New Roman" panose="02020603050405020304" pitchFamily="18" charset="0"/>
                <a:cs typeface="Times New Roman" panose="02020603050405020304" pitchFamily="18" charset="0"/>
              </a:rPr>
              <a:t>2021. 10</a:t>
            </a:r>
            <a:r>
              <a:rPr lang="en-US" sz="3300" dirty="0">
                <a:latin typeface="Times New Roman" panose="02020603050405020304" pitchFamily="18" charset="0"/>
                <a:cs typeface="Times New Roman" panose="02020603050405020304" pitchFamily="18" charset="0"/>
              </a:rPr>
              <a:t>.</a:t>
            </a:r>
            <a:r>
              <a:rPr lang="lt-LT" sz="3300" dirty="0">
                <a:latin typeface="Times New Roman" panose="02020603050405020304" pitchFamily="18" charset="0"/>
                <a:cs typeface="Times New Roman" panose="02020603050405020304" pitchFamily="18" charset="0"/>
              </a:rPr>
              <a:t> 12</a:t>
            </a:r>
            <a:r>
              <a:rPr lang="en-US" sz="3300" dirty="0">
                <a:latin typeface="Times New Roman" panose="02020603050405020304" pitchFamily="18" charset="0"/>
                <a:cs typeface="Times New Roman" panose="02020603050405020304" pitchFamily="18" charset="0"/>
              </a:rPr>
              <a:t>.</a:t>
            </a:r>
            <a:r>
              <a:rPr lang="lt-LT" sz="3300" dirty="0">
                <a:latin typeface="Times New Roman" panose="02020603050405020304" pitchFamily="18" charset="0"/>
                <a:cs typeface="Times New Roman" panose="02020603050405020304" pitchFamily="18" charset="0"/>
              </a:rPr>
              <a:t> K</a:t>
            </a:r>
            <a:r>
              <a:rPr lang="en-US" sz="3300" dirty="0">
                <a:latin typeface="Times New Roman" panose="02020603050405020304" pitchFamily="18" charset="0"/>
                <a:cs typeface="Times New Roman" panose="02020603050405020304" pitchFamily="18" charset="0"/>
              </a:rPr>
              <a:t>auno miškų ir aplinkos inžinerijos kolegija</a:t>
            </a:r>
            <a:r>
              <a:rPr lang="lt-LT" sz="3300" dirty="0">
                <a:latin typeface="Times New Roman" panose="02020603050405020304" pitchFamily="18" charset="0"/>
                <a:cs typeface="Times New Roman" panose="02020603050405020304" pitchFamily="18" charset="0"/>
              </a:rPr>
              <a:t> </a:t>
            </a:r>
            <a:r>
              <a:rPr lang="en-US" sz="3300" dirty="0">
                <a:latin typeface="Times New Roman" panose="02020603050405020304" pitchFamily="18" charset="0"/>
                <a:cs typeface="Times New Roman" panose="02020603050405020304" pitchFamily="18" charset="0"/>
              </a:rPr>
              <a:t>- dabar LIK AIF- </a:t>
            </a:r>
            <a:r>
              <a:rPr lang="lt-LT" sz="3300" dirty="0">
                <a:latin typeface="Times New Roman" panose="02020603050405020304" pitchFamily="18" charset="0"/>
                <a:cs typeface="Times New Roman" panose="02020603050405020304" pitchFamily="18" charset="0"/>
              </a:rPr>
              <a:t>pasirašė </a:t>
            </a:r>
            <a:r>
              <a:rPr lang="en-US" sz="3300" dirty="0">
                <a:latin typeface="Times New Roman" panose="02020603050405020304" pitchFamily="18" charset="0"/>
                <a:cs typeface="Times New Roman" panose="02020603050405020304" pitchFamily="18" charset="0"/>
              </a:rPr>
              <a:t>Savitarpio supratimo memorandumą ir </a:t>
            </a:r>
            <a:r>
              <a:rPr lang="lt-LT" sz="3300" dirty="0">
                <a:latin typeface="Times New Roman" panose="02020603050405020304" pitchFamily="18" charset="0"/>
                <a:cs typeface="Times New Roman" panose="02020603050405020304" pitchFamily="18" charset="0"/>
              </a:rPr>
              <a:t>bendradarbiavimo sutartį su INFTA – International Nature </a:t>
            </a:r>
            <a:r>
              <a:rPr lang="en-US" sz="3300" dirty="0">
                <a:latin typeface="Times New Roman" panose="02020603050405020304" pitchFamily="18" charset="0"/>
                <a:cs typeface="Times New Roman" panose="02020603050405020304" pitchFamily="18" charset="0"/>
              </a:rPr>
              <a:t>and Forest </a:t>
            </a:r>
            <a:r>
              <a:rPr lang="lt-LT" sz="3300" dirty="0">
                <a:latin typeface="Times New Roman" panose="02020603050405020304" pitchFamily="18" charset="0"/>
                <a:cs typeface="Times New Roman" panose="02020603050405020304" pitchFamily="18" charset="0"/>
              </a:rPr>
              <a:t>Therapy Alliance</a:t>
            </a:r>
            <a:endParaRPr lang="en-US" sz="3300" dirty="0">
              <a:latin typeface="Times New Roman" panose="02020603050405020304" pitchFamily="18" charset="0"/>
              <a:cs typeface="Times New Roman" panose="02020603050405020304" pitchFamily="18" charset="0"/>
            </a:endParaRPr>
          </a:p>
          <a:p>
            <a:endParaRPr lang="en-US" sz="3300" dirty="0">
              <a:latin typeface="Times New Roman" panose="02020603050405020304" pitchFamily="18" charset="0"/>
              <a:cs typeface="Times New Roman" panose="02020603050405020304" pitchFamily="18" charset="0"/>
            </a:endParaRPr>
          </a:p>
          <a:p>
            <a:endParaRPr lang="en-US" sz="2600" dirty="0">
              <a:latin typeface="Times New Roman" panose="02020603050405020304" pitchFamily="18" charset="0"/>
              <a:cs typeface="Times New Roman" panose="02020603050405020304" pitchFamily="18" charset="0"/>
            </a:endParaRPr>
          </a:p>
          <a:p>
            <a:endParaRPr lang="en-US" sz="1500" dirty="0">
              <a:latin typeface="Times New Roman" panose="02020603050405020304" pitchFamily="18" charset="0"/>
              <a:cs typeface="Times New Roman" panose="02020603050405020304" pitchFamily="18" charset="0"/>
            </a:endParaRPr>
          </a:p>
          <a:p>
            <a:endParaRPr lang="lt-LT" sz="1500" dirty="0">
              <a:latin typeface="Times New Roman" panose="02020603050405020304" pitchFamily="18" charset="0"/>
              <a:cs typeface="Times New Roman" panose="02020603050405020304" pitchFamily="18" charset="0"/>
            </a:endParaRPr>
          </a:p>
          <a:p>
            <a:endParaRPr lang="en-US" sz="1500" dirty="0">
              <a:latin typeface="Times New Roman" panose="02020603050405020304" pitchFamily="18" charset="0"/>
              <a:cs typeface="Times New Roman" panose="02020603050405020304" pitchFamily="18" charset="0"/>
            </a:endParaRPr>
          </a:p>
          <a:p>
            <a:endParaRPr lang="en-US" sz="1500" dirty="0">
              <a:latin typeface="Times New Roman" panose="02020603050405020304" pitchFamily="18" charset="0"/>
              <a:cs typeface="Times New Roman" panose="02020603050405020304" pitchFamily="18" charset="0"/>
            </a:endParaRPr>
          </a:p>
          <a:p>
            <a:pPr marL="0" indent="0">
              <a:buNone/>
            </a:pPr>
            <a:endParaRPr lang="lt-LT" sz="1500" dirty="0"/>
          </a:p>
          <a:p>
            <a:pPr marL="0" indent="0">
              <a:buNone/>
            </a:pPr>
            <a:endParaRPr lang="lt-LT" sz="1500" dirty="0"/>
          </a:p>
        </p:txBody>
      </p:sp>
      <p:pic>
        <p:nvPicPr>
          <p:cNvPr id="5" name="Paveikslėlis 4" descr="INFTA - INFTA">
            <a:extLst>
              <a:ext uri="{FF2B5EF4-FFF2-40B4-BE49-F238E27FC236}">
                <a16:creationId xmlns:a16="http://schemas.microsoft.com/office/drawing/2014/main" id="{D6A7E2A2-E317-117D-5A90-953B416F9A94}"/>
              </a:ext>
            </a:extLst>
          </p:cNvPr>
          <p:cNvPicPr>
            <a:picLocks noChangeAspect="1"/>
          </p:cNvPicPr>
          <p:nvPr/>
        </p:nvPicPr>
        <p:blipFill>
          <a:blip r:embed="rId2"/>
          <a:srcRect l="5039" r="4415"/>
          <a:stretch>
            <a:fillRect/>
          </a:stretch>
        </p:blipFill>
        <p:spPr>
          <a:xfrm>
            <a:off x="7467600" y="2093976"/>
            <a:ext cx="4149122" cy="4096512"/>
          </a:xfrm>
          <a:prstGeom prst="rect">
            <a:avLst/>
          </a:prstGeom>
        </p:spPr>
      </p:pic>
    </p:spTree>
    <p:extLst>
      <p:ext uri="{BB962C8B-B14F-4D97-AF65-F5344CB8AC3E}">
        <p14:creationId xmlns:p14="http://schemas.microsoft.com/office/powerpoint/2010/main" val="852812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0C396-840E-5D02-10B0-DCB42D13210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C0391F-57A6-8924-B9D6-34BBD363005B}"/>
              </a:ext>
            </a:extLst>
          </p:cNvPr>
          <p:cNvSpPr>
            <a:spLocks noGrp="1"/>
          </p:cNvSpPr>
          <p:nvPr>
            <p:ph idx="1"/>
          </p:nvPr>
        </p:nvSpPr>
        <p:spPr>
          <a:xfrm>
            <a:off x="838200" y="0"/>
            <a:ext cx="10515600" cy="6858000"/>
          </a:xfrm>
        </p:spPr>
        <p:txBody>
          <a:bodyPr>
            <a:normAutofit lnSpcReduction="10000"/>
          </a:bodyPr>
          <a:lstStyle/>
          <a:p>
            <a:pPr marL="0" indent="0">
              <a:buNone/>
            </a:pPr>
            <a:endParaRPr lang="lt-LT" dirty="0"/>
          </a:p>
          <a:p>
            <a:pPr marL="0" indent="0" algn="ctr">
              <a:buNone/>
            </a:pPr>
            <a:r>
              <a:rPr lang="lt-LT" sz="36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Gamtos terapijos situacija Lietuvoje</a:t>
            </a:r>
            <a:endParaRPr lang="en-US" sz="3600"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lgn="ctr">
              <a:buNone/>
            </a:pPr>
            <a:endParaRPr lang="lt-LT" b="1"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buNone/>
            </a:pPr>
            <a:r>
              <a:rPr lang="lt-LT" dirty="0">
                <a:latin typeface="Times New Roman" panose="02020603050405020304" pitchFamily="18" charset="0"/>
                <a:cs typeface="Times New Roman" panose="02020603050405020304" pitchFamily="18" charset="0"/>
              </a:rPr>
              <a:t>2022. 01. 31. įsteigta </a:t>
            </a:r>
            <a:endParaRPr lang="en-US" dirty="0">
              <a:latin typeface="Times New Roman" panose="02020603050405020304" pitchFamily="18" charset="0"/>
              <a:cs typeface="Times New Roman" panose="02020603050405020304" pitchFamily="18" charset="0"/>
            </a:endParaRPr>
          </a:p>
          <a:p>
            <a:pPr marL="0" indent="0">
              <a:buNone/>
            </a:pPr>
            <a:r>
              <a:rPr lang="lt-LT" dirty="0">
                <a:latin typeface="Times New Roman" panose="02020603050405020304" pitchFamily="18" charset="0"/>
                <a:cs typeface="Times New Roman" panose="02020603050405020304" pitchFamily="18" charset="0"/>
              </a:rPr>
              <a:t>Lietuvos gamtos terapijos </a:t>
            </a:r>
            <a:endParaRPr lang="en-US" dirty="0">
              <a:latin typeface="Times New Roman" panose="02020603050405020304" pitchFamily="18" charset="0"/>
              <a:cs typeface="Times New Roman" panose="02020603050405020304" pitchFamily="18" charset="0"/>
            </a:endParaRPr>
          </a:p>
          <a:p>
            <a:pPr marL="0" indent="0">
              <a:buNone/>
            </a:pPr>
            <a:r>
              <a:rPr lang="lt-LT" dirty="0">
                <a:latin typeface="Times New Roman" panose="02020603050405020304" pitchFamily="18" charset="0"/>
                <a:cs typeface="Times New Roman" panose="02020603050405020304" pitchFamily="18" charset="0"/>
              </a:rPr>
              <a:t>asociacija</a:t>
            </a: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lt-LT" dirty="0">
                <a:latin typeface="Times New Roman" panose="02020603050405020304" pitchFamily="18" charset="0"/>
                <a:cs typeface="Times New Roman" panose="02020603050405020304" pitchFamily="18" charset="0"/>
              </a:rPr>
              <a:t>2022. 04. 01 LSMU organizavo </a:t>
            </a:r>
            <a:endParaRPr lang="en-US" dirty="0">
              <a:latin typeface="Times New Roman" panose="02020603050405020304" pitchFamily="18" charset="0"/>
              <a:cs typeface="Times New Roman" panose="02020603050405020304" pitchFamily="18" charset="0"/>
            </a:endParaRPr>
          </a:p>
          <a:p>
            <a:pPr marL="0" indent="0">
              <a:buNone/>
            </a:pPr>
            <a:r>
              <a:rPr lang="lt-LT" dirty="0">
                <a:latin typeface="Times New Roman" panose="02020603050405020304" pitchFamily="18" charset="0"/>
                <a:cs typeface="Times New Roman" panose="02020603050405020304" pitchFamily="18" charset="0"/>
              </a:rPr>
              <a:t>pirmąją </a:t>
            </a:r>
            <a:r>
              <a:rPr lang="en-US" dirty="0">
                <a:latin typeface="Times New Roman" panose="02020603050405020304" pitchFamily="18" charset="0"/>
                <a:cs typeface="Times New Roman" panose="02020603050405020304" pitchFamily="18" charset="0"/>
              </a:rPr>
              <a:t>Lietuvoje šios srities </a:t>
            </a:r>
            <a:r>
              <a:rPr lang="lt-LT" dirty="0">
                <a:latin typeface="Times New Roman" panose="02020603050405020304" pitchFamily="18" charset="0"/>
                <a:cs typeface="Times New Roman" panose="02020603050405020304" pitchFamily="18" charset="0"/>
              </a:rPr>
              <a:t>tarptautinę </a:t>
            </a:r>
            <a:endParaRPr lang="en-US" dirty="0">
              <a:latin typeface="Times New Roman" panose="02020603050405020304" pitchFamily="18" charset="0"/>
              <a:cs typeface="Times New Roman" panose="02020603050405020304" pitchFamily="18" charset="0"/>
            </a:endParaRPr>
          </a:p>
          <a:p>
            <a:pPr marL="0" indent="0">
              <a:buNone/>
            </a:pPr>
            <a:r>
              <a:rPr lang="lt-LT" dirty="0">
                <a:latin typeface="Times New Roman" panose="02020603050405020304" pitchFamily="18" charset="0"/>
                <a:cs typeface="Times New Roman" panose="02020603050405020304" pitchFamily="18" charset="0"/>
              </a:rPr>
              <a:t>mokslinę konferenciją </a:t>
            </a:r>
            <a:endParaRPr lang="en-US" dirty="0">
              <a:latin typeface="Times New Roman" panose="02020603050405020304" pitchFamily="18" charset="0"/>
              <a:cs typeface="Times New Roman" panose="02020603050405020304" pitchFamily="18" charset="0"/>
            </a:endParaRPr>
          </a:p>
          <a:p>
            <a:pPr marL="0" indent="0">
              <a:buNone/>
            </a:pPr>
            <a:r>
              <a:rPr lang="lt-LT" dirty="0">
                <a:latin typeface="Times New Roman" panose="02020603050405020304" pitchFamily="18" charset="0"/>
                <a:cs typeface="Times New Roman" panose="02020603050405020304" pitchFamily="18" charset="0"/>
              </a:rPr>
              <a:t>„Miško terapijos ir gamtos poveikis sveikatai“</a:t>
            </a:r>
          </a:p>
          <a:p>
            <a:pPr marL="0" indent="0">
              <a:buNone/>
            </a:pPr>
            <a:endParaRPr lang="lt-LT" dirty="0"/>
          </a:p>
          <a:p>
            <a:pPr marL="0" indent="0">
              <a:buNone/>
            </a:pPr>
            <a:endParaRPr lang="lt-LT" dirty="0"/>
          </a:p>
          <a:p>
            <a:pPr marL="0" indent="0">
              <a:buNone/>
            </a:pPr>
            <a:endParaRPr lang="lt-LT" dirty="0"/>
          </a:p>
        </p:txBody>
      </p:sp>
      <p:pic>
        <p:nvPicPr>
          <p:cNvPr id="5" name="Paveikslėlis 4">
            <a:extLst>
              <a:ext uri="{FF2B5EF4-FFF2-40B4-BE49-F238E27FC236}">
                <a16:creationId xmlns:a16="http://schemas.microsoft.com/office/drawing/2014/main" id="{B535CC1C-8C9C-733F-5E9A-2E615BE178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9680" y="1356361"/>
            <a:ext cx="2937908" cy="2072639"/>
          </a:xfrm>
          <a:prstGeom prst="rect">
            <a:avLst/>
          </a:prstGeom>
        </p:spPr>
      </p:pic>
      <p:pic>
        <p:nvPicPr>
          <p:cNvPr id="6" name="Paveikslėlis 5" descr="Lietuvos sveikatos mokslų universitetas (LSMU) | Kaunas">
            <a:extLst>
              <a:ext uri="{FF2B5EF4-FFF2-40B4-BE49-F238E27FC236}">
                <a16:creationId xmlns:a16="http://schemas.microsoft.com/office/drawing/2014/main" id="{F7D3600A-44E4-1C3A-667F-5C0BBD7186E6}"/>
              </a:ext>
            </a:extLst>
          </p:cNvPr>
          <p:cNvPicPr>
            <a:picLocks noChangeAspect="1"/>
          </p:cNvPicPr>
          <p:nvPr/>
        </p:nvPicPr>
        <p:blipFill>
          <a:blip r:embed="rId3"/>
          <a:stretch>
            <a:fillRect/>
          </a:stretch>
        </p:blipFill>
        <p:spPr>
          <a:xfrm>
            <a:off x="7724634" y="3429000"/>
            <a:ext cx="3766782" cy="3272051"/>
          </a:xfrm>
          <a:prstGeom prst="rect">
            <a:avLst/>
          </a:prstGeom>
        </p:spPr>
      </p:pic>
    </p:spTree>
    <p:extLst>
      <p:ext uri="{BB962C8B-B14F-4D97-AF65-F5344CB8AC3E}">
        <p14:creationId xmlns:p14="http://schemas.microsoft.com/office/powerpoint/2010/main" val="59623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2CCAA9B4-12CD-0893-85A6-64FEAE0CA7E6}"/>
              </a:ext>
            </a:extLst>
          </p:cNvPr>
          <p:cNvSpPr>
            <a:spLocks noGrp="1"/>
          </p:cNvSpPr>
          <p:nvPr>
            <p:ph idx="1"/>
          </p:nvPr>
        </p:nvSpPr>
        <p:spPr>
          <a:xfrm>
            <a:off x="263857" y="112593"/>
            <a:ext cx="10515600" cy="6858000"/>
          </a:xfrm>
        </p:spPr>
        <p:txBody>
          <a:bodyPr>
            <a:normAutofit fontScale="55000" lnSpcReduction="20000"/>
          </a:bodyPr>
          <a:lstStyle/>
          <a:p>
            <a:endParaRPr lang="en-US" dirty="0">
              <a:latin typeface="Times New Roman" panose="02020603050405020304" pitchFamily="18" charset="0"/>
              <a:cs typeface="Times New Roman" panose="02020603050405020304" pitchFamily="18" charset="0"/>
            </a:endParaRPr>
          </a:p>
          <a:p>
            <a:pPr marL="0" indent="0">
              <a:buNone/>
            </a:pPr>
            <a:r>
              <a:rPr lang="lt-LT" sz="3800" dirty="0">
                <a:latin typeface="Times New Roman" panose="02020603050405020304" pitchFamily="18" charset="0"/>
                <a:cs typeface="Times New Roman" panose="02020603050405020304" pitchFamily="18" charset="0"/>
              </a:rPr>
              <a:t>2022. 09. 10</a:t>
            </a:r>
            <a:r>
              <a:rPr lang="en-US" sz="3800" dirty="0">
                <a:latin typeface="Times New Roman" panose="02020603050405020304" pitchFamily="18" charset="0"/>
                <a:cs typeface="Times New Roman" panose="02020603050405020304" pitchFamily="18" charset="0"/>
              </a:rPr>
              <a:t>.</a:t>
            </a:r>
            <a:r>
              <a:rPr lang="lt-LT" sz="3800" dirty="0">
                <a:latin typeface="Times New Roman" panose="02020603050405020304" pitchFamily="18" charset="0"/>
                <a:cs typeface="Times New Roman" panose="02020603050405020304" pitchFamily="18" charset="0"/>
              </a:rPr>
              <a:t> LSMU pradėta </a:t>
            </a:r>
            <a:endParaRPr lang="en-US" sz="3800" dirty="0">
              <a:latin typeface="Times New Roman" panose="02020603050405020304" pitchFamily="18" charset="0"/>
              <a:cs typeface="Times New Roman" panose="02020603050405020304" pitchFamily="18" charset="0"/>
            </a:endParaRPr>
          </a:p>
          <a:p>
            <a:pPr marL="0" indent="0">
              <a:buNone/>
            </a:pPr>
            <a:r>
              <a:rPr lang="lt-LT" sz="3800" dirty="0">
                <a:latin typeface="Times New Roman" panose="02020603050405020304" pitchFamily="18" charset="0"/>
                <a:cs typeface="Times New Roman" panose="02020603050405020304" pitchFamily="18" charset="0"/>
              </a:rPr>
              <a:t>dėstyti podiplominių studijų </a:t>
            </a:r>
            <a:endParaRPr lang="en-US" sz="3800" dirty="0">
              <a:latin typeface="Times New Roman" panose="02020603050405020304" pitchFamily="18" charset="0"/>
              <a:cs typeface="Times New Roman" panose="02020603050405020304" pitchFamily="18" charset="0"/>
            </a:endParaRPr>
          </a:p>
          <a:p>
            <a:pPr marL="0" indent="0">
              <a:buNone/>
            </a:pPr>
            <a:r>
              <a:rPr lang="lt-LT" sz="3800" dirty="0">
                <a:latin typeface="Times New Roman" panose="02020603050405020304" pitchFamily="18" charset="0"/>
                <a:cs typeface="Times New Roman" panose="02020603050405020304" pitchFamily="18" charset="0"/>
              </a:rPr>
              <a:t>programa „</a:t>
            </a:r>
            <a:r>
              <a:rPr lang="en-US" sz="3800" dirty="0">
                <a:latin typeface="Times New Roman" panose="02020603050405020304" pitchFamily="18" charset="0"/>
                <a:cs typeface="Times New Roman" panose="02020603050405020304" pitchFamily="18" charset="0"/>
              </a:rPr>
              <a:t>Miško terapija</a:t>
            </a:r>
            <a:r>
              <a:rPr lang="lt-LT" sz="3800" dirty="0">
                <a:latin typeface="Times New Roman" panose="02020603050405020304" pitchFamily="18" charset="0"/>
                <a:cs typeface="Times New Roman" panose="02020603050405020304" pitchFamily="18" charset="0"/>
              </a:rPr>
              <a:t>„</a:t>
            </a:r>
            <a:r>
              <a:rPr lang="en-US" sz="3800" dirty="0">
                <a:latin typeface="Times New Roman" panose="02020603050405020304" pitchFamily="18" charset="0"/>
                <a:cs typeface="Times New Roman" panose="02020603050405020304" pitchFamily="18" charset="0"/>
              </a:rPr>
              <a:t> </a:t>
            </a:r>
          </a:p>
          <a:p>
            <a:pPr marL="0" indent="0">
              <a:buNone/>
            </a:pPr>
            <a:r>
              <a:rPr lang="en-US" sz="3800" dirty="0">
                <a:latin typeface="Times New Roman" panose="02020603050405020304" pitchFamily="18" charset="0"/>
                <a:cs typeface="Times New Roman" panose="02020603050405020304" pitchFamily="18" charset="0"/>
              </a:rPr>
              <a:t>(480 valandų, iš jų 336 praktikos </a:t>
            </a:r>
          </a:p>
          <a:p>
            <a:pPr marL="0" indent="0">
              <a:buNone/>
            </a:pPr>
            <a:r>
              <a:rPr lang="en-US" sz="3800" dirty="0">
                <a:latin typeface="Times New Roman" panose="02020603050405020304" pitchFamily="18" charset="0"/>
                <a:cs typeface="Times New Roman" panose="02020603050405020304" pitchFamily="18" charset="0"/>
              </a:rPr>
              <a:t>valandos).</a:t>
            </a:r>
          </a:p>
          <a:p>
            <a:pPr marL="0" indent="0">
              <a:buNone/>
            </a:pPr>
            <a:r>
              <a:rPr lang="en-US" sz="3800" dirty="0">
                <a:latin typeface="Times New Roman" panose="02020603050405020304" pitchFamily="18" charset="0"/>
                <a:cs typeface="Times New Roman" panose="02020603050405020304" pitchFamily="18" charset="0"/>
              </a:rPr>
              <a:t>Šiuo metu (per 4 metus) ją yra </a:t>
            </a:r>
          </a:p>
          <a:p>
            <a:pPr marL="0" indent="0">
              <a:buNone/>
            </a:pPr>
            <a:r>
              <a:rPr lang="en-US" sz="3800" dirty="0">
                <a:latin typeface="Times New Roman" panose="02020603050405020304" pitchFamily="18" charset="0"/>
                <a:cs typeface="Times New Roman" panose="02020603050405020304" pitchFamily="18" charset="0"/>
              </a:rPr>
              <a:t>baigę </a:t>
            </a:r>
          </a:p>
          <a:p>
            <a:pPr marL="0" indent="0">
              <a:buNone/>
            </a:pPr>
            <a:endParaRPr lang="en-US" b="1" dirty="0">
              <a:latin typeface="Times New Roman" panose="02020603050405020304" pitchFamily="18" charset="0"/>
              <a:cs typeface="Times New Roman" panose="02020603050405020304" pitchFamily="18" charset="0"/>
            </a:endParaRPr>
          </a:p>
          <a:p>
            <a:pPr marL="0" indent="0">
              <a:buNone/>
            </a:pPr>
            <a:r>
              <a:rPr lang="en-US" sz="4400" b="1" dirty="0">
                <a:latin typeface="Times New Roman" panose="02020603050405020304" pitchFamily="18" charset="0"/>
                <a:cs typeface="Times New Roman" panose="02020603050405020304" pitchFamily="18" charset="0"/>
              </a:rPr>
              <a:t>178 klausytojai: </a:t>
            </a:r>
          </a:p>
          <a:p>
            <a:pPr marL="0" indent="0">
              <a:buNone/>
            </a:pPr>
            <a:r>
              <a:rPr lang="en-US" sz="4400" b="1" dirty="0">
                <a:latin typeface="Times New Roman" panose="02020603050405020304" pitchFamily="18" charset="0"/>
                <a:cs typeface="Times New Roman" panose="02020603050405020304" pitchFamily="18" charset="0"/>
              </a:rPr>
              <a:t>100 000 Lietuvos gyventojų </a:t>
            </a:r>
          </a:p>
          <a:p>
            <a:pPr marL="0" indent="0">
              <a:buNone/>
            </a:pPr>
            <a:r>
              <a:rPr lang="en-US" sz="4400" b="1" dirty="0">
                <a:latin typeface="Times New Roman" panose="02020603050405020304" pitchFamily="18" charset="0"/>
                <a:cs typeface="Times New Roman" panose="02020603050405020304" pitchFamily="18" charset="0"/>
              </a:rPr>
              <a:t>tenka 6, 2 “Miško terapijos” </a:t>
            </a:r>
          </a:p>
          <a:p>
            <a:pPr marL="0" indent="0">
              <a:buNone/>
            </a:pPr>
            <a:r>
              <a:rPr lang="en-US" sz="4400" b="1" dirty="0">
                <a:latin typeface="Times New Roman" panose="02020603050405020304" pitchFamily="18" charset="0"/>
                <a:cs typeface="Times New Roman" panose="02020603050405020304" pitchFamily="18" charset="0"/>
              </a:rPr>
              <a:t>programos alumnų</a:t>
            </a:r>
          </a:p>
          <a:p>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sz="5100" dirty="0">
                <a:latin typeface="Times New Roman" panose="02020603050405020304" pitchFamily="18" charset="0"/>
                <a:cs typeface="Times New Roman" panose="02020603050405020304" pitchFamily="18" charset="0"/>
              </a:rPr>
              <a:t>2026. 09. 12. priimta į naują kursą apie 30 klausytojų. </a:t>
            </a:r>
            <a:endParaRPr lang="lt-LT" sz="5100" dirty="0"/>
          </a:p>
        </p:txBody>
      </p:sp>
      <p:pic>
        <p:nvPicPr>
          <p:cNvPr id="4" name="Paveikslėlis 3">
            <a:extLst>
              <a:ext uri="{FF2B5EF4-FFF2-40B4-BE49-F238E27FC236}">
                <a16:creationId xmlns:a16="http://schemas.microsoft.com/office/drawing/2014/main" id="{C84DF521-70E6-74DE-2439-C30BC9692E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4704" y="573207"/>
            <a:ext cx="7383439" cy="5268036"/>
          </a:xfrm>
          <a:prstGeom prst="rect">
            <a:avLst/>
          </a:prstGeom>
        </p:spPr>
      </p:pic>
    </p:spTree>
    <p:extLst>
      <p:ext uri="{BB962C8B-B14F-4D97-AF65-F5344CB8AC3E}">
        <p14:creationId xmlns:p14="http://schemas.microsoft.com/office/powerpoint/2010/main" val="3558132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3BBF1167-C36F-D9F7-61B9-F26A09AFB708}"/>
              </a:ext>
            </a:extLst>
          </p:cNvPr>
          <p:cNvSpPr>
            <a:spLocks noGrp="1"/>
          </p:cNvSpPr>
          <p:nvPr>
            <p:ph idx="1"/>
          </p:nvPr>
        </p:nvSpPr>
        <p:spPr>
          <a:xfrm>
            <a:off x="838200" y="136478"/>
            <a:ext cx="10515600" cy="6605516"/>
          </a:xfrm>
        </p:spPr>
        <p:txBody>
          <a:bodyPr/>
          <a:lstStyle/>
          <a:p>
            <a:endParaRPr lang="en-US" dirty="0"/>
          </a:p>
          <a:p>
            <a:r>
              <a:rPr lang="en-US" dirty="0"/>
              <a:t>Pasaulinėje praktikoje Gamtos terapija dažniausiai priskiriama miškininkystės, turizmo arba sveikatos apsaugos sričiai.</a:t>
            </a:r>
          </a:p>
          <a:p>
            <a:r>
              <a:rPr lang="en-US" dirty="0"/>
              <a:t>Lietuvoje – oficialiai Sveikatos apsaugos ministerijos kuruojama sritis.</a:t>
            </a:r>
          </a:p>
          <a:p>
            <a:r>
              <a:rPr lang="en-US" dirty="0"/>
              <a:t>Per kelis pastaruosius metus Lietuvoje iš “nišinės” Gamtos terapijos veiklos atsirado naujų nišų: veiklos su vaikais, su senjorais, sesijos darbo kolektyvams, naktinės terapijos veiklos, Gamtos terapijos principų mokymas progimnazijoje, …</a:t>
            </a:r>
          </a:p>
          <a:p>
            <a:endParaRPr lang="en-US" dirty="0"/>
          </a:p>
          <a:p>
            <a:r>
              <a:rPr lang="en-US" dirty="0"/>
              <a:t>Generalinė miškų urėdija kviečia į patyrimines miško terapijos sesijas</a:t>
            </a:r>
            <a:endParaRPr lang="lt-LT" dirty="0"/>
          </a:p>
        </p:txBody>
      </p:sp>
    </p:spTree>
    <p:extLst>
      <p:ext uri="{BB962C8B-B14F-4D97-AF65-F5344CB8AC3E}">
        <p14:creationId xmlns:p14="http://schemas.microsoft.com/office/powerpoint/2010/main" val="3824511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9055EAEE-4F0C-F067-373A-92A9C92639D0}"/>
              </a:ext>
            </a:extLst>
          </p:cNvPr>
          <p:cNvSpPr>
            <a:spLocks noGrp="1"/>
          </p:cNvSpPr>
          <p:nvPr>
            <p:ph idx="1"/>
          </p:nvPr>
        </p:nvSpPr>
        <p:spPr>
          <a:xfrm>
            <a:off x="838200" y="204716"/>
            <a:ext cx="10515600" cy="6482687"/>
          </a:xfrm>
        </p:spPr>
        <p:txBody>
          <a:bodyPr/>
          <a:lstStyle/>
          <a:p>
            <a:endParaRPr lang="en-US" dirty="0"/>
          </a:p>
          <a:p>
            <a:r>
              <a:rPr lang="en-US" dirty="0"/>
              <a:t>Mūsų mintys apie bendradarbiavimą su kolegomis iš turizmo sferos:</a:t>
            </a:r>
          </a:p>
          <a:p>
            <a:pPr marL="0" indent="0">
              <a:buNone/>
            </a:pPr>
            <a:endParaRPr lang="en-US" dirty="0"/>
          </a:p>
          <a:p>
            <a:r>
              <a:rPr lang="en-US" dirty="0"/>
              <a:t>Gydomasis turizmas</a:t>
            </a:r>
          </a:p>
          <a:p>
            <a:r>
              <a:rPr lang="en-US" dirty="0"/>
              <a:t>Konferencinis turizmas</a:t>
            </a:r>
          </a:p>
          <a:p>
            <a:r>
              <a:rPr lang="en-US" dirty="0"/>
              <a:t>Kaimo turizmas</a:t>
            </a:r>
          </a:p>
          <a:p>
            <a:r>
              <a:rPr lang="en-US" dirty="0"/>
              <a:t>Gamtos turizmas</a:t>
            </a:r>
          </a:p>
          <a:p>
            <a:endParaRPr lang="en-US" dirty="0"/>
          </a:p>
          <a:p>
            <a:r>
              <a:rPr lang="en-US" dirty="0"/>
              <a:t>Kauno rajone (Kulautuvoje ir Kačerginėje) vykdomi Gamtos terapijos takų įrengimo darbai (pagal sutartį su LSMU) </a:t>
            </a:r>
            <a:endParaRPr lang="lt-LT" dirty="0"/>
          </a:p>
        </p:txBody>
      </p:sp>
    </p:spTree>
    <p:extLst>
      <p:ext uri="{BB962C8B-B14F-4D97-AF65-F5344CB8AC3E}">
        <p14:creationId xmlns:p14="http://schemas.microsoft.com/office/powerpoint/2010/main" val="1807918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3B219C-79A8-E181-C1C8-EB912AD7D8F4}"/>
              </a:ext>
            </a:extLst>
          </p:cNvPr>
          <p:cNvSpPr>
            <a:spLocks noGrp="1"/>
          </p:cNvSpPr>
          <p:nvPr>
            <p:ph type="sldNum" sz="quarter" idx="12"/>
          </p:nvPr>
        </p:nvSpPr>
        <p:spPr/>
        <p:txBody>
          <a:bodyPr/>
          <a:lstStyle/>
          <a:p>
            <a:fld id="{438798DA-5CB9-47B9-8947-4456F9EBEEEB}" type="slidenum">
              <a:rPr lang="lt-LT" smtClean="0"/>
              <a:t>14</a:t>
            </a:fld>
            <a:endParaRPr lang="lt-LT"/>
          </a:p>
        </p:txBody>
      </p:sp>
      <p:sp>
        <p:nvSpPr>
          <p:cNvPr id="5" name="TextBox 4">
            <a:extLst>
              <a:ext uri="{FF2B5EF4-FFF2-40B4-BE49-F238E27FC236}">
                <a16:creationId xmlns:a16="http://schemas.microsoft.com/office/drawing/2014/main" id="{EB855CC0-3DED-2B63-D81F-3B3A32AAF650}"/>
              </a:ext>
            </a:extLst>
          </p:cNvPr>
          <p:cNvSpPr txBox="1"/>
          <p:nvPr/>
        </p:nvSpPr>
        <p:spPr>
          <a:xfrm>
            <a:off x="469557" y="841973"/>
            <a:ext cx="11380573" cy="830997"/>
          </a:xfrm>
          <a:prstGeom prst="rect">
            <a:avLst/>
          </a:prstGeom>
          <a:noFill/>
        </p:spPr>
        <p:txBody>
          <a:bodyPr wrap="square">
            <a:spAutoFit/>
          </a:bodyPr>
          <a:lstStyle/>
          <a:p>
            <a:pPr marL="0" indent="0" algn="just">
              <a:buNone/>
            </a:pPr>
            <a:endParaRPr lang="lt-LT" sz="2400" b="1" dirty="0"/>
          </a:p>
          <a:p>
            <a:pPr marL="0" indent="0" algn="just">
              <a:buNone/>
            </a:pPr>
            <a:endParaRPr lang="en-US" sz="2400" dirty="0"/>
          </a:p>
        </p:txBody>
      </p:sp>
      <p:pic>
        <p:nvPicPr>
          <p:cNvPr id="6" name="Turinio vietos rezervavimo ženklas 4">
            <a:extLst>
              <a:ext uri="{FF2B5EF4-FFF2-40B4-BE49-F238E27FC236}">
                <a16:creationId xmlns:a16="http://schemas.microsoft.com/office/drawing/2014/main" id="{65C60426-9329-82E6-9AD1-C6CB20209475}"/>
              </a:ext>
            </a:extLst>
          </p:cNvPr>
          <p:cNvPicPr>
            <a:picLocks noChangeAspect="1"/>
          </p:cNvPicPr>
          <p:nvPr/>
        </p:nvPicPr>
        <p:blipFill>
          <a:blip r:embed="rId2"/>
          <a:stretch>
            <a:fillRect/>
          </a:stretch>
        </p:blipFill>
        <p:spPr>
          <a:xfrm rot="5400000">
            <a:off x="2982263" y="-1653709"/>
            <a:ext cx="6202760" cy="10583654"/>
          </a:xfrm>
          <a:prstGeom prst="rect">
            <a:avLst/>
          </a:prstGeom>
        </p:spPr>
      </p:pic>
      <p:sp>
        <p:nvSpPr>
          <p:cNvPr id="4" name="TextBox 3">
            <a:extLst>
              <a:ext uri="{FF2B5EF4-FFF2-40B4-BE49-F238E27FC236}">
                <a16:creationId xmlns:a16="http://schemas.microsoft.com/office/drawing/2014/main" id="{BF50B94E-89C4-E1ED-0CC6-9E34720C9F17}"/>
              </a:ext>
            </a:extLst>
          </p:cNvPr>
          <p:cNvSpPr txBox="1"/>
          <p:nvPr/>
        </p:nvSpPr>
        <p:spPr>
          <a:xfrm>
            <a:off x="314325" y="118502"/>
            <a:ext cx="6096000" cy="369332"/>
          </a:xfrm>
          <a:prstGeom prst="rect">
            <a:avLst/>
          </a:prstGeom>
          <a:noFill/>
        </p:spPr>
        <p:txBody>
          <a:bodyPr wrap="square">
            <a:spAutoFit/>
          </a:bodyPr>
          <a:lstStyle/>
          <a:p>
            <a:r>
              <a:rPr lang="en-US" dirty="0">
                <a:solidFill>
                  <a:srgbClr val="222222"/>
                </a:solidFill>
                <a:latin typeface="Arial" panose="020B0604020202020204" pitchFamily="34" charset="0"/>
              </a:rPr>
              <a:t>Sketch</a:t>
            </a:r>
            <a:r>
              <a:rPr lang="en-US" b="0" i="0" dirty="0">
                <a:solidFill>
                  <a:srgbClr val="222222"/>
                </a:solidFill>
                <a:effectLst/>
                <a:latin typeface="Arial" panose="020B0604020202020204" pitchFamily="34" charset="0"/>
              </a:rPr>
              <a:t> drawing of the Trail</a:t>
            </a:r>
            <a:endParaRPr lang="en-US" dirty="0"/>
          </a:p>
        </p:txBody>
      </p:sp>
    </p:spTree>
    <p:extLst>
      <p:ext uri="{BB962C8B-B14F-4D97-AF65-F5344CB8AC3E}">
        <p14:creationId xmlns:p14="http://schemas.microsoft.com/office/powerpoint/2010/main" val="2881473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urinio vietos rezervavimo ženklas 4">
            <a:extLst>
              <a:ext uri="{FF2B5EF4-FFF2-40B4-BE49-F238E27FC236}">
                <a16:creationId xmlns:a16="http://schemas.microsoft.com/office/drawing/2014/main" id="{48216ACD-66C2-C2EA-65B7-3C47968D57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67640"/>
            <a:ext cx="11643360" cy="6583680"/>
          </a:xfrm>
          <a:prstGeom prst="rect">
            <a:avLst/>
          </a:prstGeom>
        </p:spPr>
      </p:pic>
    </p:spTree>
    <p:extLst>
      <p:ext uri="{BB962C8B-B14F-4D97-AF65-F5344CB8AC3E}">
        <p14:creationId xmlns:p14="http://schemas.microsoft.com/office/powerpoint/2010/main" val="3525105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urinio vietos rezervavimo ženklas 4">
            <a:extLst>
              <a:ext uri="{FF2B5EF4-FFF2-40B4-BE49-F238E27FC236}">
                <a16:creationId xmlns:a16="http://schemas.microsoft.com/office/drawing/2014/main" id="{B414B29D-46C2-94CC-2252-94C79F3A34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40342" y="95250"/>
            <a:ext cx="8711316" cy="6646863"/>
          </a:xfrm>
          <a:prstGeom prst="rect">
            <a:avLst/>
          </a:prstGeom>
        </p:spPr>
      </p:pic>
    </p:spTree>
    <p:extLst>
      <p:ext uri="{BB962C8B-B14F-4D97-AF65-F5344CB8AC3E}">
        <p14:creationId xmlns:p14="http://schemas.microsoft.com/office/powerpoint/2010/main" val="1548480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8C267DB-C142-4E05-9847-940A4721F7C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0800000">
            <a:off x="689111" y="0"/>
            <a:ext cx="10774018" cy="6858000"/>
          </a:xfrm>
        </p:spPr>
      </p:pic>
      <p:sp>
        <p:nvSpPr>
          <p:cNvPr id="6" name="Rectangle 5">
            <a:extLst>
              <a:ext uri="{FF2B5EF4-FFF2-40B4-BE49-F238E27FC236}">
                <a16:creationId xmlns:a16="http://schemas.microsoft.com/office/drawing/2014/main" id="{7B51D953-31F3-411F-B87E-95FF9EA2FFDF}"/>
              </a:ext>
            </a:extLst>
          </p:cNvPr>
          <p:cNvSpPr/>
          <p:nvPr/>
        </p:nvSpPr>
        <p:spPr>
          <a:xfrm>
            <a:off x="4439479" y="6096000"/>
            <a:ext cx="3604591" cy="516835"/>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800" dirty="0">
                <a:solidFill>
                  <a:schemeClr val="tx1"/>
                </a:solidFill>
              </a:rPr>
              <a:t>Ačiū už dėmesį</a:t>
            </a:r>
          </a:p>
        </p:txBody>
      </p:sp>
    </p:spTree>
    <p:extLst>
      <p:ext uri="{BB962C8B-B14F-4D97-AF65-F5344CB8AC3E}">
        <p14:creationId xmlns:p14="http://schemas.microsoft.com/office/powerpoint/2010/main" val="28679576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1142</TotalTime>
  <Words>627</Words>
  <Application>Microsoft Office PowerPoint</Application>
  <PresentationFormat>Plačiaekranė</PresentationFormat>
  <Paragraphs>124</Paragraphs>
  <Slides>17</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17</vt:i4>
      </vt:variant>
    </vt:vector>
  </HeadingPairs>
  <TitlesOfParts>
    <vt:vector size="23" baseType="lpstr">
      <vt:lpstr>Arial</vt:lpstr>
      <vt:lpstr>Arial-BoldMT</vt:lpstr>
      <vt:lpstr>Calibri</vt:lpstr>
      <vt:lpstr>Calibri Light</vt:lpstr>
      <vt:lpstr>Times New Roman</vt:lpstr>
      <vt:lpstr>Office Theme</vt:lpstr>
      <vt:lpstr>GAMTOS TERAPIJA</vt:lpstr>
      <vt:lpstr>„PowerPoint“ pateiktis</vt:lpstr>
      <vt:lpstr>Kas yra gamtos (miško) terapija</vt:lpstr>
      <vt:lpstr>„PowerPoint“ pateiktis</vt:lpstr>
      <vt:lpstr>„PowerPoint“ pateiktis</vt:lpstr>
      <vt:lpstr>Fitoncidai. Terpenai</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GAMTOS TERAPIJA</dc:title>
  <dc:creator>20190814s</dc:creator>
  <cp:lastModifiedBy>Linas Daubaras</cp:lastModifiedBy>
  <cp:revision>81</cp:revision>
  <dcterms:created xsi:type="dcterms:W3CDTF">2022-09-05T14:31:05Z</dcterms:created>
  <dcterms:modified xsi:type="dcterms:W3CDTF">2026-09-16T10:52:51Z</dcterms:modified>
</cp:coreProperties>
</file>