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Aptos Bold" charset="1" panose="020B0004020202020204"/>
      <p:regular r:id="rId24"/>
    </p:embeddedFont>
    <p:embeddedFont>
      <p:font typeface="Aptos" charset="1" panose="020B0004020202020204"/>
      <p:regular r:id="rId25"/>
    </p:embeddedFont>
    <p:embeddedFont>
      <p:font typeface="Aptos Italics" charset="1" panose="020B0004020202090204"/>
      <p:regular r:id="rId37"/>
    </p:embeddedFont>
    <p:embeddedFont>
      <p:font typeface="Raleway Bold" charset="1" panose="020B0803030101060003"/>
      <p:regular r:id="rId41"/>
    </p:embeddedFont>
    <p:embeddedFont>
      <p:font typeface="Raleway" charset="1" panose="020B0503030101060003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notesMasters/notesMaster1.xml" Type="http://schemas.openxmlformats.org/officeDocument/2006/relationships/notesMaster"/><Relationship Id="rId22" Target="theme/theme2.xml" Type="http://schemas.openxmlformats.org/officeDocument/2006/relationships/theme"/><Relationship Id="rId23" Target="notesSlides/notesSlide1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2.xml" Type="http://schemas.openxmlformats.org/officeDocument/2006/relationships/notesSlide"/><Relationship Id="rId27" Target="notesSlides/notesSlide3.xml" Type="http://schemas.openxmlformats.org/officeDocument/2006/relationships/notesSlide"/><Relationship Id="rId28" Target="notesSlides/notesSlide4.xml" Type="http://schemas.openxmlformats.org/officeDocument/2006/relationships/notesSlide"/><Relationship Id="rId29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6.xml" Type="http://schemas.openxmlformats.org/officeDocument/2006/relationships/notesSlide"/><Relationship Id="rId31" Target="notesSlides/notesSlide7.xml" Type="http://schemas.openxmlformats.org/officeDocument/2006/relationships/notesSlide"/><Relationship Id="rId32" Target="notesSlides/notesSlide8.xml" Type="http://schemas.openxmlformats.org/officeDocument/2006/relationships/notesSlide"/><Relationship Id="rId33" Target="notesSlides/notesSlide9.xml" Type="http://schemas.openxmlformats.org/officeDocument/2006/relationships/notesSlide"/><Relationship Id="rId34" Target="notesSlides/notesSlide10.xml" Type="http://schemas.openxmlformats.org/officeDocument/2006/relationships/notesSlide"/><Relationship Id="rId35" Target="notesSlides/notesSlide11.xml" Type="http://schemas.openxmlformats.org/officeDocument/2006/relationships/notesSlide"/><Relationship Id="rId36" Target="notesSlides/notesSlide12.xml" Type="http://schemas.openxmlformats.org/officeDocument/2006/relationships/notesSlide"/><Relationship Id="rId37" Target="fonts/font37.fntdata" Type="http://schemas.openxmlformats.org/officeDocument/2006/relationships/font"/><Relationship Id="rId38" Target="notesSlides/notesSlide13.xml" Type="http://schemas.openxmlformats.org/officeDocument/2006/relationships/notesSlide"/><Relationship Id="rId39" Target="notesSlides/notesSlide14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5.xml" Type="http://schemas.openxmlformats.org/officeDocument/2006/relationships/notesSlide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Atidarymas: Klaipėdą pristatome ne tik kaip uostą, bet kaip vartus į Lietuvą ir Vakarų Lietuvos regioną. Akcentas – ne vien laivų skaičius, o kiek vertės kiekvienas vizitas sukuria miestui, regionui ir Lietuvos įvaizdžiui.</a:t>
            </a:r>
          </a:p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Klaipėdos konkurencinis pranašumas – labai skirtingos patirtys pasiekiamos per vieną uosto sustojimą. „Cruise Baltic“ tinklas jungia 31 partnerį ir padeda Klaipėdai būti bendrame Baltijos maršrutų planavimo lauke.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1999 m. žymi kruizinės laivybos eros pradžią Klaipėdoje, 2003 m. pradėjo veikti specializuotas terminalas. Šiandien rinkos dinamika ir didesni laivai verčia pereiti į kitą infrastruktūros ir paslaugų kokybės etapą.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Grafike svarbiausia ne kiekvienas skaičius, o trajektorija: iki pandemijos – augimas, 2020 m. – sustojimas, 2022–2023 m. – atsistatymas, 2024–2025 m. – spartus grįžimas ir naujas rekordas. 2026 m. skaičius pažymėtas kaip prognozė.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2025 m. pasiektas istorinis keleivių rekordas. 2026 m. sezono pradžioje buvo planuojami 64 laivai, o 2027 m. jau matomas triženklis ketinimų skaičius. Tai tiesioginis signalas, kad Klaipėdai reikia ne tik krantinių, bet ir daugiau paslaugų pajėgumų.</a:t>
            </a:r>
          </a:p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Svarbu atskirti formalų valdymą nuo kruizinės ekosistemos. Uosto direkcija valdo infrastruktūrą, tačiau keleivio patirtis priklauso nuo miesto, KTIC, agentų, gidų, transporto, restoranų, muziejų ir kitų verslų bendro darbo.</a:t>
            </a:r>
          </a:p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KTIC funkcija yra daug platesnė nei informacijos dalijimas. Centras koordinuoja sutikimą, darbą su miesto tarnybomis ir verslu, kuria maršrutus bei kartu su Uosto direkcija pristato Klaipėdą tarptautinėje kruizų rinkoje.</a:t>
            </a:r>
          </a:p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Klaipėdos stiprybė yra ne vien miestas. Per kelias valandas keleivis gali rinktis senamiestį, Kuršių neriją, Palangą, Kretingą ar platesnį regioną. Tai padeda pasiūlyti produktus labai skirtingiems keleivių segmentams.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Naujasis terminalas turi dvi funkcijas: aptarnauti augantį kruizų srautą ir sukurti miestui naują viešą erdvę. Oficialūs projekto parametrai – apie 32,9 tūkst. kv. m teritorija, 900 m krantinių, iš jų 591 m – dviem kruizinėms krantinėms.</a:t>
            </a:r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Naujasis terminalas turi dvi funkcijas: aptarnauti augantį kruizų srautą ir sukurti miestui naują viešą erdvę. Oficialūs projekto parametrai – apie 32,9 tūkst. kv. m teritorija, 900 m krantinių, iš jų 591 m – dviem kruizinėms krantinėms.</a:t>
            </a:r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Projektas svarbus ne tik turizmui. Jis atveria miesto prieigą prie vandens, kuria renginių ir rekreacines erdves, kartu sprendžia uosto pajėgumo problemą ir aplinkosauginius klausimus.</a:t>
            </a:r>
          </a:p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2025 m. oficialiame sezono apibendrinime naudotas apie 50 eurų vieno keleivio išlaidų mieste vertinimas. Jį geriau traktuoti kaip orientyrą, o ne tikslų naują ekonominio poveikio tyrimą. Svarbiausia – parodyti, kur ši vertė pasiskirsto.</a:t>
            </a:r>
          </a:p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Kruizinės linijos maršrutus planuoja gerokai iš anksto. Todėl Klaipėdos matomumas parodose, asociacijose ir tiesioginiuose susitikimuose yra būtinas – ypač kai kartu pristatomas ne vien uostas, o visa destinacija.</a:t>
            </a:r>
          </a:p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Pabaigos žinutė: augimą reikia vertinti trimis dimensijomis – pajėgumu, kokybe ir verte. Terminalas sprendžia pajėgumo klausimą; kitas uždavinys – užtikrinti paslaugų kokybę ir didinti ekonominę naudą, kuri lieka mieste ir regione.</a:t>
            </a:r>
          </a:p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Pabaigos žinutė: augimą reikia vertinti trimis dimensijomis – pajėgumu, kokybe ir verte. Terminalas sprendžia pajėgumo klausimą; kitas uždavinys – užtikrinti paslaugų kokybę ir didinti ekonominę naudą, kuri lieka mieste ir regione.</a:t>
            </a:r>
          </a:p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5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6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9.png" Type="http://schemas.openxmlformats.org/officeDocument/2006/relationships/image"/><Relationship Id="rId4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7543" cy="10287000"/>
            <a:chOff x="0" y="0"/>
            <a:chExt cx="2438339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336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6664" r="0" b="-1666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-25064"/>
            <a:ext cx="8865870" cy="10306050"/>
            <a:chOff x="0" y="0"/>
            <a:chExt cx="11821160" cy="13741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821160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11821160">
                  <a:moveTo>
                    <a:pt x="0" y="0"/>
                  </a:moveTo>
                  <a:lnTo>
                    <a:pt x="11821160" y="0"/>
                  </a:lnTo>
                  <a:lnTo>
                    <a:pt x="11821160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>
                <a:alpha val="84314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23163" y="868299"/>
            <a:ext cx="3009138" cy="485394"/>
            <a:chOff x="0" y="0"/>
            <a:chExt cx="4012184" cy="6471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12184" cy="647192"/>
            </a:xfrm>
            <a:custGeom>
              <a:avLst/>
              <a:gdLst/>
              <a:ahLst/>
              <a:cxnLst/>
              <a:rect r="r" b="b" t="t" l="l"/>
              <a:pathLst>
                <a:path h="647192" w="4012184">
                  <a:moveTo>
                    <a:pt x="0" y="152273"/>
                  </a:moveTo>
                  <a:cubicBezTo>
                    <a:pt x="0" y="68199"/>
                    <a:pt x="68199" y="0"/>
                    <a:pt x="152273" y="0"/>
                  </a:cubicBezTo>
                  <a:lnTo>
                    <a:pt x="3859911" y="0"/>
                  </a:lnTo>
                  <a:cubicBezTo>
                    <a:pt x="3943985" y="0"/>
                    <a:pt x="4012184" y="68199"/>
                    <a:pt x="4012184" y="152273"/>
                  </a:cubicBezTo>
                  <a:lnTo>
                    <a:pt x="4012184" y="494919"/>
                  </a:lnTo>
                  <a:cubicBezTo>
                    <a:pt x="4012184" y="578993"/>
                    <a:pt x="3943985" y="647192"/>
                    <a:pt x="3859911" y="647192"/>
                  </a:cubicBezTo>
                  <a:lnTo>
                    <a:pt x="152273" y="647192"/>
                  </a:lnTo>
                  <a:cubicBezTo>
                    <a:pt x="68199" y="647192"/>
                    <a:pt x="0" y="578993"/>
                    <a:pt x="0" y="494919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042416" y="946404"/>
            <a:ext cx="2770632" cy="428202"/>
            <a:chOff x="0" y="0"/>
            <a:chExt cx="3694176" cy="5709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694176" cy="570936"/>
            </a:xfrm>
            <a:custGeom>
              <a:avLst/>
              <a:gdLst/>
              <a:ahLst/>
              <a:cxnLst/>
              <a:rect r="r" b="b" t="t" l="l"/>
              <a:pathLst>
                <a:path h="570936" w="3694176">
                  <a:moveTo>
                    <a:pt x="0" y="0"/>
                  </a:moveTo>
                  <a:lnTo>
                    <a:pt x="3694176" y="0"/>
                  </a:lnTo>
                  <a:lnTo>
                    <a:pt x="3694176" y="570936"/>
                  </a:lnTo>
                  <a:lnTo>
                    <a:pt x="0" y="5709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94044" r="0" b="-58107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3694176" cy="5804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30"/>
                </a:lnSpc>
              </a:pPr>
              <a:r>
                <a:rPr lang="en-US" sz="12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KLAIPĖDA • 2026</a:t>
              </a:r>
            </a:p>
            <a:p>
              <a:pPr algn="ctr">
                <a:lnSpc>
                  <a:spcPts val="1530"/>
                </a:lnSpc>
              </a:pPr>
              <a:r>
                <a:rPr lang="en-US" sz="12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ROMENA SAVICKIENĖ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60120" y="1920240"/>
            <a:ext cx="7200900" cy="2221992"/>
            <a:chOff x="0" y="0"/>
            <a:chExt cx="9601200" cy="29626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01200" cy="2962656"/>
            </a:xfrm>
            <a:custGeom>
              <a:avLst/>
              <a:gdLst/>
              <a:ahLst/>
              <a:cxnLst/>
              <a:rect r="r" b="b" t="t" l="l"/>
              <a:pathLst>
                <a:path h="2962656" w="9601200">
                  <a:moveTo>
                    <a:pt x="0" y="0"/>
                  </a:moveTo>
                  <a:lnTo>
                    <a:pt x="9601200" y="0"/>
                  </a:lnTo>
                  <a:lnTo>
                    <a:pt x="9601200" y="2962656"/>
                  </a:lnTo>
                  <a:lnTo>
                    <a:pt x="0" y="29626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3145" r="0" b="-1314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9601200" cy="297218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300"/>
                </a:lnSpc>
              </a:pPr>
              <a:r>
                <a:rPr lang="en-US" sz="52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Lietuva</a:t>
              </a:r>
            </a:p>
            <a:p>
              <a:pPr algn="l">
                <a:lnSpc>
                  <a:spcPts val="6300"/>
                </a:lnSpc>
              </a:pPr>
              <a:r>
                <a:rPr lang="en-US" sz="52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kruizų žemėlapyje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14984" y="4443984"/>
            <a:ext cx="6377940" cy="1097280"/>
            <a:chOff x="0" y="0"/>
            <a:chExt cx="8503920" cy="14630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503920" cy="1463040"/>
            </a:xfrm>
            <a:custGeom>
              <a:avLst/>
              <a:gdLst/>
              <a:ahLst/>
              <a:cxnLst/>
              <a:rect r="r" b="b" t="t" l="l"/>
              <a:pathLst>
                <a:path h="1463040" w="8503920">
                  <a:moveTo>
                    <a:pt x="0" y="0"/>
                  </a:moveTo>
                  <a:lnTo>
                    <a:pt x="8503920" y="0"/>
                  </a:lnTo>
                  <a:lnTo>
                    <a:pt x="85039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3256" r="0" b="-63256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850392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D9E5ED"/>
                  </a:solidFill>
                  <a:latin typeface="Aptos"/>
                  <a:ea typeface="Aptos"/>
                  <a:cs typeface="Aptos"/>
                  <a:sym typeface="Aptos"/>
                </a:rPr>
                <a:t>Strateginė pozicija, augimo potencialas ir naujos kryptys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>
            <a:off x="986409" y="5896741"/>
            <a:ext cx="2445481" cy="0"/>
          </a:xfrm>
          <a:prstGeom prst="line">
            <a:avLst/>
          </a:prstGeom>
          <a:ln cap="rnd" w="28575">
            <a:solidFill>
              <a:srgbClr val="2BB7C5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1014984" y="6281928"/>
            <a:ext cx="6446520" cy="1152144"/>
            <a:chOff x="0" y="0"/>
            <a:chExt cx="8595360" cy="153619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595360" cy="1536192"/>
            </a:xfrm>
            <a:custGeom>
              <a:avLst/>
              <a:gdLst/>
              <a:ahLst/>
              <a:cxnLst/>
              <a:rect r="r" b="b" t="t" l="l"/>
              <a:pathLst>
                <a:path h="1536192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1536192"/>
                  </a:lnTo>
                  <a:lnTo>
                    <a:pt x="0" y="1536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9023" r="0" b="-59023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8595360" cy="15361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75"/>
                </a:lnSpc>
              </a:pPr>
              <a:r>
                <a:rPr lang="en-US" sz="1979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Kruizinis turizmas jungia uostą, miestą ir visą Vakarų Lietuvos regioną.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718096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Klaipėda Baltijos kruizų tinkle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Strateginė vertė – būti maršruto dalimi ir kartu išsiskirti kaip destinacijai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40867" y="2047875"/>
            <a:ext cx="5532882" cy="6396990"/>
            <a:chOff x="0" y="0"/>
            <a:chExt cx="7377176" cy="85293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377176" cy="8529320"/>
            </a:xfrm>
            <a:custGeom>
              <a:avLst/>
              <a:gdLst/>
              <a:ahLst/>
              <a:cxnLst/>
              <a:rect r="r" b="b" t="t" l="l"/>
              <a:pathLst>
                <a:path h="8529320" w="7377176">
                  <a:moveTo>
                    <a:pt x="0" y="146812"/>
                  </a:moveTo>
                  <a:cubicBezTo>
                    <a:pt x="0" y="65786"/>
                    <a:pt x="65786" y="0"/>
                    <a:pt x="146812" y="0"/>
                  </a:cubicBezTo>
                  <a:lnTo>
                    <a:pt x="7230364" y="0"/>
                  </a:lnTo>
                  <a:cubicBezTo>
                    <a:pt x="7311390" y="0"/>
                    <a:pt x="7377176" y="65786"/>
                    <a:pt x="7377176" y="146812"/>
                  </a:cubicBezTo>
                  <a:lnTo>
                    <a:pt x="7377176" y="8382508"/>
                  </a:lnTo>
                  <a:cubicBezTo>
                    <a:pt x="7377176" y="8463534"/>
                    <a:pt x="7311390" y="8529320"/>
                    <a:pt x="7230364" y="8529320"/>
                  </a:cubicBezTo>
                  <a:lnTo>
                    <a:pt x="146812" y="8529320"/>
                  </a:lnTo>
                  <a:cubicBezTo>
                    <a:pt x="65786" y="8529320"/>
                    <a:pt x="0" y="8463534"/>
                    <a:pt x="0" y="838250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CE5EC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309878" y="2272094"/>
            <a:ext cx="4594860" cy="4457700"/>
            <a:chOff x="0" y="0"/>
            <a:chExt cx="6126480" cy="59436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26480" cy="5943600"/>
            </a:xfrm>
            <a:custGeom>
              <a:avLst/>
              <a:gdLst/>
              <a:ahLst/>
              <a:cxnLst/>
              <a:rect r="r" b="b" t="t" l="l"/>
              <a:pathLst>
                <a:path h="5943600" w="6126480">
                  <a:moveTo>
                    <a:pt x="0" y="0"/>
                  </a:moveTo>
                  <a:lnTo>
                    <a:pt x="6126480" y="0"/>
                  </a:lnTo>
                  <a:lnTo>
                    <a:pt x="6126480" y="5943600"/>
                  </a:lnTo>
                  <a:lnTo>
                    <a:pt x="0" y="594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4473" t="0" r="-74473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6126480" cy="5943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58330" indent="-179165" lvl="1">
                <a:lnSpc>
                  <a:spcPts val="2375"/>
                </a:lnSpc>
                <a:buFont typeface="Arial"/>
                <a:buChar char="•"/>
              </a:pPr>
              <a:r>
                <a:rPr lang="en-US" sz="1979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Vieninteliai Lietuvos jūriniai vartai kruiziniam turizmui.</a:t>
              </a:r>
            </a:p>
            <a:p>
              <a:pPr algn="l" marL="358330" indent="-179165" lvl="1">
                <a:lnSpc>
                  <a:spcPts val="2375"/>
                </a:lnSpc>
                <a:buFont typeface="Arial"/>
                <a:buChar char="•"/>
              </a:pPr>
              <a:r>
                <a:rPr lang="en-US" sz="1979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Patogi prieiga prie miesto ir regiono patirčių.</a:t>
              </a:r>
            </a:p>
            <a:p>
              <a:pPr algn="l" marL="358330" indent="-179165" lvl="1">
                <a:lnSpc>
                  <a:spcPts val="2375"/>
                </a:lnSpc>
                <a:buFont typeface="Arial"/>
                <a:buChar char="•"/>
              </a:pPr>
              <a:r>
                <a:rPr lang="en-US" sz="1979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Kuršių nerija, pajūris ir kultūrinis paveldas vienos dienos sustojime.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52347" y="7232523"/>
            <a:ext cx="4613910" cy="1088898"/>
            <a:chOff x="0" y="0"/>
            <a:chExt cx="6151880" cy="145186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51880" cy="1451864"/>
            </a:xfrm>
            <a:custGeom>
              <a:avLst/>
              <a:gdLst/>
              <a:ahLst/>
              <a:cxnLst/>
              <a:rect r="r" b="b" t="t" l="l"/>
              <a:pathLst>
                <a:path h="1451864" w="6151880">
                  <a:moveTo>
                    <a:pt x="0" y="148844"/>
                  </a:moveTo>
                  <a:cubicBezTo>
                    <a:pt x="0" y="66675"/>
                    <a:pt x="66675" y="0"/>
                    <a:pt x="148844" y="0"/>
                  </a:cubicBezTo>
                  <a:lnTo>
                    <a:pt x="6003036" y="0"/>
                  </a:lnTo>
                  <a:cubicBezTo>
                    <a:pt x="6085332" y="0"/>
                    <a:pt x="6151880" y="66675"/>
                    <a:pt x="6151880" y="148844"/>
                  </a:cubicBezTo>
                  <a:lnTo>
                    <a:pt x="6151880" y="1303020"/>
                  </a:lnTo>
                  <a:cubicBezTo>
                    <a:pt x="6151880" y="1385316"/>
                    <a:pt x="6085205" y="1451864"/>
                    <a:pt x="6003036" y="1451864"/>
                  </a:cubicBezTo>
                  <a:lnTo>
                    <a:pt x="148844" y="1451864"/>
                  </a:lnTo>
                  <a:cubicBezTo>
                    <a:pt x="66675" y="1451864"/>
                    <a:pt x="0" y="1385189"/>
                    <a:pt x="0" y="130302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CE5EC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481328" y="7461504"/>
            <a:ext cx="932688" cy="466344"/>
            <a:chOff x="0" y="0"/>
            <a:chExt cx="1243584" cy="62179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43584" cy="621792"/>
            </a:xfrm>
            <a:custGeom>
              <a:avLst/>
              <a:gdLst/>
              <a:ahLst/>
              <a:cxnLst/>
              <a:rect r="r" b="b" t="t" l="l"/>
              <a:pathLst>
                <a:path h="621792" w="1243584">
                  <a:moveTo>
                    <a:pt x="0" y="0"/>
                  </a:moveTo>
                  <a:lnTo>
                    <a:pt x="1243584" y="0"/>
                  </a:lnTo>
                  <a:lnTo>
                    <a:pt x="1243584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1243584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31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441448" y="7475220"/>
            <a:ext cx="3086100" cy="438912"/>
            <a:chOff x="0" y="0"/>
            <a:chExt cx="4114800" cy="58521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114800" cy="585216"/>
            </a:xfrm>
            <a:custGeom>
              <a:avLst/>
              <a:gdLst/>
              <a:ahLst/>
              <a:cxnLst/>
              <a:rect r="r" b="b" t="t" l="l"/>
              <a:pathLst>
                <a:path h="585216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7004" r="0" b="-8700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4114800" cy="59474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512"/>
                </a:lnSpc>
              </a:pPr>
              <a:r>
                <a:rPr lang="en-US" sz="126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„Cruise Baltic“ partnerių uostų ir destinacijų tinklas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430050" y="1395252"/>
            <a:ext cx="10355580" cy="509532"/>
            <a:chOff x="0" y="0"/>
            <a:chExt cx="13807440" cy="67937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3807439" cy="679376"/>
            </a:xfrm>
            <a:custGeom>
              <a:avLst/>
              <a:gdLst/>
              <a:ahLst/>
              <a:cxnLst/>
              <a:rect r="r" b="b" t="t" l="l"/>
              <a:pathLst>
                <a:path h="679376" w="13807439">
                  <a:moveTo>
                    <a:pt x="0" y="0"/>
                  </a:moveTo>
                  <a:lnTo>
                    <a:pt x="13807439" y="0"/>
                  </a:lnTo>
                  <a:lnTo>
                    <a:pt x="13807439" y="679376"/>
                  </a:lnTo>
                  <a:lnTo>
                    <a:pt x="0" y="6793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2938" r="0" b="-339078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3807440" cy="67937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Baltijos jūros maršrutų tinklas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983980" y="7255764"/>
            <a:ext cx="2002536" cy="329184"/>
            <a:chOff x="0" y="0"/>
            <a:chExt cx="2670048" cy="43891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70048" cy="438912"/>
            </a:xfrm>
            <a:custGeom>
              <a:avLst/>
              <a:gdLst/>
              <a:ahLst/>
              <a:cxnLst/>
              <a:rect r="r" b="b" t="t" l="l"/>
              <a:pathLst>
                <a:path h="438912" w="2670048">
                  <a:moveTo>
                    <a:pt x="0" y="0"/>
                  </a:moveTo>
                  <a:lnTo>
                    <a:pt x="2670048" y="0"/>
                  </a:lnTo>
                  <a:lnTo>
                    <a:pt x="267004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8533" r="0" b="-68533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2670048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00"/>
                </a:lnSpc>
              </a:pPr>
              <a:r>
                <a:rPr lang="en-US" sz="15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Gdanskas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6995160" y="2065595"/>
            <a:ext cx="11225360" cy="7905937"/>
          </a:xfrm>
          <a:custGeom>
            <a:avLst/>
            <a:gdLst/>
            <a:ahLst/>
            <a:cxnLst/>
            <a:rect r="r" b="b" t="t" l="l"/>
            <a:pathLst>
              <a:path h="7905937" w="11225360">
                <a:moveTo>
                  <a:pt x="0" y="0"/>
                </a:moveTo>
                <a:lnTo>
                  <a:pt x="11225360" y="0"/>
                </a:lnTo>
                <a:lnTo>
                  <a:pt x="11225360" y="7905937"/>
                </a:lnTo>
                <a:lnTo>
                  <a:pt x="0" y="79059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A7B6C5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Daugiau nei du dešimtmečiai kruizinės laivybos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C8D3DE"/>
                  </a:solidFill>
                  <a:latin typeface="Aptos"/>
                  <a:ea typeface="Aptos"/>
                  <a:cs typeface="Aptos"/>
                  <a:sym typeface="Aptos"/>
                </a:rPr>
                <a:t>Nuo pirmųjų vizitų iki naujos kartos terminalo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12720">
            <a:off x="1342968" y="5088064"/>
            <a:ext cx="15419175" cy="0"/>
          </a:xfrm>
          <a:prstGeom prst="line">
            <a:avLst/>
          </a:prstGeom>
          <a:ln cap="rnd" w="28575">
            <a:solidFill>
              <a:srgbClr val="5C7C92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499235" y="4845939"/>
            <a:ext cx="512826" cy="512826"/>
            <a:chOff x="0" y="0"/>
            <a:chExt cx="683768" cy="68376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83768" cy="683768"/>
            </a:xfrm>
            <a:custGeom>
              <a:avLst/>
              <a:gdLst/>
              <a:ahLst/>
              <a:cxnLst/>
              <a:rect r="r" b="b" t="t" l="l"/>
              <a:pathLst>
                <a:path h="683768" w="683768">
                  <a:moveTo>
                    <a:pt x="0" y="341884"/>
                  </a:moveTo>
                  <a:cubicBezTo>
                    <a:pt x="0" y="153035"/>
                    <a:pt x="153035" y="0"/>
                    <a:pt x="341884" y="0"/>
                  </a:cubicBezTo>
                  <a:cubicBezTo>
                    <a:pt x="530733" y="0"/>
                    <a:pt x="683768" y="153035"/>
                    <a:pt x="683768" y="341884"/>
                  </a:cubicBezTo>
                  <a:cubicBezTo>
                    <a:pt x="683768" y="530733"/>
                    <a:pt x="530733" y="683768"/>
                    <a:pt x="341884" y="683768"/>
                  </a:cubicBezTo>
                  <a:cubicBezTo>
                    <a:pt x="153035" y="683768"/>
                    <a:pt x="0" y="530733"/>
                    <a:pt x="0" y="341884"/>
                  </a:cubicBezTo>
                  <a:close/>
                </a:path>
              </a:pathLst>
            </a:custGeom>
            <a:solidFill>
              <a:srgbClr val="A7B9C7"/>
            </a:solidFill>
            <a:ln w="19050" cap="sq">
              <a:solidFill>
                <a:srgbClr val="A7B9C7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097280" y="3456432"/>
            <a:ext cx="1303020" cy="493776"/>
            <a:chOff x="0" y="0"/>
            <a:chExt cx="1737360" cy="65836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37360" cy="658368"/>
            </a:xfrm>
            <a:custGeom>
              <a:avLst/>
              <a:gdLst/>
              <a:ahLst/>
              <a:cxnLst/>
              <a:rect r="r" b="b" t="t" l="l"/>
              <a:pathLst>
                <a:path h="658368" w="1737360">
                  <a:moveTo>
                    <a:pt x="0" y="0"/>
                  </a:moveTo>
                  <a:lnTo>
                    <a:pt x="1737360" y="0"/>
                  </a:lnTo>
                  <a:lnTo>
                    <a:pt x="1737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737360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1999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13232" y="5678424"/>
            <a:ext cx="2125980" cy="960120"/>
            <a:chOff x="0" y="0"/>
            <a:chExt cx="2834640" cy="12801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8346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43" t="0" r="-7943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283464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kruizinės laivybos</a:t>
              </a:r>
            </a:p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eros pradžia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4105275" y="4845939"/>
            <a:ext cx="512826" cy="512826"/>
            <a:chOff x="0" y="0"/>
            <a:chExt cx="683768" cy="68376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83768" cy="683768"/>
            </a:xfrm>
            <a:custGeom>
              <a:avLst/>
              <a:gdLst/>
              <a:ahLst/>
              <a:cxnLst/>
              <a:rect r="r" b="b" t="t" l="l"/>
              <a:pathLst>
                <a:path h="683768" w="683768">
                  <a:moveTo>
                    <a:pt x="0" y="341884"/>
                  </a:moveTo>
                  <a:cubicBezTo>
                    <a:pt x="0" y="153035"/>
                    <a:pt x="153035" y="0"/>
                    <a:pt x="341884" y="0"/>
                  </a:cubicBezTo>
                  <a:cubicBezTo>
                    <a:pt x="530733" y="0"/>
                    <a:pt x="683768" y="153035"/>
                    <a:pt x="683768" y="341884"/>
                  </a:cubicBezTo>
                  <a:cubicBezTo>
                    <a:pt x="683768" y="530733"/>
                    <a:pt x="530733" y="683768"/>
                    <a:pt x="341884" y="683768"/>
                  </a:cubicBezTo>
                  <a:cubicBezTo>
                    <a:pt x="153035" y="683768"/>
                    <a:pt x="0" y="530733"/>
                    <a:pt x="0" y="341884"/>
                  </a:cubicBezTo>
                  <a:close/>
                </a:path>
              </a:pathLst>
            </a:custGeom>
            <a:solidFill>
              <a:srgbClr val="A7B9C7"/>
            </a:solidFill>
            <a:ln w="19050" cap="sq">
              <a:solidFill>
                <a:srgbClr val="A7B9C7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3703320" y="3456432"/>
            <a:ext cx="1303020" cy="493776"/>
            <a:chOff x="0" y="0"/>
            <a:chExt cx="1737360" cy="65836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737360" cy="658368"/>
            </a:xfrm>
            <a:custGeom>
              <a:avLst/>
              <a:gdLst/>
              <a:ahLst/>
              <a:cxnLst/>
              <a:rect r="r" b="b" t="t" l="l"/>
              <a:pathLst>
                <a:path h="658368" w="1737360">
                  <a:moveTo>
                    <a:pt x="0" y="0"/>
                  </a:moveTo>
                  <a:lnTo>
                    <a:pt x="1737360" y="0"/>
                  </a:lnTo>
                  <a:lnTo>
                    <a:pt x="1737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1737360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2003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319272" y="5678424"/>
            <a:ext cx="2125980" cy="960120"/>
            <a:chOff x="0" y="0"/>
            <a:chExt cx="2834640" cy="128016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8346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43" t="0" r="-7943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283464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specializuotas</a:t>
              </a:r>
            </a:p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terminalas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7122795" y="4845939"/>
            <a:ext cx="512826" cy="512826"/>
            <a:chOff x="0" y="0"/>
            <a:chExt cx="683768" cy="68376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83768" cy="683768"/>
            </a:xfrm>
            <a:custGeom>
              <a:avLst/>
              <a:gdLst/>
              <a:ahLst/>
              <a:cxnLst/>
              <a:rect r="r" b="b" t="t" l="l"/>
              <a:pathLst>
                <a:path h="683768" w="683768">
                  <a:moveTo>
                    <a:pt x="0" y="341884"/>
                  </a:moveTo>
                  <a:cubicBezTo>
                    <a:pt x="0" y="153035"/>
                    <a:pt x="153035" y="0"/>
                    <a:pt x="341884" y="0"/>
                  </a:cubicBezTo>
                  <a:cubicBezTo>
                    <a:pt x="530733" y="0"/>
                    <a:pt x="683768" y="153035"/>
                    <a:pt x="683768" y="341884"/>
                  </a:cubicBezTo>
                  <a:cubicBezTo>
                    <a:pt x="683768" y="530733"/>
                    <a:pt x="530733" y="683768"/>
                    <a:pt x="341884" y="683768"/>
                  </a:cubicBezTo>
                  <a:cubicBezTo>
                    <a:pt x="153035" y="683768"/>
                    <a:pt x="0" y="530733"/>
                    <a:pt x="0" y="341884"/>
                  </a:cubicBezTo>
                  <a:close/>
                </a:path>
              </a:pathLst>
            </a:custGeom>
            <a:solidFill>
              <a:srgbClr val="A7B9C7"/>
            </a:solidFill>
            <a:ln w="19050" cap="sq">
              <a:solidFill>
                <a:srgbClr val="A7B9C7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6720840" y="3456432"/>
            <a:ext cx="1303020" cy="493776"/>
            <a:chOff x="0" y="0"/>
            <a:chExt cx="1737360" cy="65836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737360" cy="658368"/>
            </a:xfrm>
            <a:custGeom>
              <a:avLst/>
              <a:gdLst/>
              <a:ahLst/>
              <a:cxnLst/>
              <a:rect r="r" b="b" t="t" l="l"/>
              <a:pathLst>
                <a:path h="658368" w="1737360">
                  <a:moveTo>
                    <a:pt x="0" y="0"/>
                  </a:moveTo>
                  <a:lnTo>
                    <a:pt x="1737360" y="0"/>
                  </a:lnTo>
                  <a:lnTo>
                    <a:pt x="1737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737360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2017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336792" y="5678424"/>
            <a:ext cx="2125980" cy="960120"/>
            <a:chOff x="0" y="0"/>
            <a:chExt cx="2834640" cy="128016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8346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43" t="0" r="-7943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283464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tuometinis</a:t>
              </a:r>
            </a:p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keleivių rekordas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003155" y="4845939"/>
            <a:ext cx="512826" cy="512826"/>
            <a:chOff x="0" y="0"/>
            <a:chExt cx="683768" cy="68376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83768" cy="683768"/>
            </a:xfrm>
            <a:custGeom>
              <a:avLst/>
              <a:gdLst/>
              <a:ahLst/>
              <a:cxnLst/>
              <a:rect r="r" b="b" t="t" l="l"/>
              <a:pathLst>
                <a:path h="683768" w="683768">
                  <a:moveTo>
                    <a:pt x="0" y="341884"/>
                  </a:moveTo>
                  <a:cubicBezTo>
                    <a:pt x="0" y="153035"/>
                    <a:pt x="153035" y="0"/>
                    <a:pt x="341884" y="0"/>
                  </a:cubicBezTo>
                  <a:cubicBezTo>
                    <a:pt x="530733" y="0"/>
                    <a:pt x="683768" y="153035"/>
                    <a:pt x="683768" y="341884"/>
                  </a:cubicBezTo>
                  <a:cubicBezTo>
                    <a:pt x="683768" y="530733"/>
                    <a:pt x="530733" y="683768"/>
                    <a:pt x="341884" y="683768"/>
                  </a:cubicBezTo>
                  <a:cubicBezTo>
                    <a:pt x="153035" y="683768"/>
                    <a:pt x="0" y="530733"/>
                    <a:pt x="0" y="341884"/>
                  </a:cubicBezTo>
                  <a:close/>
                </a:path>
              </a:pathLst>
            </a:custGeom>
            <a:solidFill>
              <a:srgbClr val="A7B9C7"/>
            </a:solidFill>
            <a:ln w="19050" cap="sq">
              <a:solidFill>
                <a:srgbClr val="A7B9C7"/>
              </a:solidFill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9601200" y="3456432"/>
            <a:ext cx="1455779" cy="551663"/>
            <a:chOff x="0" y="0"/>
            <a:chExt cx="1737360" cy="658368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737360" cy="658368"/>
            </a:xfrm>
            <a:custGeom>
              <a:avLst/>
              <a:gdLst/>
              <a:ahLst/>
              <a:cxnLst/>
              <a:rect r="r" b="b" t="t" l="l"/>
              <a:pathLst>
                <a:path h="658368" w="1737360">
                  <a:moveTo>
                    <a:pt x="0" y="0"/>
                  </a:moveTo>
                  <a:lnTo>
                    <a:pt x="1737360" y="0"/>
                  </a:lnTo>
                  <a:lnTo>
                    <a:pt x="1737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0"/>
              <a:ext cx="1737360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2020–21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9217152" y="5678424"/>
            <a:ext cx="2125980" cy="960120"/>
            <a:chOff x="0" y="0"/>
            <a:chExt cx="2834640" cy="128016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8346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43" t="0" r="-7943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283464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pandeminis</a:t>
              </a:r>
            </a:p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sustojimas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814935" y="4845939"/>
            <a:ext cx="512826" cy="512826"/>
            <a:chOff x="0" y="0"/>
            <a:chExt cx="683768" cy="683768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83768" cy="683768"/>
            </a:xfrm>
            <a:custGeom>
              <a:avLst/>
              <a:gdLst/>
              <a:ahLst/>
              <a:cxnLst/>
              <a:rect r="r" b="b" t="t" l="l"/>
              <a:pathLst>
                <a:path h="683768" w="683768">
                  <a:moveTo>
                    <a:pt x="0" y="341884"/>
                  </a:moveTo>
                  <a:cubicBezTo>
                    <a:pt x="0" y="153035"/>
                    <a:pt x="153035" y="0"/>
                    <a:pt x="341884" y="0"/>
                  </a:cubicBezTo>
                  <a:cubicBezTo>
                    <a:pt x="530733" y="0"/>
                    <a:pt x="683768" y="153035"/>
                    <a:pt x="683768" y="341884"/>
                  </a:cubicBezTo>
                  <a:cubicBezTo>
                    <a:pt x="683768" y="530733"/>
                    <a:pt x="530733" y="683768"/>
                    <a:pt x="341884" y="683768"/>
                  </a:cubicBezTo>
                  <a:cubicBezTo>
                    <a:pt x="153035" y="683768"/>
                    <a:pt x="0" y="530733"/>
                    <a:pt x="0" y="341884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8" id="48"/>
          <p:cNvGrpSpPr/>
          <p:nvPr/>
        </p:nvGrpSpPr>
        <p:grpSpPr>
          <a:xfrm rot="0">
            <a:off x="12412980" y="3456432"/>
            <a:ext cx="1303020" cy="493776"/>
            <a:chOff x="0" y="0"/>
            <a:chExt cx="1737360" cy="658368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737360" cy="658368"/>
            </a:xfrm>
            <a:custGeom>
              <a:avLst/>
              <a:gdLst/>
              <a:ahLst/>
              <a:cxnLst/>
              <a:rect r="r" b="b" t="t" l="l"/>
              <a:pathLst>
                <a:path h="658368" w="1737360">
                  <a:moveTo>
                    <a:pt x="0" y="0"/>
                  </a:moveTo>
                  <a:lnTo>
                    <a:pt x="1737360" y="0"/>
                  </a:lnTo>
                  <a:lnTo>
                    <a:pt x="1737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0"/>
              <a:ext cx="1737360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2025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2028932" y="5678424"/>
            <a:ext cx="2125980" cy="960120"/>
            <a:chOff x="0" y="0"/>
            <a:chExt cx="2834640" cy="128016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8346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43" t="0" r="-7943" b="0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0"/>
              <a:ext cx="283464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naujas istorinis</a:t>
              </a:r>
            </a:p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rekordas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5626715" y="4845939"/>
            <a:ext cx="512826" cy="512826"/>
            <a:chOff x="0" y="0"/>
            <a:chExt cx="683768" cy="683768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683768" cy="683768"/>
            </a:xfrm>
            <a:custGeom>
              <a:avLst/>
              <a:gdLst/>
              <a:ahLst/>
              <a:cxnLst/>
              <a:rect r="r" b="b" t="t" l="l"/>
              <a:pathLst>
                <a:path h="683768" w="683768">
                  <a:moveTo>
                    <a:pt x="0" y="341884"/>
                  </a:moveTo>
                  <a:cubicBezTo>
                    <a:pt x="0" y="153035"/>
                    <a:pt x="153035" y="0"/>
                    <a:pt x="341884" y="0"/>
                  </a:cubicBezTo>
                  <a:cubicBezTo>
                    <a:pt x="530733" y="0"/>
                    <a:pt x="683768" y="153035"/>
                    <a:pt x="683768" y="341884"/>
                  </a:cubicBezTo>
                  <a:cubicBezTo>
                    <a:pt x="683768" y="530733"/>
                    <a:pt x="530733" y="683768"/>
                    <a:pt x="341884" y="683768"/>
                  </a:cubicBezTo>
                  <a:cubicBezTo>
                    <a:pt x="153035" y="683768"/>
                    <a:pt x="0" y="530733"/>
                    <a:pt x="0" y="341884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15224760" y="3456432"/>
            <a:ext cx="1303020" cy="493776"/>
            <a:chOff x="0" y="0"/>
            <a:chExt cx="1737360" cy="658368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737360" cy="658368"/>
            </a:xfrm>
            <a:custGeom>
              <a:avLst/>
              <a:gdLst/>
              <a:ahLst/>
              <a:cxnLst/>
              <a:rect r="r" b="b" t="t" l="l"/>
              <a:pathLst>
                <a:path h="658368" w="1737360">
                  <a:moveTo>
                    <a:pt x="0" y="0"/>
                  </a:moveTo>
                  <a:lnTo>
                    <a:pt x="1737360" y="0"/>
                  </a:lnTo>
                  <a:lnTo>
                    <a:pt x="1737360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0"/>
              <a:ext cx="1737360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2027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4840712" y="5678424"/>
            <a:ext cx="2125980" cy="960120"/>
            <a:chOff x="0" y="0"/>
            <a:chExt cx="2834640" cy="128016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83464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43" t="0" r="-7943" b="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0"/>
              <a:ext cx="283464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naujo terminalo</a:t>
              </a:r>
            </a:p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D2DEE7"/>
                  </a:solidFill>
                  <a:latin typeface="Aptos"/>
                  <a:ea typeface="Aptos"/>
                  <a:cs typeface="Aptos"/>
                  <a:sym typeface="Aptos"/>
                </a:rPr>
                <a:t>išvystymas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362075" y="7287387"/>
            <a:ext cx="15380970" cy="1418082"/>
            <a:chOff x="0" y="0"/>
            <a:chExt cx="20507960" cy="1890776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0507961" cy="1890776"/>
            </a:xfrm>
            <a:custGeom>
              <a:avLst/>
              <a:gdLst/>
              <a:ahLst/>
              <a:cxnLst/>
              <a:rect r="r" b="b" t="t" l="l"/>
              <a:pathLst>
                <a:path h="1890776" w="20507961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0359624" y="0"/>
                  </a:lnTo>
                  <a:cubicBezTo>
                    <a:pt x="20441538" y="0"/>
                    <a:pt x="20507961" y="66421"/>
                    <a:pt x="20507961" y="148336"/>
                  </a:cubicBezTo>
                  <a:lnTo>
                    <a:pt x="20507961" y="1742440"/>
                  </a:lnTo>
                  <a:cubicBezTo>
                    <a:pt x="20507961" y="1824355"/>
                    <a:pt x="20441538" y="1890776"/>
                    <a:pt x="20359624" y="1890776"/>
                  </a:cubicBezTo>
                  <a:lnTo>
                    <a:pt x="148336" y="1890776"/>
                  </a:lnTo>
                  <a:cubicBezTo>
                    <a:pt x="66421" y="1890776"/>
                    <a:pt x="0" y="1824355"/>
                    <a:pt x="0" y="1742440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E526B"/>
              </a:solidFill>
              <a:prstDash val="solid"/>
              <a:miter/>
            </a:ln>
          </p:spPr>
        </p:sp>
      </p:grpSp>
      <p:grpSp>
        <p:nvGrpSpPr>
          <p:cNvPr name="Group 64" id="64"/>
          <p:cNvGrpSpPr/>
          <p:nvPr/>
        </p:nvGrpSpPr>
        <p:grpSpPr>
          <a:xfrm rot="0">
            <a:off x="1865376" y="7653528"/>
            <a:ext cx="14401800" cy="769097"/>
            <a:chOff x="0" y="0"/>
            <a:chExt cx="19202400" cy="102546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19202400" cy="1025463"/>
            </a:xfrm>
            <a:custGeom>
              <a:avLst/>
              <a:gdLst/>
              <a:ahLst/>
              <a:cxnLst/>
              <a:rect r="r" b="b" t="t" l="l"/>
              <a:pathLst>
                <a:path h="1025463" w="19202400">
                  <a:moveTo>
                    <a:pt x="0" y="0"/>
                  </a:moveTo>
                  <a:lnTo>
                    <a:pt x="19202400" y="0"/>
                  </a:lnTo>
                  <a:lnTo>
                    <a:pt x="19202400" y="1025463"/>
                  </a:lnTo>
                  <a:lnTo>
                    <a:pt x="0" y="10254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20284" r="0" b="-309453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0"/>
              <a:ext cx="19202400" cy="1025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00"/>
                </a:lnSpc>
              </a:pPr>
              <a:r>
                <a:rPr lang="en-US" sz="22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Kitas etapas: ne klausimas „kiek laivų atvyks?“, o kaip augantį srautą aptarnauti kokybiškai ir paversti didesne verte miestui.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718096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Dešimtmečio dinamika: krizės ir rekordai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Keleivių skaičius rodo aiškų grįžimą į augimo trajektoriją</a:t>
              </a: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486690" y="955402"/>
            <a:ext cx="13125214" cy="8717573"/>
          </a:xfrm>
          <a:prstGeom prst="rect">
            <a:avLst/>
          </a:prstGeom>
        </p:spPr>
      </p:pic>
      <p:grpSp>
        <p:nvGrpSpPr>
          <p:cNvPr name="Group 14" id="14"/>
          <p:cNvGrpSpPr/>
          <p:nvPr/>
        </p:nvGrpSpPr>
        <p:grpSpPr>
          <a:xfrm rot="0">
            <a:off x="12965811" y="2390775"/>
            <a:ext cx="4243578" cy="1596390"/>
            <a:chOff x="0" y="0"/>
            <a:chExt cx="5658104" cy="21285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58104" cy="2128520"/>
            </a:xfrm>
            <a:custGeom>
              <a:avLst/>
              <a:gdLst/>
              <a:ahLst/>
              <a:cxnLst/>
              <a:rect r="r" b="b" t="t" l="l"/>
              <a:pathLst>
                <a:path h="2128520" w="5658104">
                  <a:moveTo>
                    <a:pt x="0" y="148082"/>
                  </a:moveTo>
                  <a:cubicBezTo>
                    <a:pt x="0" y="66294"/>
                    <a:pt x="66294" y="0"/>
                    <a:pt x="148082" y="0"/>
                  </a:cubicBezTo>
                  <a:lnTo>
                    <a:pt x="5510022" y="0"/>
                  </a:lnTo>
                  <a:cubicBezTo>
                    <a:pt x="5591810" y="0"/>
                    <a:pt x="5658104" y="66294"/>
                    <a:pt x="5658104" y="148082"/>
                  </a:cubicBezTo>
                  <a:lnTo>
                    <a:pt x="5658104" y="1980438"/>
                  </a:lnTo>
                  <a:cubicBezTo>
                    <a:pt x="5658104" y="2062226"/>
                    <a:pt x="5591810" y="2128520"/>
                    <a:pt x="5510022" y="2128520"/>
                  </a:cubicBezTo>
                  <a:lnTo>
                    <a:pt x="148082" y="2128520"/>
                  </a:lnTo>
                  <a:cubicBezTo>
                    <a:pt x="66294" y="2128520"/>
                    <a:pt x="0" y="2062226"/>
                    <a:pt x="0" y="198043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CE5EC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3222224" y="2633472"/>
            <a:ext cx="3730752" cy="658368"/>
            <a:chOff x="0" y="0"/>
            <a:chExt cx="4974336" cy="87782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974336" cy="877824"/>
            </a:xfrm>
            <a:custGeom>
              <a:avLst/>
              <a:gdLst/>
              <a:ahLst/>
              <a:cxnLst/>
              <a:rect r="r" b="b" t="t" l="l"/>
              <a:pathLst>
                <a:path h="877824" w="4974336">
                  <a:moveTo>
                    <a:pt x="0" y="0"/>
                  </a:moveTo>
                  <a:lnTo>
                    <a:pt x="4974336" y="0"/>
                  </a:lnTo>
                  <a:lnTo>
                    <a:pt x="4974336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4974336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76,6 tūkst.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3222224" y="3387852"/>
            <a:ext cx="3730752" cy="425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77788"/>
                </a:solidFill>
                <a:latin typeface="Aptos"/>
                <a:ea typeface="Aptos"/>
                <a:cs typeface="Aptos"/>
                <a:sym typeface="Aptos"/>
              </a:rPr>
              <a:t>2025 m. – daugiausia kruizinių keleivių Klaipėdos uosto istorijoje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2965811" y="4338447"/>
            <a:ext cx="4243578" cy="1596390"/>
            <a:chOff x="0" y="0"/>
            <a:chExt cx="5658104" cy="21285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658104" cy="2128520"/>
            </a:xfrm>
            <a:custGeom>
              <a:avLst/>
              <a:gdLst/>
              <a:ahLst/>
              <a:cxnLst/>
              <a:rect r="r" b="b" t="t" l="l"/>
              <a:pathLst>
                <a:path h="2128520" w="5658104">
                  <a:moveTo>
                    <a:pt x="0" y="148082"/>
                  </a:moveTo>
                  <a:cubicBezTo>
                    <a:pt x="0" y="66294"/>
                    <a:pt x="66294" y="0"/>
                    <a:pt x="148082" y="0"/>
                  </a:cubicBezTo>
                  <a:lnTo>
                    <a:pt x="5510022" y="0"/>
                  </a:lnTo>
                  <a:cubicBezTo>
                    <a:pt x="5591810" y="0"/>
                    <a:pt x="5658104" y="66294"/>
                    <a:pt x="5658104" y="148082"/>
                  </a:cubicBezTo>
                  <a:lnTo>
                    <a:pt x="5658104" y="1980438"/>
                  </a:lnTo>
                  <a:cubicBezTo>
                    <a:pt x="5658104" y="2062226"/>
                    <a:pt x="5591810" y="2128520"/>
                    <a:pt x="5510022" y="2128520"/>
                  </a:cubicBezTo>
                  <a:lnTo>
                    <a:pt x="148082" y="2128520"/>
                  </a:lnTo>
                  <a:cubicBezTo>
                    <a:pt x="66294" y="2128520"/>
                    <a:pt x="0" y="2062226"/>
                    <a:pt x="0" y="1980438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CE5EC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3194792" y="4387215"/>
            <a:ext cx="3730752" cy="658368"/>
            <a:chOff x="0" y="0"/>
            <a:chExt cx="4974336" cy="87782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974336" cy="877824"/>
            </a:xfrm>
            <a:custGeom>
              <a:avLst/>
              <a:gdLst/>
              <a:ahLst/>
              <a:cxnLst/>
              <a:rect r="r" b="b" t="t" l="l"/>
              <a:pathLst>
                <a:path h="877824" w="4974336">
                  <a:moveTo>
                    <a:pt x="0" y="0"/>
                  </a:moveTo>
                  <a:lnTo>
                    <a:pt x="4974336" y="0"/>
                  </a:lnTo>
                  <a:lnTo>
                    <a:pt x="4974336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4974336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E99B6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~90 tūkst.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3222224" y="5112258"/>
            <a:ext cx="3730752" cy="425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677788"/>
                </a:solidFill>
                <a:latin typeface="Aptos"/>
                <a:ea typeface="Aptos"/>
                <a:cs typeface="Aptos"/>
                <a:sym typeface="Aptos"/>
              </a:rPr>
              <a:t>2026 m. sezono pradžios prognozė; faktinis rezultatas priklausys nuo užpildymo ir grafikų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2965811" y="6340983"/>
            <a:ext cx="4243578" cy="2103882"/>
            <a:chOff x="0" y="0"/>
            <a:chExt cx="5658104" cy="280517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658104" cy="2805176"/>
            </a:xfrm>
            <a:custGeom>
              <a:avLst/>
              <a:gdLst/>
              <a:ahLst/>
              <a:cxnLst/>
              <a:rect r="r" b="b" t="t" l="l"/>
              <a:pathLst>
                <a:path h="2805176" w="5658104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5510530" y="0"/>
                  </a:lnTo>
                  <a:cubicBezTo>
                    <a:pt x="5592064" y="0"/>
                    <a:pt x="5658104" y="66040"/>
                    <a:pt x="5658104" y="147574"/>
                  </a:cubicBezTo>
                  <a:lnTo>
                    <a:pt x="5658104" y="2657602"/>
                  </a:lnTo>
                  <a:cubicBezTo>
                    <a:pt x="5658104" y="2739136"/>
                    <a:pt x="5592064" y="2805176"/>
                    <a:pt x="5510530" y="2805176"/>
                  </a:cubicBezTo>
                  <a:lnTo>
                    <a:pt x="147574" y="2805176"/>
                  </a:lnTo>
                  <a:cubicBezTo>
                    <a:pt x="66040" y="2805176"/>
                    <a:pt x="0" y="2739136"/>
                    <a:pt x="0" y="2657602"/>
                  </a:cubicBezTo>
                  <a:close/>
                </a:path>
              </a:pathLst>
            </a:custGeom>
            <a:solidFill>
              <a:srgbClr val="EEF6F7"/>
            </a:solidFill>
            <a:ln w="19050" cap="sq">
              <a:solidFill>
                <a:srgbClr val="CFE8EB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13626100" y="6982587"/>
            <a:ext cx="4661900" cy="727340"/>
            <a:chOff x="0" y="0"/>
            <a:chExt cx="4754880" cy="74184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754880" cy="741846"/>
            </a:xfrm>
            <a:custGeom>
              <a:avLst/>
              <a:gdLst/>
              <a:ahLst/>
              <a:cxnLst/>
              <a:rect r="r" b="b" t="t" l="l"/>
              <a:pathLst>
                <a:path h="741846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741846"/>
                  </a:lnTo>
                  <a:lnTo>
                    <a:pt x="0" y="7418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42" r="0" b="-56937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4754880" cy="7418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2027 m. 109 laivai ir 140 tūkst.</a:t>
              </a:r>
            </a:p>
            <a:p>
              <a:pPr algn="l">
                <a:lnSpc>
                  <a:spcPts val="1980"/>
                </a:lnSpc>
              </a:pPr>
              <a:r>
                <a:rPr lang="en-US" sz="1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2028 m. 133 laivai ir 217 tūkst.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A7B6C5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734932"/>
            <a:chOff x="0" y="0"/>
            <a:chExt cx="21762720" cy="97990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979909"/>
            </a:xfrm>
            <a:custGeom>
              <a:avLst/>
              <a:gdLst/>
              <a:ahLst/>
              <a:cxnLst/>
              <a:rect r="r" b="b" t="t" l="l"/>
              <a:pathLst>
                <a:path h="979909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979909"/>
                  </a:lnTo>
                  <a:lnTo>
                    <a:pt x="0" y="9799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7950" r="0" b="-37753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9799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Kruizinė laivyba kaimyniniuose uostuose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320869" y="2163155"/>
            <a:ext cx="1762127" cy="5978895"/>
            <a:chOff x="0" y="0"/>
            <a:chExt cx="2349502" cy="7971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349502" cy="7971860"/>
            </a:xfrm>
            <a:custGeom>
              <a:avLst/>
              <a:gdLst/>
              <a:ahLst/>
              <a:cxnLst/>
              <a:rect r="r" b="b" t="t" l="l"/>
              <a:pathLst>
                <a:path h="7971860" w="2349502">
                  <a:moveTo>
                    <a:pt x="0" y="318874"/>
                  </a:moveTo>
                  <a:cubicBezTo>
                    <a:pt x="0" y="142669"/>
                    <a:pt x="23112" y="0"/>
                    <a:pt x="51657" y="0"/>
                  </a:cubicBezTo>
                  <a:lnTo>
                    <a:pt x="2297845" y="0"/>
                  </a:lnTo>
                  <a:cubicBezTo>
                    <a:pt x="2326390" y="0"/>
                    <a:pt x="2349502" y="142669"/>
                    <a:pt x="2349502" y="318874"/>
                  </a:cubicBezTo>
                  <a:lnTo>
                    <a:pt x="2349502" y="7652986"/>
                  </a:lnTo>
                  <a:cubicBezTo>
                    <a:pt x="2349502" y="7829191"/>
                    <a:pt x="2326390" y="7971860"/>
                    <a:pt x="2297845" y="7971860"/>
                  </a:cubicBezTo>
                  <a:lnTo>
                    <a:pt x="51657" y="7971860"/>
                  </a:lnTo>
                  <a:cubicBezTo>
                    <a:pt x="23112" y="7971860"/>
                    <a:pt x="0" y="7829191"/>
                    <a:pt x="0" y="7652986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623900" y="1311004"/>
            <a:ext cx="4512564" cy="658368"/>
            <a:chOff x="0" y="0"/>
            <a:chExt cx="6016752" cy="87782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016752" cy="877824"/>
            </a:xfrm>
            <a:custGeom>
              <a:avLst/>
              <a:gdLst/>
              <a:ahLst/>
              <a:cxnLst/>
              <a:rect r="r" b="b" t="t" l="l"/>
              <a:pathLst>
                <a:path h="877824" w="6016752">
                  <a:moveTo>
                    <a:pt x="0" y="0"/>
                  </a:moveTo>
                  <a:lnTo>
                    <a:pt x="6016752" y="0"/>
                  </a:lnTo>
                  <a:lnTo>
                    <a:pt x="6016752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553" r="0" b="-83553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6016752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2025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6623900" y="1896292"/>
            <a:ext cx="4512564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Laivų skaičius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094102" y="2163155"/>
            <a:ext cx="1762127" cy="5978895"/>
            <a:chOff x="0" y="0"/>
            <a:chExt cx="2349502" cy="79718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49502" cy="7971860"/>
            </a:xfrm>
            <a:custGeom>
              <a:avLst/>
              <a:gdLst/>
              <a:ahLst/>
              <a:cxnLst/>
              <a:rect r="r" b="b" t="t" l="l"/>
              <a:pathLst>
                <a:path h="7971860" w="2349502">
                  <a:moveTo>
                    <a:pt x="0" y="318874"/>
                  </a:moveTo>
                  <a:cubicBezTo>
                    <a:pt x="0" y="142669"/>
                    <a:pt x="23112" y="0"/>
                    <a:pt x="51657" y="0"/>
                  </a:cubicBezTo>
                  <a:lnTo>
                    <a:pt x="2297845" y="0"/>
                  </a:lnTo>
                  <a:cubicBezTo>
                    <a:pt x="2326390" y="0"/>
                    <a:pt x="2349502" y="142669"/>
                    <a:pt x="2349502" y="318874"/>
                  </a:cubicBezTo>
                  <a:lnTo>
                    <a:pt x="2349502" y="7652986"/>
                  </a:lnTo>
                  <a:cubicBezTo>
                    <a:pt x="2349502" y="7829191"/>
                    <a:pt x="2326390" y="7971860"/>
                    <a:pt x="2297845" y="7971860"/>
                  </a:cubicBezTo>
                  <a:lnTo>
                    <a:pt x="51657" y="7971860"/>
                  </a:lnTo>
                  <a:cubicBezTo>
                    <a:pt x="23112" y="7971860"/>
                    <a:pt x="0" y="7829191"/>
                    <a:pt x="0" y="7652986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277052" y="1221692"/>
            <a:ext cx="1396225" cy="793663"/>
            <a:chOff x="0" y="0"/>
            <a:chExt cx="1861634" cy="105821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61634" cy="1058218"/>
            </a:xfrm>
            <a:custGeom>
              <a:avLst/>
              <a:gdLst/>
              <a:ahLst/>
              <a:cxnLst/>
              <a:rect r="r" b="b" t="t" l="l"/>
              <a:pathLst>
                <a:path h="1058218" w="1861634">
                  <a:moveTo>
                    <a:pt x="0" y="0"/>
                  </a:moveTo>
                  <a:lnTo>
                    <a:pt x="1861634" y="0"/>
                  </a:lnTo>
                  <a:lnTo>
                    <a:pt x="1861634" y="1058218"/>
                  </a:lnTo>
                  <a:lnTo>
                    <a:pt x="0" y="105821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310" r="-223197" b="-52263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1861634" cy="105821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E99B6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2026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9277052" y="1917957"/>
            <a:ext cx="1739308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Laivų skaičius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2052895" y="2163155"/>
            <a:ext cx="1712228" cy="5978895"/>
            <a:chOff x="0" y="0"/>
            <a:chExt cx="2282971" cy="79718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282971" cy="7971860"/>
            </a:xfrm>
            <a:custGeom>
              <a:avLst/>
              <a:gdLst/>
              <a:ahLst/>
              <a:cxnLst/>
              <a:rect r="r" b="b" t="t" l="l"/>
              <a:pathLst>
                <a:path h="7971860" w="2282971">
                  <a:moveTo>
                    <a:pt x="0" y="318874"/>
                  </a:moveTo>
                  <a:cubicBezTo>
                    <a:pt x="0" y="142669"/>
                    <a:pt x="22458" y="0"/>
                    <a:pt x="50194" y="0"/>
                  </a:cubicBezTo>
                  <a:lnTo>
                    <a:pt x="2232777" y="0"/>
                  </a:lnTo>
                  <a:cubicBezTo>
                    <a:pt x="2260513" y="0"/>
                    <a:pt x="2282971" y="142669"/>
                    <a:pt x="2282971" y="318874"/>
                  </a:cubicBezTo>
                  <a:lnTo>
                    <a:pt x="2282971" y="7652986"/>
                  </a:lnTo>
                  <a:cubicBezTo>
                    <a:pt x="2282971" y="7829191"/>
                    <a:pt x="2260513" y="7971860"/>
                    <a:pt x="2232777" y="7971860"/>
                  </a:cubicBezTo>
                  <a:lnTo>
                    <a:pt x="50194" y="7971860"/>
                  </a:lnTo>
                  <a:cubicBezTo>
                    <a:pt x="22458" y="7971860"/>
                    <a:pt x="0" y="7829191"/>
                    <a:pt x="0" y="7652986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2146714" y="1243356"/>
            <a:ext cx="4512564" cy="793663"/>
            <a:chOff x="0" y="0"/>
            <a:chExt cx="6016752" cy="105821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016752" cy="1058218"/>
            </a:xfrm>
            <a:custGeom>
              <a:avLst/>
              <a:gdLst/>
              <a:ahLst/>
              <a:cxnLst/>
              <a:rect r="r" b="b" t="t" l="l"/>
              <a:pathLst>
                <a:path h="1058218" w="6016752">
                  <a:moveTo>
                    <a:pt x="0" y="0"/>
                  </a:moveTo>
                  <a:lnTo>
                    <a:pt x="6016752" y="0"/>
                  </a:lnTo>
                  <a:lnTo>
                    <a:pt x="6016752" y="1058218"/>
                  </a:lnTo>
                  <a:lnTo>
                    <a:pt x="0" y="105821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310" r="0" b="-52263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6016752" cy="105821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6ED1D8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2026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2146714" y="1896292"/>
            <a:ext cx="2311114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Keleivių skaičius (tūkst.) 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574956" y="2163155"/>
            <a:ext cx="5025390" cy="5978895"/>
            <a:chOff x="0" y="0"/>
            <a:chExt cx="6700520" cy="79718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700520" cy="7971860"/>
            </a:xfrm>
            <a:custGeom>
              <a:avLst/>
              <a:gdLst/>
              <a:ahLst/>
              <a:cxnLst/>
              <a:rect r="r" b="b" t="t" l="l"/>
              <a:pathLst>
                <a:path h="7971860" w="6700520">
                  <a:moveTo>
                    <a:pt x="0" y="318874"/>
                  </a:moveTo>
                  <a:cubicBezTo>
                    <a:pt x="0" y="142669"/>
                    <a:pt x="65913" y="0"/>
                    <a:pt x="147320" y="0"/>
                  </a:cubicBezTo>
                  <a:lnTo>
                    <a:pt x="6553200" y="0"/>
                  </a:lnTo>
                  <a:cubicBezTo>
                    <a:pt x="6634607" y="0"/>
                    <a:pt x="6700520" y="142669"/>
                    <a:pt x="6700520" y="318874"/>
                  </a:cubicBezTo>
                  <a:lnTo>
                    <a:pt x="6700520" y="7652986"/>
                  </a:lnTo>
                  <a:cubicBezTo>
                    <a:pt x="6700520" y="7829191"/>
                    <a:pt x="6634607" y="7971860"/>
                    <a:pt x="6553200" y="7971860"/>
                  </a:cubicBezTo>
                  <a:lnTo>
                    <a:pt x="147320" y="7971860"/>
                  </a:lnTo>
                  <a:cubicBezTo>
                    <a:pt x="65913" y="7971860"/>
                    <a:pt x="0" y="7829191"/>
                    <a:pt x="0" y="7652986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sp>
        <p:nvSpPr>
          <p:cNvPr name="TextBox 30" id="30"/>
          <p:cNvSpPr txBox="true"/>
          <p:nvPr/>
        </p:nvSpPr>
        <p:spPr>
          <a:xfrm rot="0">
            <a:off x="2067399" y="2399926"/>
            <a:ext cx="1761579" cy="5487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4"/>
              </a:lnSpc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Kopenhaga</a:t>
            </a:r>
          </a:p>
          <a:p>
            <a:pPr algn="ctr">
              <a:lnSpc>
                <a:spcPts val="3444"/>
              </a:lnSpc>
            </a:pPr>
          </a:p>
          <a:p>
            <a:pPr algn="ctr">
              <a:lnSpc>
                <a:spcPts val="3444"/>
              </a:lnSpc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Gdanskas</a:t>
            </a:r>
          </a:p>
          <a:p>
            <a:pPr algn="ctr">
              <a:lnSpc>
                <a:spcPts val="3444"/>
              </a:lnSpc>
            </a:pPr>
          </a:p>
          <a:p>
            <a:pPr algn="ctr">
              <a:lnSpc>
                <a:spcPts val="3444"/>
              </a:lnSpc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Helsinkis</a:t>
            </a:r>
          </a:p>
          <a:p>
            <a:pPr algn="ctr">
              <a:lnSpc>
                <a:spcPts val="3444"/>
              </a:lnSpc>
            </a:pPr>
          </a:p>
          <a:p>
            <a:pPr algn="ctr">
              <a:lnSpc>
                <a:spcPts val="3444"/>
              </a:lnSpc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Ryga</a:t>
            </a:r>
          </a:p>
          <a:p>
            <a:pPr algn="ctr">
              <a:lnSpc>
                <a:spcPts val="3444"/>
              </a:lnSpc>
            </a:pPr>
          </a:p>
          <a:p>
            <a:pPr algn="ctr">
              <a:lnSpc>
                <a:spcPts val="3444"/>
              </a:lnSpc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Rostokas</a:t>
            </a:r>
          </a:p>
          <a:p>
            <a:pPr algn="ctr">
              <a:lnSpc>
                <a:spcPts val="3444"/>
              </a:lnSpc>
            </a:pPr>
          </a:p>
          <a:p>
            <a:pPr algn="ctr">
              <a:lnSpc>
                <a:spcPts val="3444"/>
              </a:lnSpc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Talinas</a:t>
            </a:r>
          </a:p>
          <a:p>
            <a:pPr algn="ctr">
              <a:lnSpc>
                <a:spcPts val="3444"/>
              </a:lnSpc>
            </a:pPr>
          </a:p>
          <a:p>
            <a:pPr algn="ctr">
              <a:lnSpc>
                <a:spcPts val="3444"/>
              </a:lnSpc>
              <a:spcBef>
                <a:spcPct val="0"/>
              </a:spcBef>
            </a:pPr>
            <a:r>
              <a:rPr lang="en-US" sz="28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Klaipėda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901628" y="2399926"/>
            <a:ext cx="600609" cy="564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316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57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101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85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165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118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  <a:spcBef>
                <a:spcPct val="0"/>
              </a:spcBef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59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5126406" y="8126511"/>
            <a:ext cx="2743640" cy="1508066"/>
            <a:chOff x="0" y="0"/>
            <a:chExt cx="6700520" cy="3683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700520" cy="3683000"/>
            </a:xfrm>
            <a:custGeom>
              <a:avLst/>
              <a:gdLst/>
              <a:ahLst/>
              <a:cxnLst/>
              <a:rect r="r" b="b" t="t" l="l"/>
              <a:pathLst>
                <a:path h="3683000" w="670052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6553200" y="0"/>
                  </a:lnTo>
                  <a:cubicBezTo>
                    <a:pt x="6634607" y="0"/>
                    <a:pt x="6700520" y="65913"/>
                    <a:pt x="6700520" y="147320"/>
                  </a:cubicBezTo>
                  <a:lnTo>
                    <a:pt x="6700520" y="3535680"/>
                  </a:lnTo>
                  <a:cubicBezTo>
                    <a:pt x="6700520" y="3617087"/>
                    <a:pt x="6634607" y="3683000"/>
                    <a:pt x="6553200" y="3683000"/>
                  </a:cubicBezTo>
                  <a:lnTo>
                    <a:pt x="147320" y="3683000"/>
                  </a:lnTo>
                  <a:cubicBezTo>
                    <a:pt x="65913" y="3683000"/>
                    <a:pt x="0" y="3617087"/>
                    <a:pt x="0" y="3535680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5911265" y="8142050"/>
            <a:ext cx="4514460" cy="793663"/>
            <a:chOff x="0" y="0"/>
            <a:chExt cx="6016752" cy="105777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016752" cy="1057773"/>
            </a:xfrm>
            <a:custGeom>
              <a:avLst/>
              <a:gdLst/>
              <a:ahLst/>
              <a:cxnLst/>
              <a:rect r="r" b="b" t="t" l="l"/>
              <a:pathLst>
                <a:path h="1057773" w="6016752">
                  <a:moveTo>
                    <a:pt x="0" y="0"/>
                  </a:moveTo>
                  <a:lnTo>
                    <a:pt x="6016752" y="0"/>
                  </a:lnTo>
                  <a:lnTo>
                    <a:pt x="6016752" y="1057773"/>
                  </a:lnTo>
                  <a:lnTo>
                    <a:pt x="0" y="10577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339" r="0" b="-52327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0"/>
              <a:ext cx="6016752" cy="105777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6ED1D8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2027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15487678" y="9020075"/>
            <a:ext cx="2680817" cy="2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Registruoti 109 laivai</a:t>
            </a:r>
          </a:p>
        </p:txBody>
      </p:sp>
      <p:sp>
        <p:nvSpPr>
          <p:cNvPr name="AutoShape 38" id="38"/>
          <p:cNvSpPr/>
          <p:nvPr/>
        </p:nvSpPr>
        <p:spPr>
          <a:xfrm>
            <a:off x="1981941" y="8973776"/>
            <a:ext cx="11079481" cy="38095"/>
          </a:xfrm>
          <a:prstGeom prst="line">
            <a:avLst/>
          </a:prstGeom>
          <a:ln cap="rnd" w="19050">
            <a:solidFill>
              <a:srgbClr val="42657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9" id="39"/>
          <p:cNvGrpSpPr/>
          <p:nvPr/>
        </p:nvGrpSpPr>
        <p:grpSpPr>
          <a:xfrm rot="0">
            <a:off x="12991694" y="8599250"/>
            <a:ext cx="773430" cy="787146"/>
            <a:chOff x="0" y="0"/>
            <a:chExt cx="1031240" cy="1049528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031240" cy="1049528"/>
            </a:xfrm>
            <a:custGeom>
              <a:avLst/>
              <a:gdLst/>
              <a:ahLst/>
              <a:cxnLst/>
              <a:rect r="r" b="b" t="t" l="l"/>
              <a:pathLst>
                <a:path h="1049528" w="1031240">
                  <a:moveTo>
                    <a:pt x="0" y="0"/>
                  </a:moveTo>
                  <a:lnTo>
                    <a:pt x="515620" y="0"/>
                  </a:lnTo>
                  <a:lnTo>
                    <a:pt x="1031240" y="524764"/>
                  </a:lnTo>
                  <a:lnTo>
                    <a:pt x="515620" y="1049528"/>
                  </a:lnTo>
                  <a:lnTo>
                    <a:pt x="0" y="1049528"/>
                  </a:lnTo>
                  <a:lnTo>
                    <a:pt x="515620" y="524764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sp>
        <p:nvSpPr>
          <p:cNvPr name="TextBox 41" id="41"/>
          <p:cNvSpPr txBox="true"/>
          <p:nvPr/>
        </p:nvSpPr>
        <p:spPr>
          <a:xfrm rot="0">
            <a:off x="9674861" y="2399926"/>
            <a:ext cx="600609" cy="564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312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72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115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98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162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145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  <a:spcBef>
                <a:spcPct val="0"/>
              </a:spcBef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64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608705" y="2399926"/>
            <a:ext cx="600609" cy="5641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880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34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200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133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300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225</a:t>
            </a:r>
          </a:p>
          <a:p>
            <a:pPr algn="ctr">
              <a:lnSpc>
                <a:spcPts val="3541"/>
              </a:lnSpc>
            </a:pPr>
          </a:p>
          <a:p>
            <a:pPr algn="ctr">
              <a:lnSpc>
                <a:spcPts val="3541"/>
              </a:lnSpc>
              <a:spcBef>
                <a:spcPct val="0"/>
              </a:spcBef>
            </a:pPr>
            <a:r>
              <a:rPr lang="en-US" sz="29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90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718096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Kas kuria kruizinę Klaipėdą?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Valdymo struktūra ir paslaugų ekosistema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87755" y="2802255"/>
            <a:ext cx="3173730" cy="2871978"/>
            <a:chOff x="0" y="0"/>
            <a:chExt cx="4231640" cy="382930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31640" cy="3829304"/>
            </a:xfrm>
            <a:custGeom>
              <a:avLst/>
              <a:gdLst/>
              <a:ahLst/>
              <a:cxnLst/>
              <a:rect r="r" b="b" t="t" l="l"/>
              <a:pathLst>
                <a:path h="3829304" w="42316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4084320" y="0"/>
                  </a:lnTo>
                  <a:cubicBezTo>
                    <a:pt x="4165600" y="0"/>
                    <a:pt x="4231640" y="65913"/>
                    <a:pt x="4231640" y="147320"/>
                  </a:cubicBezTo>
                  <a:lnTo>
                    <a:pt x="4231640" y="3681984"/>
                  </a:lnTo>
                  <a:cubicBezTo>
                    <a:pt x="4231640" y="3763264"/>
                    <a:pt x="4165727" y="3829304"/>
                    <a:pt x="4084320" y="3829304"/>
                  </a:cubicBezTo>
                  <a:lnTo>
                    <a:pt x="147320" y="3829304"/>
                  </a:lnTo>
                  <a:cubicBezTo>
                    <a:pt x="66040" y="3829304"/>
                    <a:pt x="0" y="3763391"/>
                    <a:pt x="0" y="3681984"/>
                  </a:cubicBezTo>
                  <a:close/>
                </a:path>
              </a:pathLst>
            </a:custGeom>
            <a:solidFill>
              <a:srgbClr val="EAF5F6"/>
            </a:solidFill>
            <a:ln w="19050" cap="sq">
              <a:solidFill>
                <a:srgbClr val="D8E2E9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2212467" y="3254883"/>
            <a:ext cx="924306" cy="924306"/>
            <a:chOff x="0" y="0"/>
            <a:chExt cx="1232408" cy="123240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32408" cy="1232408"/>
            </a:xfrm>
            <a:custGeom>
              <a:avLst/>
              <a:gdLst/>
              <a:ahLst/>
              <a:cxnLst/>
              <a:rect r="r" b="b" t="t" l="l"/>
              <a:pathLst>
                <a:path h="1232408" w="1232408">
                  <a:moveTo>
                    <a:pt x="0" y="616204"/>
                  </a:moveTo>
                  <a:cubicBezTo>
                    <a:pt x="0" y="275844"/>
                    <a:pt x="275844" y="0"/>
                    <a:pt x="616204" y="0"/>
                  </a:cubicBezTo>
                  <a:cubicBezTo>
                    <a:pt x="956564" y="0"/>
                    <a:pt x="1232408" y="275844"/>
                    <a:pt x="1232408" y="616204"/>
                  </a:cubicBezTo>
                  <a:cubicBezTo>
                    <a:pt x="1232408" y="956564"/>
                    <a:pt x="956564" y="1232408"/>
                    <a:pt x="616204" y="1232408"/>
                  </a:cubicBezTo>
                  <a:cubicBezTo>
                    <a:pt x="275844" y="1232408"/>
                    <a:pt x="0" y="956564"/>
                    <a:pt x="0" y="616204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2221992" y="3456432"/>
            <a:ext cx="905256" cy="329184"/>
            <a:chOff x="0" y="0"/>
            <a:chExt cx="1207008" cy="4389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07008" cy="438912"/>
            </a:xfrm>
            <a:custGeom>
              <a:avLst/>
              <a:gdLst/>
              <a:ahLst/>
              <a:cxnLst/>
              <a:rect r="r" b="b" t="t" l="l"/>
              <a:pathLst>
                <a:path h="438912" w="1207008">
                  <a:moveTo>
                    <a:pt x="0" y="0"/>
                  </a:moveTo>
                  <a:lnTo>
                    <a:pt x="1207008" y="0"/>
                  </a:lnTo>
                  <a:lnTo>
                    <a:pt x="120700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83" r="0" b="-358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207008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44168" y="4416552"/>
            <a:ext cx="2660904" cy="493776"/>
            <a:chOff x="0" y="0"/>
            <a:chExt cx="3547872" cy="65836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547872" cy="658368"/>
            </a:xfrm>
            <a:custGeom>
              <a:avLst/>
              <a:gdLst/>
              <a:ahLst/>
              <a:cxnLst/>
              <a:rect r="r" b="b" t="t" l="l"/>
              <a:pathLst>
                <a:path h="658368" w="3547872">
                  <a:moveTo>
                    <a:pt x="0" y="0"/>
                  </a:moveTo>
                  <a:lnTo>
                    <a:pt x="3547872" y="0"/>
                  </a:lnTo>
                  <a:lnTo>
                    <a:pt x="3547872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002" r="0" b="-55002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3547872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UOSTO DIREKCIJA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71600" y="4965192"/>
            <a:ext cx="2606040" cy="987552"/>
            <a:chOff x="0" y="0"/>
            <a:chExt cx="3474720" cy="131673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474720" cy="1316736"/>
            </a:xfrm>
            <a:custGeom>
              <a:avLst/>
              <a:gdLst/>
              <a:ahLst/>
              <a:cxnLst/>
              <a:rect r="r" b="b" t="t" l="l"/>
              <a:pathLst>
                <a:path h="1316736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3474720" cy="13167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92"/>
                </a:lnSpc>
              </a:pPr>
              <a:r>
                <a:rPr lang="en-US" sz="141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infrastruktūra • navigacija • ryšiai su linijomis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489323" y="3789807"/>
            <a:ext cx="595122" cy="677418"/>
            <a:chOff x="0" y="0"/>
            <a:chExt cx="793496" cy="90322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93496" cy="903224"/>
            </a:xfrm>
            <a:custGeom>
              <a:avLst/>
              <a:gdLst/>
              <a:ahLst/>
              <a:cxnLst/>
              <a:rect r="r" b="b" t="t" l="l"/>
              <a:pathLst>
                <a:path h="903224" w="793496">
                  <a:moveTo>
                    <a:pt x="0" y="0"/>
                  </a:moveTo>
                  <a:lnTo>
                    <a:pt x="396748" y="0"/>
                  </a:lnTo>
                  <a:lnTo>
                    <a:pt x="793496" y="451612"/>
                  </a:lnTo>
                  <a:lnTo>
                    <a:pt x="396748" y="903224"/>
                  </a:lnTo>
                  <a:lnTo>
                    <a:pt x="0" y="903224"/>
                  </a:lnTo>
                  <a:lnTo>
                    <a:pt x="396748" y="451612"/>
                  </a:lnTo>
                  <a:close/>
                </a:path>
              </a:pathLst>
            </a:custGeom>
            <a:solidFill>
              <a:srgbClr val="BCD2DB"/>
            </a:solidFill>
            <a:ln w="19050" cap="sq">
              <a:solidFill>
                <a:srgbClr val="BCD2DB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5408295" y="2802255"/>
            <a:ext cx="3173730" cy="2871978"/>
            <a:chOff x="0" y="0"/>
            <a:chExt cx="4231640" cy="382930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231640" cy="3829304"/>
            </a:xfrm>
            <a:custGeom>
              <a:avLst/>
              <a:gdLst/>
              <a:ahLst/>
              <a:cxnLst/>
              <a:rect r="r" b="b" t="t" l="l"/>
              <a:pathLst>
                <a:path h="3829304" w="42316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4084320" y="0"/>
                  </a:lnTo>
                  <a:cubicBezTo>
                    <a:pt x="4165600" y="0"/>
                    <a:pt x="4231640" y="65913"/>
                    <a:pt x="4231640" y="147320"/>
                  </a:cubicBezTo>
                  <a:lnTo>
                    <a:pt x="4231640" y="3681984"/>
                  </a:lnTo>
                  <a:cubicBezTo>
                    <a:pt x="4231640" y="3763264"/>
                    <a:pt x="4165727" y="3829304"/>
                    <a:pt x="4084320" y="3829304"/>
                  </a:cubicBezTo>
                  <a:lnTo>
                    <a:pt x="147320" y="3829304"/>
                  </a:lnTo>
                  <a:cubicBezTo>
                    <a:pt x="66040" y="3829304"/>
                    <a:pt x="0" y="3763391"/>
                    <a:pt x="0" y="3681984"/>
                  </a:cubicBezTo>
                  <a:close/>
                </a:path>
              </a:pathLst>
            </a:custGeom>
            <a:solidFill>
              <a:srgbClr val="F7F0E3"/>
            </a:solidFill>
            <a:ln w="19050" cap="sq">
              <a:solidFill>
                <a:srgbClr val="D8E2E9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6533007" y="3254883"/>
            <a:ext cx="924306" cy="924306"/>
            <a:chOff x="0" y="0"/>
            <a:chExt cx="1232408" cy="123240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2408" cy="1232408"/>
            </a:xfrm>
            <a:custGeom>
              <a:avLst/>
              <a:gdLst/>
              <a:ahLst/>
              <a:cxnLst/>
              <a:rect r="r" b="b" t="t" l="l"/>
              <a:pathLst>
                <a:path h="1232408" w="1232408">
                  <a:moveTo>
                    <a:pt x="0" y="616204"/>
                  </a:moveTo>
                  <a:cubicBezTo>
                    <a:pt x="0" y="275844"/>
                    <a:pt x="275844" y="0"/>
                    <a:pt x="616204" y="0"/>
                  </a:cubicBezTo>
                  <a:cubicBezTo>
                    <a:pt x="956564" y="0"/>
                    <a:pt x="1232408" y="275844"/>
                    <a:pt x="1232408" y="616204"/>
                  </a:cubicBezTo>
                  <a:cubicBezTo>
                    <a:pt x="1232408" y="956564"/>
                    <a:pt x="956564" y="1232408"/>
                    <a:pt x="616204" y="1232408"/>
                  </a:cubicBezTo>
                  <a:cubicBezTo>
                    <a:pt x="275844" y="1232408"/>
                    <a:pt x="0" y="956564"/>
                    <a:pt x="0" y="616204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6542532" y="3456432"/>
            <a:ext cx="905256" cy="329184"/>
            <a:chOff x="0" y="0"/>
            <a:chExt cx="1207008" cy="43891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07008" cy="438912"/>
            </a:xfrm>
            <a:custGeom>
              <a:avLst/>
              <a:gdLst/>
              <a:ahLst/>
              <a:cxnLst/>
              <a:rect r="r" b="b" t="t" l="l"/>
              <a:pathLst>
                <a:path h="438912" w="1207008">
                  <a:moveTo>
                    <a:pt x="0" y="0"/>
                  </a:moveTo>
                  <a:lnTo>
                    <a:pt x="1207008" y="0"/>
                  </a:lnTo>
                  <a:lnTo>
                    <a:pt x="120700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83" r="0" b="-3583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207008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5664708" y="4416552"/>
            <a:ext cx="2660904" cy="804035"/>
            <a:chOff x="0" y="0"/>
            <a:chExt cx="3547872" cy="1072046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547872" cy="1072046"/>
            </a:xfrm>
            <a:custGeom>
              <a:avLst/>
              <a:gdLst/>
              <a:ahLst/>
              <a:cxnLst/>
              <a:rect r="r" b="b" t="t" l="l"/>
              <a:pathLst>
                <a:path h="1072046" w="3547872">
                  <a:moveTo>
                    <a:pt x="0" y="0"/>
                  </a:moveTo>
                  <a:lnTo>
                    <a:pt x="3547872" y="0"/>
                  </a:lnTo>
                  <a:lnTo>
                    <a:pt x="3547872" y="1072046"/>
                  </a:lnTo>
                  <a:lnTo>
                    <a:pt x="0" y="10720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778" r="0" b="4809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3547872" cy="107204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MIESTAS + KLAIPĖDOS TURIZMO INFORMACIJOS CENTRAS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692140" y="4965192"/>
            <a:ext cx="2606040" cy="987552"/>
            <a:chOff x="0" y="0"/>
            <a:chExt cx="3474720" cy="1316736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474720" cy="1316736"/>
            </a:xfrm>
            <a:custGeom>
              <a:avLst/>
              <a:gdLst/>
              <a:ahLst/>
              <a:cxnLst/>
              <a:rect r="r" b="b" t="t" l="l"/>
              <a:pathLst>
                <a:path h="1316736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3474720" cy="13167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92"/>
                </a:lnSpc>
              </a:pPr>
              <a:r>
                <a:rPr lang="en-US" sz="141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destinacija • informacija • rinkodara • svečių patirtis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8809863" y="3789807"/>
            <a:ext cx="595122" cy="677418"/>
            <a:chOff x="0" y="0"/>
            <a:chExt cx="793496" cy="903224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93496" cy="903224"/>
            </a:xfrm>
            <a:custGeom>
              <a:avLst/>
              <a:gdLst/>
              <a:ahLst/>
              <a:cxnLst/>
              <a:rect r="r" b="b" t="t" l="l"/>
              <a:pathLst>
                <a:path h="903224" w="793496">
                  <a:moveTo>
                    <a:pt x="0" y="0"/>
                  </a:moveTo>
                  <a:lnTo>
                    <a:pt x="396748" y="0"/>
                  </a:lnTo>
                  <a:lnTo>
                    <a:pt x="793496" y="451612"/>
                  </a:lnTo>
                  <a:lnTo>
                    <a:pt x="396748" y="903224"/>
                  </a:lnTo>
                  <a:lnTo>
                    <a:pt x="0" y="903224"/>
                  </a:lnTo>
                  <a:lnTo>
                    <a:pt x="396748" y="451612"/>
                  </a:lnTo>
                  <a:close/>
                </a:path>
              </a:pathLst>
            </a:custGeom>
            <a:solidFill>
              <a:srgbClr val="BCD2DB"/>
            </a:solidFill>
            <a:ln w="19050" cap="sq">
              <a:solidFill>
                <a:srgbClr val="BCD2DB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9728835" y="2802255"/>
            <a:ext cx="3173730" cy="2871978"/>
            <a:chOff x="0" y="0"/>
            <a:chExt cx="4231640" cy="3829304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231640" cy="3829304"/>
            </a:xfrm>
            <a:custGeom>
              <a:avLst/>
              <a:gdLst/>
              <a:ahLst/>
              <a:cxnLst/>
              <a:rect r="r" b="b" t="t" l="l"/>
              <a:pathLst>
                <a:path h="3829304" w="42316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4084320" y="0"/>
                  </a:lnTo>
                  <a:cubicBezTo>
                    <a:pt x="4165600" y="0"/>
                    <a:pt x="4231640" y="65913"/>
                    <a:pt x="4231640" y="147320"/>
                  </a:cubicBezTo>
                  <a:lnTo>
                    <a:pt x="4231640" y="3681984"/>
                  </a:lnTo>
                  <a:cubicBezTo>
                    <a:pt x="4231640" y="3763264"/>
                    <a:pt x="4165727" y="3829304"/>
                    <a:pt x="4084320" y="3829304"/>
                  </a:cubicBezTo>
                  <a:lnTo>
                    <a:pt x="147320" y="3829304"/>
                  </a:lnTo>
                  <a:cubicBezTo>
                    <a:pt x="66040" y="3829304"/>
                    <a:pt x="0" y="3763391"/>
                    <a:pt x="0" y="3681984"/>
                  </a:cubicBezTo>
                  <a:close/>
                </a:path>
              </a:pathLst>
            </a:custGeom>
            <a:solidFill>
              <a:srgbClr val="EEF1F5"/>
            </a:solidFill>
            <a:ln w="19050" cap="sq">
              <a:solidFill>
                <a:srgbClr val="D8E2E9"/>
              </a:solidFill>
              <a:prstDash val="solid"/>
              <a:miter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10853547" y="3254883"/>
            <a:ext cx="924306" cy="924306"/>
            <a:chOff x="0" y="0"/>
            <a:chExt cx="1232408" cy="1232408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2408" cy="1232408"/>
            </a:xfrm>
            <a:custGeom>
              <a:avLst/>
              <a:gdLst/>
              <a:ahLst/>
              <a:cxnLst/>
              <a:rect r="r" b="b" t="t" l="l"/>
              <a:pathLst>
                <a:path h="1232408" w="1232408">
                  <a:moveTo>
                    <a:pt x="0" y="616204"/>
                  </a:moveTo>
                  <a:cubicBezTo>
                    <a:pt x="0" y="275844"/>
                    <a:pt x="275844" y="0"/>
                    <a:pt x="616204" y="0"/>
                  </a:cubicBezTo>
                  <a:cubicBezTo>
                    <a:pt x="956564" y="0"/>
                    <a:pt x="1232408" y="275844"/>
                    <a:pt x="1232408" y="616204"/>
                  </a:cubicBezTo>
                  <a:cubicBezTo>
                    <a:pt x="1232408" y="956564"/>
                    <a:pt x="956564" y="1232408"/>
                    <a:pt x="616204" y="1232408"/>
                  </a:cubicBezTo>
                  <a:cubicBezTo>
                    <a:pt x="275844" y="1232408"/>
                    <a:pt x="0" y="956564"/>
                    <a:pt x="0" y="616204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7" id="47"/>
          <p:cNvGrpSpPr/>
          <p:nvPr/>
        </p:nvGrpSpPr>
        <p:grpSpPr>
          <a:xfrm rot="0">
            <a:off x="10863072" y="3456432"/>
            <a:ext cx="905256" cy="329184"/>
            <a:chOff x="0" y="0"/>
            <a:chExt cx="1207008" cy="43891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207008" cy="438912"/>
            </a:xfrm>
            <a:custGeom>
              <a:avLst/>
              <a:gdLst/>
              <a:ahLst/>
              <a:cxnLst/>
              <a:rect r="r" b="b" t="t" l="l"/>
              <a:pathLst>
                <a:path h="438912" w="1207008">
                  <a:moveTo>
                    <a:pt x="0" y="0"/>
                  </a:moveTo>
                  <a:lnTo>
                    <a:pt x="1207008" y="0"/>
                  </a:lnTo>
                  <a:lnTo>
                    <a:pt x="120700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83" r="0" b="-3583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1207008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9985248" y="4416552"/>
            <a:ext cx="2660904" cy="493776"/>
            <a:chOff x="0" y="0"/>
            <a:chExt cx="3547872" cy="658368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547872" cy="658368"/>
            </a:xfrm>
            <a:custGeom>
              <a:avLst/>
              <a:gdLst/>
              <a:ahLst/>
              <a:cxnLst/>
              <a:rect r="r" b="b" t="t" l="l"/>
              <a:pathLst>
                <a:path h="658368" w="3547872">
                  <a:moveTo>
                    <a:pt x="0" y="0"/>
                  </a:moveTo>
                  <a:lnTo>
                    <a:pt x="3547872" y="0"/>
                  </a:lnTo>
                  <a:lnTo>
                    <a:pt x="3547872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002" r="0" b="-55002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0"/>
              <a:ext cx="3547872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AGENTAI / OPERATORIAI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0012680" y="4965192"/>
            <a:ext cx="2606040" cy="987552"/>
            <a:chOff x="0" y="0"/>
            <a:chExt cx="3474720" cy="1316736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474720" cy="1316736"/>
            </a:xfrm>
            <a:custGeom>
              <a:avLst/>
              <a:gdLst/>
              <a:ahLst/>
              <a:cxnLst/>
              <a:rect r="r" b="b" t="t" l="l"/>
              <a:pathLst>
                <a:path h="1316736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3474720" cy="13167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92"/>
                </a:lnSpc>
              </a:pPr>
              <a:r>
                <a:rPr lang="en-US" sz="141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laivo aptarnavimas • logistika • ekskursijų grandinė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3130403" y="3789807"/>
            <a:ext cx="595122" cy="677418"/>
            <a:chOff x="0" y="0"/>
            <a:chExt cx="793496" cy="903224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793496" cy="903224"/>
            </a:xfrm>
            <a:custGeom>
              <a:avLst/>
              <a:gdLst/>
              <a:ahLst/>
              <a:cxnLst/>
              <a:rect r="r" b="b" t="t" l="l"/>
              <a:pathLst>
                <a:path h="903224" w="793496">
                  <a:moveTo>
                    <a:pt x="0" y="0"/>
                  </a:moveTo>
                  <a:lnTo>
                    <a:pt x="396748" y="0"/>
                  </a:lnTo>
                  <a:lnTo>
                    <a:pt x="793496" y="451612"/>
                  </a:lnTo>
                  <a:lnTo>
                    <a:pt x="396748" y="903224"/>
                  </a:lnTo>
                  <a:lnTo>
                    <a:pt x="0" y="903224"/>
                  </a:lnTo>
                  <a:lnTo>
                    <a:pt x="396748" y="451612"/>
                  </a:lnTo>
                  <a:close/>
                </a:path>
              </a:pathLst>
            </a:custGeom>
            <a:solidFill>
              <a:srgbClr val="BCD2DB"/>
            </a:solidFill>
            <a:ln w="19050" cap="sq">
              <a:solidFill>
                <a:srgbClr val="BCD2DB"/>
              </a:solidFill>
              <a:prstDash val="solid"/>
              <a:miter/>
            </a:ln>
          </p:spPr>
        </p:sp>
      </p:grpSp>
      <p:grpSp>
        <p:nvGrpSpPr>
          <p:cNvPr name="Group 58" id="58"/>
          <p:cNvGrpSpPr/>
          <p:nvPr/>
        </p:nvGrpSpPr>
        <p:grpSpPr>
          <a:xfrm rot="0">
            <a:off x="14049375" y="2802255"/>
            <a:ext cx="3173730" cy="2871978"/>
            <a:chOff x="0" y="0"/>
            <a:chExt cx="4231640" cy="3829304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231640" cy="3829304"/>
            </a:xfrm>
            <a:custGeom>
              <a:avLst/>
              <a:gdLst/>
              <a:ahLst/>
              <a:cxnLst/>
              <a:rect r="r" b="b" t="t" l="l"/>
              <a:pathLst>
                <a:path h="3829304" w="42316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4084320" y="0"/>
                  </a:lnTo>
                  <a:cubicBezTo>
                    <a:pt x="4165600" y="0"/>
                    <a:pt x="4231640" y="65913"/>
                    <a:pt x="4231640" y="147320"/>
                  </a:cubicBezTo>
                  <a:lnTo>
                    <a:pt x="4231640" y="3681984"/>
                  </a:lnTo>
                  <a:cubicBezTo>
                    <a:pt x="4231640" y="3763264"/>
                    <a:pt x="4165727" y="3829304"/>
                    <a:pt x="4084320" y="3829304"/>
                  </a:cubicBezTo>
                  <a:lnTo>
                    <a:pt x="147320" y="3829304"/>
                  </a:lnTo>
                  <a:cubicBezTo>
                    <a:pt x="66040" y="3829304"/>
                    <a:pt x="0" y="3763391"/>
                    <a:pt x="0" y="3681984"/>
                  </a:cubicBezTo>
                  <a:close/>
                </a:path>
              </a:pathLst>
            </a:custGeom>
            <a:solidFill>
              <a:srgbClr val="EDF5EF"/>
            </a:solidFill>
            <a:ln w="19050" cap="sq">
              <a:solidFill>
                <a:srgbClr val="D8E2E9"/>
              </a:solidFill>
              <a:prstDash val="solid"/>
              <a:miter/>
            </a:ln>
          </p:spPr>
        </p:sp>
      </p:grpSp>
      <p:grpSp>
        <p:nvGrpSpPr>
          <p:cNvPr name="Group 60" id="60"/>
          <p:cNvGrpSpPr/>
          <p:nvPr/>
        </p:nvGrpSpPr>
        <p:grpSpPr>
          <a:xfrm rot="0">
            <a:off x="15174087" y="3254883"/>
            <a:ext cx="924306" cy="924306"/>
            <a:chOff x="0" y="0"/>
            <a:chExt cx="1232408" cy="1232408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232408" cy="1232408"/>
            </a:xfrm>
            <a:custGeom>
              <a:avLst/>
              <a:gdLst/>
              <a:ahLst/>
              <a:cxnLst/>
              <a:rect r="r" b="b" t="t" l="l"/>
              <a:pathLst>
                <a:path h="1232408" w="1232408">
                  <a:moveTo>
                    <a:pt x="0" y="616204"/>
                  </a:moveTo>
                  <a:cubicBezTo>
                    <a:pt x="0" y="275844"/>
                    <a:pt x="275844" y="0"/>
                    <a:pt x="616204" y="0"/>
                  </a:cubicBezTo>
                  <a:cubicBezTo>
                    <a:pt x="956564" y="0"/>
                    <a:pt x="1232408" y="275844"/>
                    <a:pt x="1232408" y="616204"/>
                  </a:cubicBezTo>
                  <a:cubicBezTo>
                    <a:pt x="1232408" y="956564"/>
                    <a:pt x="956564" y="1232408"/>
                    <a:pt x="616204" y="1232408"/>
                  </a:cubicBezTo>
                  <a:cubicBezTo>
                    <a:pt x="275844" y="1232408"/>
                    <a:pt x="0" y="956564"/>
                    <a:pt x="0" y="616204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62" id="62"/>
          <p:cNvGrpSpPr/>
          <p:nvPr/>
        </p:nvGrpSpPr>
        <p:grpSpPr>
          <a:xfrm rot="0">
            <a:off x="15183612" y="3456432"/>
            <a:ext cx="905256" cy="329184"/>
            <a:chOff x="0" y="0"/>
            <a:chExt cx="1207008" cy="438912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207008" cy="438912"/>
            </a:xfrm>
            <a:custGeom>
              <a:avLst/>
              <a:gdLst/>
              <a:ahLst/>
              <a:cxnLst/>
              <a:rect r="r" b="b" t="t" l="l"/>
              <a:pathLst>
                <a:path h="438912" w="1207008">
                  <a:moveTo>
                    <a:pt x="0" y="0"/>
                  </a:moveTo>
                  <a:lnTo>
                    <a:pt x="1207008" y="0"/>
                  </a:lnTo>
                  <a:lnTo>
                    <a:pt x="120700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83" r="0" b="-3583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0"/>
              <a:ext cx="1207008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4305788" y="4416552"/>
            <a:ext cx="2660904" cy="493776"/>
            <a:chOff x="0" y="0"/>
            <a:chExt cx="3547872" cy="658368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3547872" cy="658368"/>
            </a:xfrm>
            <a:custGeom>
              <a:avLst/>
              <a:gdLst/>
              <a:ahLst/>
              <a:cxnLst/>
              <a:rect r="r" b="b" t="t" l="l"/>
              <a:pathLst>
                <a:path h="658368" w="3547872">
                  <a:moveTo>
                    <a:pt x="0" y="0"/>
                  </a:moveTo>
                  <a:lnTo>
                    <a:pt x="3547872" y="0"/>
                  </a:lnTo>
                  <a:lnTo>
                    <a:pt x="3547872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002" r="0" b="-55002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0"/>
              <a:ext cx="3547872" cy="6583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TURIZMO VERSLAS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14333220" y="4965192"/>
            <a:ext cx="2606040" cy="987552"/>
            <a:chOff x="0" y="0"/>
            <a:chExt cx="3474720" cy="1316736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474720" cy="1316736"/>
            </a:xfrm>
            <a:custGeom>
              <a:avLst/>
              <a:gdLst/>
              <a:ahLst/>
              <a:cxnLst/>
              <a:rect r="r" b="b" t="t" l="l"/>
              <a:pathLst>
                <a:path h="1316736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8" r="0" b="-1418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0"/>
              <a:ext cx="3474720" cy="13167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92"/>
                </a:lnSpc>
              </a:pPr>
              <a:r>
                <a:rPr lang="en-US" sz="141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gidai • transportas • maitinimas • muziejai • prekyba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1362075" y="6546723"/>
            <a:ext cx="15518130" cy="1418082"/>
            <a:chOff x="0" y="0"/>
            <a:chExt cx="20690840" cy="1890776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20690841" cy="1890776"/>
            </a:xfrm>
            <a:custGeom>
              <a:avLst/>
              <a:gdLst/>
              <a:ahLst/>
              <a:cxnLst/>
              <a:rect r="r" b="b" t="t" l="l"/>
              <a:pathLst>
                <a:path h="1890776" w="20690841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0542504" y="0"/>
                  </a:lnTo>
                  <a:cubicBezTo>
                    <a:pt x="20624419" y="0"/>
                    <a:pt x="20690841" y="66421"/>
                    <a:pt x="20690841" y="148336"/>
                  </a:cubicBezTo>
                  <a:lnTo>
                    <a:pt x="20690841" y="1742440"/>
                  </a:lnTo>
                  <a:cubicBezTo>
                    <a:pt x="20690841" y="1824355"/>
                    <a:pt x="20624419" y="1890776"/>
                    <a:pt x="20542504" y="1890776"/>
                  </a:cubicBezTo>
                  <a:lnTo>
                    <a:pt x="148336" y="1890776"/>
                  </a:lnTo>
                  <a:cubicBezTo>
                    <a:pt x="66421" y="1890776"/>
                    <a:pt x="0" y="1824355"/>
                    <a:pt x="0" y="1742440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73" id="73"/>
          <p:cNvGrpSpPr/>
          <p:nvPr/>
        </p:nvGrpSpPr>
        <p:grpSpPr>
          <a:xfrm rot="0">
            <a:off x="1714500" y="6940296"/>
            <a:ext cx="14813280" cy="658368"/>
            <a:chOff x="0" y="0"/>
            <a:chExt cx="19751040" cy="877824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19751039" cy="877824"/>
            </a:xfrm>
            <a:custGeom>
              <a:avLst/>
              <a:gdLst/>
              <a:ahLst/>
              <a:cxnLst/>
              <a:rect r="r" b="b" t="t" l="l"/>
              <a:pathLst>
                <a:path h="877824" w="19751039">
                  <a:moveTo>
                    <a:pt x="0" y="0"/>
                  </a:moveTo>
                  <a:lnTo>
                    <a:pt x="19751039" y="0"/>
                  </a:lnTo>
                  <a:lnTo>
                    <a:pt x="19751039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8413" r="0" b="-388413"/>
              </a:stretch>
            </a:blipFill>
          </p:spPr>
        </p:sp>
        <p:sp>
          <p:nvSpPr>
            <p:cNvPr name="TextBox 75" id="75"/>
            <p:cNvSpPr txBox="true"/>
            <p:nvPr/>
          </p:nvSpPr>
          <p:spPr>
            <a:xfrm>
              <a:off x="0" y="0"/>
              <a:ext cx="1975104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Laivas atvyksta į uostą, tačiau keleivio patirtį sukuria visas miestas.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718096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KTIC: keleivio patirtis prasideda krantinėje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Nuo informacijos iki koordinavimo ir tarptautinės rinkodaros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60323" y="2843403"/>
            <a:ext cx="2241042" cy="3379470"/>
            <a:chOff x="0" y="0"/>
            <a:chExt cx="2988056" cy="45059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988056" cy="4505960"/>
            </a:xfrm>
            <a:custGeom>
              <a:avLst/>
              <a:gdLst/>
              <a:ahLst/>
              <a:cxnLst/>
              <a:rect r="r" b="b" t="t" l="l"/>
              <a:pathLst>
                <a:path h="4505960" w="2988056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2840482" y="0"/>
                  </a:lnTo>
                  <a:cubicBezTo>
                    <a:pt x="2922016" y="0"/>
                    <a:pt x="2988056" y="66040"/>
                    <a:pt x="2988056" y="147574"/>
                  </a:cubicBezTo>
                  <a:lnTo>
                    <a:pt x="2988056" y="4358386"/>
                  </a:lnTo>
                  <a:cubicBezTo>
                    <a:pt x="2988056" y="4439920"/>
                    <a:pt x="2922016" y="4505960"/>
                    <a:pt x="2840482" y="4505960"/>
                  </a:cubicBezTo>
                  <a:lnTo>
                    <a:pt x="147574" y="4505960"/>
                  </a:lnTo>
                  <a:cubicBezTo>
                    <a:pt x="66040" y="4505960"/>
                    <a:pt x="0" y="4439920"/>
                    <a:pt x="0" y="435838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9E4EB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732407" y="3254883"/>
            <a:ext cx="896874" cy="896874"/>
            <a:chOff x="0" y="0"/>
            <a:chExt cx="1195832" cy="119583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95832" cy="1195832"/>
            </a:xfrm>
            <a:custGeom>
              <a:avLst/>
              <a:gdLst/>
              <a:ahLst/>
              <a:cxnLst/>
              <a:rect r="r" b="b" t="t" l="l"/>
              <a:pathLst>
                <a:path h="1195832" w="1195832">
                  <a:moveTo>
                    <a:pt x="0" y="597916"/>
                  </a:moveTo>
                  <a:cubicBezTo>
                    <a:pt x="0" y="267716"/>
                    <a:pt x="267716" y="0"/>
                    <a:pt x="597916" y="0"/>
                  </a:cubicBezTo>
                  <a:cubicBezTo>
                    <a:pt x="928116" y="0"/>
                    <a:pt x="1195832" y="267716"/>
                    <a:pt x="1195832" y="597916"/>
                  </a:cubicBezTo>
                  <a:cubicBezTo>
                    <a:pt x="1195832" y="928116"/>
                    <a:pt x="928116" y="1195832"/>
                    <a:pt x="597916" y="1195832"/>
                  </a:cubicBezTo>
                  <a:cubicBezTo>
                    <a:pt x="267716" y="1195832"/>
                    <a:pt x="0" y="928116"/>
                    <a:pt x="0" y="597916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741932" y="3456432"/>
            <a:ext cx="877824" cy="301752"/>
            <a:chOff x="0" y="0"/>
            <a:chExt cx="1170432" cy="40233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70432" cy="402336"/>
            </a:xfrm>
            <a:custGeom>
              <a:avLst/>
              <a:gdLst/>
              <a:ahLst/>
              <a:cxnLst/>
              <a:rect r="r" b="b" t="t" l="l"/>
              <a:pathLst>
                <a:path h="402336" w="1170432">
                  <a:moveTo>
                    <a:pt x="0" y="0"/>
                  </a:moveTo>
                  <a:lnTo>
                    <a:pt x="1170432" y="0"/>
                  </a:lnTo>
                  <a:lnTo>
                    <a:pt x="1170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83" r="0" b="-668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1170432" cy="4118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61872" y="4498848"/>
            <a:ext cx="1837944" cy="438912"/>
            <a:chOff x="0" y="0"/>
            <a:chExt cx="2450592" cy="58521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50592" cy="585216"/>
            </a:xfrm>
            <a:custGeom>
              <a:avLst/>
              <a:gdLst/>
              <a:ahLst/>
              <a:cxnLst/>
              <a:rect r="r" b="b" t="t" l="l"/>
              <a:pathLst>
                <a:path h="585216" w="2450592">
                  <a:moveTo>
                    <a:pt x="0" y="0"/>
                  </a:moveTo>
                  <a:lnTo>
                    <a:pt x="2450592" y="0"/>
                  </a:lnTo>
                  <a:lnTo>
                    <a:pt x="2450592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593" r="0" b="-31593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2450592" cy="5852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25"/>
                </a:lnSpc>
              </a:pPr>
              <a:r>
                <a:rPr lang="en-US" sz="1604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INFORMACIJA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89304" y="5061204"/>
            <a:ext cx="1783080" cy="877824"/>
            <a:chOff x="0" y="0"/>
            <a:chExt cx="2377440" cy="117043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377440" cy="1170432"/>
            </a:xfrm>
            <a:custGeom>
              <a:avLst/>
              <a:gdLst/>
              <a:ahLst/>
              <a:cxnLst/>
              <a:rect r="r" b="b" t="t" l="l"/>
              <a:pathLst>
                <a:path h="1170432" w="2377440">
                  <a:moveTo>
                    <a:pt x="0" y="0"/>
                  </a:moveTo>
                  <a:lnTo>
                    <a:pt x="2377440" y="0"/>
                  </a:lnTo>
                  <a:lnTo>
                    <a:pt x="2377440" y="1170432"/>
                  </a:lnTo>
                  <a:lnTo>
                    <a:pt x="0" y="11704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64" t="0" r="-13164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2377440" cy="11704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65"/>
                </a:lnSpc>
              </a:pPr>
              <a:r>
                <a:rPr lang="en-US" sz="130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žemėlapiai • rekomendacijos • pagalba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544187" y="2843403"/>
            <a:ext cx="2241042" cy="3379470"/>
            <a:chOff x="0" y="0"/>
            <a:chExt cx="2988056" cy="45059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988056" cy="4505960"/>
            </a:xfrm>
            <a:custGeom>
              <a:avLst/>
              <a:gdLst/>
              <a:ahLst/>
              <a:cxnLst/>
              <a:rect r="r" b="b" t="t" l="l"/>
              <a:pathLst>
                <a:path h="4505960" w="2988056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2840482" y="0"/>
                  </a:lnTo>
                  <a:cubicBezTo>
                    <a:pt x="2922016" y="0"/>
                    <a:pt x="2988056" y="66040"/>
                    <a:pt x="2988056" y="147574"/>
                  </a:cubicBezTo>
                  <a:lnTo>
                    <a:pt x="2988056" y="4358386"/>
                  </a:lnTo>
                  <a:cubicBezTo>
                    <a:pt x="2988056" y="4439920"/>
                    <a:pt x="2922016" y="4505960"/>
                    <a:pt x="2840482" y="4505960"/>
                  </a:cubicBezTo>
                  <a:lnTo>
                    <a:pt x="147574" y="4505960"/>
                  </a:lnTo>
                  <a:cubicBezTo>
                    <a:pt x="66040" y="4505960"/>
                    <a:pt x="0" y="4439920"/>
                    <a:pt x="0" y="435838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9E4EB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5216271" y="3254883"/>
            <a:ext cx="896874" cy="896874"/>
            <a:chOff x="0" y="0"/>
            <a:chExt cx="1195832" cy="119583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95832" cy="1195832"/>
            </a:xfrm>
            <a:custGeom>
              <a:avLst/>
              <a:gdLst/>
              <a:ahLst/>
              <a:cxnLst/>
              <a:rect r="r" b="b" t="t" l="l"/>
              <a:pathLst>
                <a:path h="1195832" w="1195832">
                  <a:moveTo>
                    <a:pt x="0" y="597916"/>
                  </a:moveTo>
                  <a:cubicBezTo>
                    <a:pt x="0" y="267716"/>
                    <a:pt x="267716" y="0"/>
                    <a:pt x="597916" y="0"/>
                  </a:cubicBezTo>
                  <a:cubicBezTo>
                    <a:pt x="928116" y="0"/>
                    <a:pt x="1195832" y="267716"/>
                    <a:pt x="1195832" y="597916"/>
                  </a:cubicBezTo>
                  <a:cubicBezTo>
                    <a:pt x="1195832" y="928116"/>
                    <a:pt x="928116" y="1195832"/>
                    <a:pt x="597916" y="1195832"/>
                  </a:cubicBezTo>
                  <a:cubicBezTo>
                    <a:pt x="267716" y="1195832"/>
                    <a:pt x="0" y="928116"/>
                    <a:pt x="0" y="597916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5225796" y="3456432"/>
            <a:ext cx="877824" cy="301752"/>
            <a:chOff x="0" y="0"/>
            <a:chExt cx="1170432" cy="40233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170432" cy="402336"/>
            </a:xfrm>
            <a:custGeom>
              <a:avLst/>
              <a:gdLst/>
              <a:ahLst/>
              <a:cxnLst/>
              <a:rect r="r" b="b" t="t" l="l"/>
              <a:pathLst>
                <a:path h="402336" w="1170432">
                  <a:moveTo>
                    <a:pt x="0" y="0"/>
                  </a:moveTo>
                  <a:lnTo>
                    <a:pt x="1170432" y="0"/>
                  </a:lnTo>
                  <a:lnTo>
                    <a:pt x="1170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83" r="0" b="-6683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1170432" cy="4118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4745736" y="4498848"/>
            <a:ext cx="1837944" cy="438912"/>
            <a:chOff x="0" y="0"/>
            <a:chExt cx="2450592" cy="58521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450592" cy="585216"/>
            </a:xfrm>
            <a:custGeom>
              <a:avLst/>
              <a:gdLst/>
              <a:ahLst/>
              <a:cxnLst/>
              <a:rect r="r" b="b" t="t" l="l"/>
              <a:pathLst>
                <a:path h="585216" w="2450592">
                  <a:moveTo>
                    <a:pt x="0" y="0"/>
                  </a:moveTo>
                  <a:lnTo>
                    <a:pt x="2450592" y="0"/>
                  </a:lnTo>
                  <a:lnTo>
                    <a:pt x="2450592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593" r="0" b="-31593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2450592" cy="5852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25"/>
                </a:lnSpc>
              </a:pPr>
              <a:r>
                <a:rPr lang="en-US" sz="1604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SUTIKIMAS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4773168" y="5061204"/>
            <a:ext cx="1783080" cy="877824"/>
            <a:chOff x="0" y="0"/>
            <a:chExt cx="2377440" cy="117043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377440" cy="1170432"/>
            </a:xfrm>
            <a:custGeom>
              <a:avLst/>
              <a:gdLst/>
              <a:ahLst/>
              <a:cxnLst/>
              <a:rect r="r" b="b" t="t" l="l"/>
              <a:pathLst>
                <a:path h="1170432" w="2377440">
                  <a:moveTo>
                    <a:pt x="0" y="0"/>
                  </a:moveTo>
                  <a:lnTo>
                    <a:pt x="2377440" y="0"/>
                  </a:lnTo>
                  <a:lnTo>
                    <a:pt x="2377440" y="1170432"/>
                  </a:lnTo>
                  <a:lnTo>
                    <a:pt x="0" y="11704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64" t="0" r="-13164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2377440" cy="11704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65"/>
                </a:lnSpc>
              </a:pPr>
              <a:r>
                <a:rPr lang="en-US" sz="130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tradicinė kultūra • pirmasis įspūdis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8028051" y="2843403"/>
            <a:ext cx="2241042" cy="3379470"/>
            <a:chOff x="0" y="0"/>
            <a:chExt cx="2988056" cy="450596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988056" cy="4505960"/>
            </a:xfrm>
            <a:custGeom>
              <a:avLst/>
              <a:gdLst/>
              <a:ahLst/>
              <a:cxnLst/>
              <a:rect r="r" b="b" t="t" l="l"/>
              <a:pathLst>
                <a:path h="4505960" w="2988056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2840482" y="0"/>
                  </a:lnTo>
                  <a:cubicBezTo>
                    <a:pt x="2922016" y="0"/>
                    <a:pt x="2988056" y="66040"/>
                    <a:pt x="2988056" y="147574"/>
                  </a:cubicBezTo>
                  <a:lnTo>
                    <a:pt x="2988056" y="4358386"/>
                  </a:lnTo>
                  <a:cubicBezTo>
                    <a:pt x="2988056" y="4439920"/>
                    <a:pt x="2922016" y="4505960"/>
                    <a:pt x="2840482" y="4505960"/>
                  </a:cubicBezTo>
                  <a:lnTo>
                    <a:pt x="147574" y="4505960"/>
                  </a:lnTo>
                  <a:cubicBezTo>
                    <a:pt x="66040" y="4505960"/>
                    <a:pt x="0" y="4439920"/>
                    <a:pt x="0" y="435838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9E4EB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8700135" y="3254883"/>
            <a:ext cx="896874" cy="896874"/>
            <a:chOff x="0" y="0"/>
            <a:chExt cx="1195832" cy="119583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195832" cy="1195832"/>
            </a:xfrm>
            <a:custGeom>
              <a:avLst/>
              <a:gdLst/>
              <a:ahLst/>
              <a:cxnLst/>
              <a:rect r="r" b="b" t="t" l="l"/>
              <a:pathLst>
                <a:path h="1195832" w="1195832">
                  <a:moveTo>
                    <a:pt x="0" y="597916"/>
                  </a:moveTo>
                  <a:cubicBezTo>
                    <a:pt x="0" y="267716"/>
                    <a:pt x="267716" y="0"/>
                    <a:pt x="597916" y="0"/>
                  </a:cubicBezTo>
                  <a:cubicBezTo>
                    <a:pt x="928116" y="0"/>
                    <a:pt x="1195832" y="267716"/>
                    <a:pt x="1195832" y="597916"/>
                  </a:cubicBezTo>
                  <a:cubicBezTo>
                    <a:pt x="1195832" y="928116"/>
                    <a:pt x="928116" y="1195832"/>
                    <a:pt x="597916" y="1195832"/>
                  </a:cubicBezTo>
                  <a:cubicBezTo>
                    <a:pt x="267716" y="1195832"/>
                    <a:pt x="0" y="928116"/>
                    <a:pt x="0" y="597916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8709660" y="3456432"/>
            <a:ext cx="877824" cy="301752"/>
            <a:chOff x="0" y="0"/>
            <a:chExt cx="1170432" cy="40233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170432" cy="402336"/>
            </a:xfrm>
            <a:custGeom>
              <a:avLst/>
              <a:gdLst/>
              <a:ahLst/>
              <a:cxnLst/>
              <a:rect r="r" b="b" t="t" l="l"/>
              <a:pathLst>
                <a:path h="402336" w="1170432">
                  <a:moveTo>
                    <a:pt x="0" y="0"/>
                  </a:moveTo>
                  <a:lnTo>
                    <a:pt x="1170432" y="0"/>
                  </a:lnTo>
                  <a:lnTo>
                    <a:pt x="1170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83" r="0" b="-6683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1170432" cy="4118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8229600" y="4498848"/>
            <a:ext cx="1837944" cy="438912"/>
            <a:chOff x="0" y="0"/>
            <a:chExt cx="2450592" cy="585216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450592" cy="585216"/>
            </a:xfrm>
            <a:custGeom>
              <a:avLst/>
              <a:gdLst/>
              <a:ahLst/>
              <a:cxnLst/>
              <a:rect r="r" b="b" t="t" l="l"/>
              <a:pathLst>
                <a:path h="585216" w="2450592">
                  <a:moveTo>
                    <a:pt x="0" y="0"/>
                  </a:moveTo>
                  <a:lnTo>
                    <a:pt x="2450592" y="0"/>
                  </a:lnTo>
                  <a:lnTo>
                    <a:pt x="2450592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593" r="0" b="-31593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2450592" cy="5852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25"/>
                </a:lnSpc>
              </a:pPr>
              <a:r>
                <a:rPr lang="en-US" sz="1604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KOORDINAVIMAS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8257032" y="5061204"/>
            <a:ext cx="1783080" cy="877824"/>
            <a:chOff x="0" y="0"/>
            <a:chExt cx="2377440" cy="117043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377440" cy="1170432"/>
            </a:xfrm>
            <a:custGeom>
              <a:avLst/>
              <a:gdLst/>
              <a:ahLst/>
              <a:cxnLst/>
              <a:rect r="r" b="b" t="t" l="l"/>
              <a:pathLst>
                <a:path h="1170432" w="2377440">
                  <a:moveTo>
                    <a:pt x="0" y="0"/>
                  </a:moveTo>
                  <a:lnTo>
                    <a:pt x="2377440" y="0"/>
                  </a:lnTo>
                  <a:lnTo>
                    <a:pt x="2377440" y="1170432"/>
                  </a:lnTo>
                  <a:lnTo>
                    <a:pt x="0" y="11704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64" t="0" r="-13164" b="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0"/>
              <a:ext cx="2377440" cy="11704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65"/>
                </a:lnSpc>
              </a:pPr>
              <a:r>
                <a:rPr lang="en-US" sz="130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uostas • miestas • tarnybos • verslas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1511915" y="2843403"/>
            <a:ext cx="2241042" cy="3379470"/>
            <a:chOff x="0" y="0"/>
            <a:chExt cx="2988056" cy="450596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988056" cy="4505960"/>
            </a:xfrm>
            <a:custGeom>
              <a:avLst/>
              <a:gdLst/>
              <a:ahLst/>
              <a:cxnLst/>
              <a:rect r="r" b="b" t="t" l="l"/>
              <a:pathLst>
                <a:path h="4505960" w="2988056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2840482" y="0"/>
                  </a:lnTo>
                  <a:cubicBezTo>
                    <a:pt x="2922016" y="0"/>
                    <a:pt x="2988056" y="66040"/>
                    <a:pt x="2988056" y="147574"/>
                  </a:cubicBezTo>
                  <a:lnTo>
                    <a:pt x="2988056" y="4358386"/>
                  </a:lnTo>
                  <a:cubicBezTo>
                    <a:pt x="2988056" y="4439920"/>
                    <a:pt x="2922016" y="4505960"/>
                    <a:pt x="2840482" y="4505960"/>
                  </a:cubicBezTo>
                  <a:lnTo>
                    <a:pt x="147574" y="4505960"/>
                  </a:lnTo>
                  <a:cubicBezTo>
                    <a:pt x="66040" y="4505960"/>
                    <a:pt x="0" y="4439920"/>
                    <a:pt x="0" y="4358386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9E4EB"/>
              </a:solidFill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12183999" y="3254883"/>
            <a:ext cx="896874" cy="896874"/>
            <a:chOff x="0" y="0"/>
            <a:chExt cx="1195832" cy="1195832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195832" cy="1195832"/>
            </a:xfrm>
            <a:custGeom>
              <a:avLst/>
              <a:gdLst/>
              <a:ahLst/>
              <a:cxnLst/>
              <a:rect r="r" b="b" t="t" l="l"/>
              <a:pathLst>
                <a:path h="1195832" w="1195832">
                  <a:moveTo>
                    <a:pt x="0" y="597916"/>
                  </a:moveTo>
                  <a:cubicBezTo>
                    <a:pt x="0" y="267716"/>
                    <a:pt x="267716" y="0"/>
                    <a:pt x="597916" y="0"/>
                  </a:cubicBezTo>
                  <a:cubicBezTo>
                    <a:pt x="928116" y="0"/>
                    <a:pt x="1195832" y="267716"/>
                    <a:pt x="1195832" y="597916"/>
                  </a:cubicBezTo>
                  <a:cubicBezTo>
                    <a:pt x="1195832" y="928116"/>
                    <a:pt x="928116" y="1195832"/>
                    <a:pt x="597916" y="1195832"/>
                  </a:cubicBezTo>
                  <a:cubicBezTo>
                    <a:pt x="267716" y="1195832"/>
                    <a:pt x="0" y="928116"/>
                    <a:pt x="0" y="597916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12193524" y="3456432"/>
            <a:ext cx="877824" cy="301752"/>
            <a:chOff x="0" y="0"/>
            <a:chExt cx="1170432" cy="402336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170432" cy="402336"/>
            </a:xfrm>
            <a:custGeom>
              <a:avLst/>
              <a:gdLst/>
              <a:ahLst/>
              <a:cxnLst/>
              <a:rect r="r" b="b" t="t" l="l"/>
              <a:pathLst>
                <a:path h="402336" w="1170432">
                  <a:moveTo>
                    <a:pt x="0" y="0"/>
                  </a:moveTo>
                  <a:lnTo>
                    <a:pt x="1170432" y="0"/>
                  </a:lnTo>
                  <a:lnTo>
                    <a:pt x="1170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83" r="0" b="-6683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9525"/>
              <a:ext cx="1170432" cy="4118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1713464" y="4498848"/>
            <a:ext cx="1837944" cy="438912"/>
            <a:chOff x="0" y="0"/>
            <a:chExt cx="2450592" cy="585216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450592" cy="585216"/>
            </a:xfrm>
            <a:custGeom>
              <a:avLst/>
              <a:gdLst/>
              <a:ahLst/>
              <a:cxnLst/>
              <a:rect r="r" b="b" t="t" l="l"/>
              <a:pathLst>
                <a:path h="585216" w="2450592">
                  <a:moveTo>
                    <a:pt x="0" y="0"/>
                  </a:moveTo>
                  <a:lnTo>
                    <a:pt x="2450592" y="0"/>
                  </a:lnTo>
                  <a:lnTo>
                    <a:pt x="2450592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593" r="0" b="-31593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0"/>
              <a:ext cx="2450592" cy="5852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25"/>
                </a:lnSpc>
              </a:pPr>
              <a:r>
                <a:rPr lang="en-US" sz="1604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PRODUKTAS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1740896" y="5061204"/>
            <a:ext cx="1783080" cy="877824"/>
            <a:chOff x="0" y="0"/>
            <a:chExt cx="2377440" cy="1170432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377440" cy="1170432"/>
            </a:xfrm>
            <a:custGeom>
              <a:avLst/>
              <a:gdLst/>
              <a:ahLst/>
              <a:cxnLst/>
              <a:rect r="r" b="b" t="t" l="l"/>
              <a:pathLst>
                <a:path h="1170432" w="2377440">
                  <a:moveTo>
                    <a:pt x="0" y="0"/>
                  </a:moveTo>
                  <a:lnTo>
                    <a:pt x="2377440" y="0"/>
                  </a:lnTo>
                  <a:lnTo>
                    <a:pt x="2377440" y="1170432"/>
                  </a:lnTo>
                  <a:lnTo>
                    <a:pt x="0" y="11704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64" t="0" r="-13164" b="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0"/>
              <a:ext cx="2377440" cy="11704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65"/>
                </a:lnSpc>
              </a:pPr>
              <a:r>
                <a:rPr lang="en-US" sz="130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maršrutai • ekskursijos • naujos patirtys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4995779" y="2843403"/>
            <a:ext cx="2241042" cy="3379470"/>
            <a:chOff x="0" y="0"/>
            <a:chExt cx="2988056" cy="450596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988056" cy="4505960"/>
            </a:xfrm>
            <a:custGeom>
              <a:avLst/>
              <a:gdLst/>
              <a:ahLst/>
              <a:cxnLst/>
              <a:rect r="r" b="b" t="t" l="l"/>
              <a:pathLst>
                <a:path h="4505960" w="2988056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2840482" y="0"/>
                  </a:lnTo>
                  <a:cubicBezTo>
                    <a:pt x="2922016" y="0"/>
                    <a:pt x="2988056" y="66040"/>
                    <a:pt x="2988056" y="147574"/>
                  </a:cubicBezTo>
                  <a:lnTo>
                    <a:pt x="2988056" y="4358386"/>
                  </a:lnTo>
                  <a:cubicBezTo>
                    <a:pt x="2988056" y="4439920"/>
                    <a:pt x="2922016" y="4505960"/>
                    <a:pt x="2840482" y="4505960"/>
                  </a:cubicBezTo>
                  <a:lnTo>
                    <a:pt x="147574" y="4505960"/>
                  </a:lnTo>
                  <a:cubicBezTo>
                    <a:pt x="66040" y="4505960"/>
                    <a:pt x="0" y="4439920"/>
                    <a:pt x="0" y="4358386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67" id="67"/>
          <p:cNvGrpSpPr/>
          <p:nvPr/>
        </p:nvGrpSpPr>
        <p:grpSpPr>
          <a:xfrm rot="0">
            <a:off x="15667863" y="3254883"/>
            <a:ext cx="896874" cy="896874"/>
            <a:chOff x="0" y="0"/>
            <a:chExt cx="1195832" cy="1195832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195832" cy="1195832"/>
            </a:xfrm>
            <a:custGeom>
              <a:avLst/>
              <a:gdLst/>
              <a:ahLst/>
              <a:cxnLst/>
              <a:rect r="r" b="b" t="t" l="l"/>
              <a:pathLst>
                <a:path h="1195832" w="1195832">
                  <a:moveTo>
                    <a:pt x="0" y="597916"/>
                  </a:moveTo>
                  <a:cubicBezTo>
                    <a:pt x="0" y="267716"/>
                    <a:pt x="267716" y="0"/>
                    <a:pt x="597916" y="0"/>
                  </a:cubicBezTo>
                  <a:cubicBezTo>
                    <a:pt x="928116" y="0"/>
                    <a:pt x="1195832" y="267716"/>
                    <a:pt x="1195832" y="597916"/>
                  </a:cubicBezTo>
                  <a:cubicBezTo>
                    <a:pt x="1195832" y="928116"/>
                    <a:pt x="928116" y="1195832"/>
                    <a:pt x="597916" y="1195832"/>
                  </a:cubicBezTo>
                  <a:cubicBezTo>
                    <a:pt x="267716" y="1195832"/>
                    <a:pt x="0" y="928116"/>
                    <a:pt x="0" y="597916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69" id="69"/>
          <p:cNvGrpSpPr/>
          <p:nvPr/>
        </p:nvGrpSpPr>
        <p:grpSpPr>
          <a:xfrm rot="0">
            <a:off x="15677388" y="3456432"/>
            <a:ext cx="877824" cy="301752"/>
            <a:chOff x="0" y="0"/>
            <a:chExt cx="1170432" cy="402336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1170432" cy="402336"/>
            </a:xfrm>
            <a:custGeom>
              <a:avLst/>
              <a:gdLst/>
              <a:ahLst/>
              <a:cxnLst/>
              <a:rect r="r" b="b" t="t" l="l"/>
              <a:pathLst>
                <a:path h="402336" w="1170432">
                  <a:moveTo>
                    <a:pt x="0" y="0"/>
                  </a:moveTo>
                  <a:lnTo>
                    <a:pt x="1170432" y="0"/>
                  </a:lnTo>
                  <a:lnTo>
                    <a:pt x="1170432" y="402336"/>
                  </a:lnTo>
                  <a:lnTo>
                    <a:pt x="0" y="4023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83" r="0" b="-6683"/>
              </a:stretch>
            </a:blipFill>
          </p:spPr>
        </p:sp>
        <p:sp>
          <p:nvSpPr>
            <p:cNvPr name="TextBox 71" id="71"/>
            <p:cNvSpPr txBox="true"/>
            <p:nvPr/>
          </p:nvSpPr>
          <p:spPr>
            <a:xfrm>
              <a:off x="0" y="-9525"/>
              <a:ext cx="1170432" cy="4118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15197328" y="4498848"/>
            <a:ext cx="1837944" cy="438912"/>
            <a:chOff x="0" y="0"/>
            <a:chExt cx="2450592" cy="585216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2450592" cy="585216"/>
            </a:xfrm>
            <a:custGeom>
              <a:avLst/>
              <a:gdLst/>
              <a:ahLst/>
              <a:cxnLst/>
              <a:rect r="r" b="b" t="t" l="l"/>
              <a:pathLst>
                <a:path h="585216" w="2450592">
                  <a:moveTo>
                    <a:pt x="0" y="0"/>
                  </a:moveTo>
                  <a:lnTo>
                    <a:pt x="2450592" y="0"/>
                  </a:lnTo>
                  <a:lnTo>
                    <a:pt x="2450592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593" r="0" b="-31593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>
              <a:off x="0" y="0"/>
              <a:ext cx="2450592" cy="5852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25"/>
                </a:lnSpc>
              </a:pPr>
              <a:r>
                <a:rPr lang="en-US" sz="1604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RINKODARA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15224760" y="5061204"/>
            <a:ext cx="1783080" cy="877824"/>
            <a:chOff x="0" y="0"/>
            <a:chExt cx="2377440" cy="1170432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2377440" cy="1170432"/>
            </a:xfrm>
            <a:custGeom>
              <a:avLst/>
              <a:gdLst/>
              <a:ahLst/>
              <a:cxnLst/>
              <a:rect r="r" b="b" t="t" l="l"/>
              <a:pathLst>
                <a:path h="1170432" w="2377440">
                  <a:moveTo>
                    <a:pt x="0" y="0"/>
                  </a:moveTo>
                  <a:lnTo>
                    <a:pt x="2377440" y="0"/>
                  </a:lnTo>
                  <a:lnTo>
                    <a:pt x="2377440" y="1170432"/>
                  </a:lnTo>
                  <a:lnTo>
                    <a:pt x="0" y="11704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64" t="0" r="-13164" b="0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>
              <a:off x="0" y="0"/>
              <a:ext cx="2377440" cy="11704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65"/>
                </a:lnSpc>
              </a:pPr>
              <a:r>
                <a:rPr lang="en-US" sz="1305">
                  <a:solidFill>
                    <a:srgbClr val="D8E2EA"/>
                  </a:solidFill>
                  <a:latin typeface="Aptos"/>
                  <a:ea typeface="Aptos"/>
                  <a:cs typeface="Aptos"/>
                  <a:sym typeface="Aptos"/>
                </a:rPr>
                <a:t>Seatrade • Cruise Baltic • Cruise Europe</a:t>
              </a:r>
            </a:p>
          </p:txBody>
        </p:sp>
      </p:grpSp>
      <p:sp>
        <p:nvSpPr>
          <p:cNvPr name="AutoShape 78" id="78"/>
          <p:cNvSpPr/>
          <p:nvPr/>
        </p:nvSpPr>
        <p:spPr>
          <a:xfrm rot="6540">
            <a:off x="2181215" y="6825806"/>
            <a:ext cx="13975871" cy="0"/>
          </a:xfrm>
          <a:prstGeom prst="line">
            <a:avLst/>
          </a:prstGeom>
          <a:ln cap="rnd" w="9525">
            <a:solidFill>
              <a:srgbClr val="C7D5DE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9" id="79"/>
          <p:cNvGrpSpPr/>
          <p:nvPr/>
        </p:nvGrpSpPr>
        <p:grpSpPr>
          <a:xfrm rot="0">
            <a:off x="1453896" y="7269480"/>
            <a:ext cx="15087600" cy="1289304"/>
            <a:chOff x="0" y="0"/>
            <a:chExt cx="20116800" cy="1719072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20116800" cy="1719072"/>
            </a:xfrm>
            <a:custGeom>
              <a:avLst/>
              <a:gdLst/>
              <a:ahLst/>
              <a:cxnLst/>
              <a:rect r="r" b="b" t="t" l="l"/>
              <a:pathLst>
                <a:path h="1719072" w="20116800">
                  <a:moveTo>
                    <a:pt x="0" y="0"/>
                  </a:moveTo>
                  <a:lnTo>
                    <a:pt x="20116800" y="0"/>
                  </a:lnTo>
                  <a:lnTo>
                    <a:pt x="20116800" y="1719072"/>
                  </a:lnTo>
                  <a:lnTo>
                    <a:pt x="0" y="17190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8016" r="0" b="-178016"/>
              </a:stretch>
            </a:blipFill>
          </p:spPr>
        </p:sp>
        <p:sp>
          <p:nvSpPr>
            <p:cNvPr name="TextBox 81" id="81"/>
            <p:cNvSpPr txBox="true"/>
            <p:nvPr/>
          </p:nvSpPr>
          <p:spPr>
            <a:xfrm>
              <a:off x="0" y="0"/>
              <a:ext cx="20116800" cy="171907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55"/>
                </a:lnSpc>
              </a:pPr>
              <a:r>
                <a:rPr lang="en-US" sz="2129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KTIC veikla: kruizinių laivų sutikimai, keleivių informavimas, koordinavimas ir Klaipėdos pristatymas tarptautinėse kruizų parodose bei asociacijose.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7543" cy="10287000"/>
            <a:chOff x="0" y="0"/>
            <a:chExt cx="2438339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336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109" r="0" b="-910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2971161" y="-167244"/>
            <a:ext cx="31708183" cy="10454244"/>
            <a:chOff x="0" y="0"/>
            <a:chExt cx="41678272" cy="13741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1678228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41678228">
                  <a:moveTo>
                    <a:pt x="0" y="0"/>
                  </a:moveTo>
                  <a:lnTo>
                    <a:pt x="41678228" y="0"/>
                  </a:lnTo>
                  <a:lnTo>
                    <a:pt x="41678228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>
                <a:alpha val="26667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9525" y="-9525"/>
            <a:ext cx="18306593" cy="1870710"/>
            <a:chOff x="0" y="0"/>
            <a:chExt cx="24408790" cy="24942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8764" cy="2494280"/>
            </a:xfrm>
            <a:custGeom>
              <a:avLst/>
              <a:gdLst/>
              <a:ahLst/>
              <a:cxnLst/>
              <a:rect r="r" b="b" t="t" l="l"/>
              <a:pathLst>
                <a:path h="2494280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94280"/>
                  </a:lnTo>
                  <a:lnTo>
                    <a:pt x="0" y="2494280"/>
                  </a:lnTo>
                  <a:close/>
                </a:path>
              </a:pathLst>
            </a:custGeom>
            <a:solidFill>
              <a:srgbClr val="0B1F33">
                <a:alpha val="92157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Ką Klaipėda ir regionas gali pasiūlyti?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C8D3DE"/>
                  </a:solidFill>
                  <a:latin typeface="Aptos"/>
                  <a:ea typeface="Aptos"/>
                  <a:cs typeface="Aptos"/>
                  <a:sym typeface="Aptos"/>
                </a:rPr>
                <a:t>Vienos dienos sustojime – keturios skirtingos patirčių grupės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78027" y="6546723"/>
            <a:ext cx="3749802" cy="1870710"/>
            <a:chOff x="0" y="0"/>
            <a:chExt cx="4999736" cy="2494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999736" cy="2494280"/>
            </a:xfrm>
            <a:custGeom>
              <a:avLst/>
              <a:gdLst/>
              <a:ahLst/>
              <a:cxnLst/>
              <a:rect r="r" b="b" t="t" l="l"/>
              <a:pathLst>
                <a:path h="2494280" w="4999736">
                  <a:moveTo>
                    <a:pt x="0" y="147828"/>
                  </a:moveTo>
                  <a:cubicBezTo>
                    <a:pt x="0" y="66167"/>
                    <a:pt x="66167" y="0"/>
                    <a:pt x="147828" y="0"/>
                  </a:cubicBezTo>
                  <a:lnTo>
                    <a:pt x="4851908" y="0"/>
                  </a:lnTo>
                  <a:cubicBezTo>
                    <a:pt x="4933569" y="0"/>
                    <a:pt x="4999736" y="66167"/>
                    <a:pt x="4999736" y="147828"/>
                  </a:cubicBezTo>
                  <a:lnTo>
                    <a:pt x="4999736" y="2346452"/>
                  </a:lnTo>
                  <a:cubicBezTo>
                    <a:pt x="4999736" y="2428113"/>
                    <a:pt x="4933569" y="2494280"/>
                    <a:pt x="4851908" y="2494280"/>
                  </a:cubicBezTo>
                  <a:lnTo>
                    <a:pt x="147828" y="2494280"/>
                  </a:lnTo>
                  <a:cubicBezTo>
                    <a:pt x="66167" y="2494280"/>
                    <a:pt x="0" y="2428113"/>
                    <a:pt x="0" y="2346452"/>
                  </a:cubicBezTo>
                  <a:close/>
                </a:path>
              </a:pathLst>
            </a:custGeom>
            <a:solidFill>
              <a:srgbClr val="FFFFFF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234440" y="6885432"/>
            <a:ext cx="3236976" cy="411480"/>
            <a:chOff x="0" y="0"/>
            <a:chExt cx="4315968" cy="5486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315968" cy="548640"/>
            </a:xfrm>
            <a:custGeom>
              <a:avLst/>
              <a:gdLst/>
              <a:ahLst/>
              <a:cxnLst/>
              <a:rect r="r" b="b" t="t" l="l"/>
              <a:pathLst>
                <a:path h="548640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3282" r="0" b="-103282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4315968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00"/>
                </a:lnSpc>
              </a:pPr>
              <a:r>
                <a:rPr lang="en-US" sz="22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KLAIPĖDA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34440" y="7434072"/>
            <a:ext cx="3236976" cy="658368"/>
            <a:chOff x="0" y="0"/>
            <a:chExt cx="4315968" cy="8778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315968" cy="877824"/>
            </a:xfrm>
            <a:custGeom>
              <a:avLst/>
              <a:gdLst/>
              <a:ahLst/>
              <a:cxnLst/>
              <a:rect r="r" b="b" t="t" l="l"/>
              <a:pathLst>
                <a:path h="877824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5801" r="0" b="-45801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4315968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Senamiestis • jūrinis paveldas • kultūra • gastronomija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298567" y="6546723"/>
            <a:ext cx="3749802" cy="1870710"/>
            <a:chOff x="0" y="0"/>
            <a:chExt cx="4999736" cy="24942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999736" cy="2494280"/>
            </a:xfrm>
            <a:custGeom>
              <a:avLst/>
              <a:gdLst/>
              <a:ahLst/>
              <a:cxnLst/>
              <a:rect r="r" b="b" t="t" l="l"/>
              <a:pathLst>
                <a:path h="2494280" w="4999736">
                  <a:moveTo>
                    <a:pt x="0" y="147828"/>
                  </a:moveTo>
                  <a:cubicBezTo>
                    <a:pt x="0" y="66167"/>
                    <a:pt x="66167" y="0"/>
                    <a:pt x="147828" y="0"/>
                  </a:cubicBezTo>
                  <a:lnTo>
                    <a:pt x="4851908" y="0"/>
                  </a:lnTo>
                  <a:cubicBezTo>
                    <a:pt x="4933569" y="0"/>
                    <a:pt x="4999736" y="66167"/>
                    <a:pt x="4999736" y="147828"/>
                  </a:cubicBezTo>
                  <a:lnTo>
                    <a:pt x="4999736" y="2346452"/>
                  </a:lnTo>
                  <a:cubicBezTo>
                    <a:pt x="4999736" y="2428113"/>
                    <a:pt x="4933569" y="2494280"/>
                    <a:pt x="4851908" y="2494280"/>
                  </a:cubicBezTo>
                  <a:lnTo>
                    <a:pt x="147828" y="2494280"/>
                  </a:lnTo>
                  <a:cubicBezTo>
                    <a:pt x="66167" y="2494280"/>
                    <a:pt x="0" y="2428113"/>
                    <a:pt x="0" y="2346452"/>
                  </a:cubicBezTo>
                  <a:close/>
                </a:path>
              </a:pathLst>
            </a:custGeom>
            <a:solidFill>
              <a:srgbClr val="FFFFFF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5554980" y="6885432"/>
            <a:ext cx="3236976" cy="411480"/>
            <a:chOff x="0" y="0"/>
            <a:chExt cx="4315968" cy="5486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315968" cy="548640"/>
            </a:xfrm>
            <a:custGeom>
              <a:avLst/>
              <a:gdLst/>
              <a:ahLst/>
              <a:cxnLst/>
              <a:rect r="r" b="b" t="t" l="l"/>
              <a:pathLst>
                <a:path h="548640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3282" r="0" b="-103282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4315968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00"/>
                </a:lnSpc>
              </a:pPr>
              <a:r>
                <a:rPr lang="en-US" sz="22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KURŠIŲ NERIJA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5554980" y="7434072"/>
            <a:ext cx="3236976" cy="658368"/>
            <a:chOff x="0" y="0"/>
            <a:chExt cx="4315968" cy="877824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315968" cy="877824"/>
            </a:xfrm>
            <a:custGeom>
              <a:avLst/>
              <a:gdLst/>
              <a:ahLst/>
              <a:cxnLst/>
              <a:rect r="r" b="b" t="t" l="l"/>
              <a:pathLst>
                <a:path h="877824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5801" r="0" b="-45801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4315968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Juodkrantė • Nida • kopos • UNESCO kraštovaizdis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619107" y="6546723"/>
            <a:ext cx="3749802" cy="1870710"/>
            <a:chOff x="0" y="0"/>
            <a:chExt cx="4999736" cy="249428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999736" cy="2494280"/>
            </a:xfrm>
            <a:custGeom>
              <a:avLst/>
              <a:gdLst/>
              <a:ahLst/>
              <a:cxnLst/>
              <a:rect r="r" b="b" t="t" l="l"/>
              <a:pathLst>
                <a:path h="2494280" w="4999736">
                  <a:moveTo>
                    <a:pt x="0" y="147828"/>
                  </a:moveTo>
                  <a:cubicBezTo>
                    <a:pt x="0" y="66167"/>
                    <a:pt x="66167" y="0"/>
                    <a:pt x="147828" y="0"/>
                  </a:cubicBezTo>
                  <a:lnTo>
                    <a:pt x="4851908" y="0"/>
                  </a:lnTo>
                  <a:cubicBezTo>
                    <a:pt x="4933569" y="0"/>
                    <a:pt x="4999736" y="66167"/>
                    <a:pt x="4999736" y="147828"/>
                  </a:cubicBezTo>
                  <a:lnTo>
                    <a:pt x="4999736" y="2346452"/>
                  </a:lnTo>
                  <a:cubicBezTo>
                    <a:pt x="4999736" y="2428113"/>
                    <a:pt x="4933569" y="2494280"/>
                    <a:pt x="4851908" y="2494280"/>
                  </a:cubicBezTo>
                  <a:lnTo>
                    <a:pt x="147828" y="2494280"/>
                  </a:lnTo>
                  <a:cubicBezTo>
                    <a:pt x="66167" y="2494280"/>
                    <a:pt x="0" y="2428113"/>
                    <a:pt x="0" y="2346452"/>
                  </a:cubicBezTo>
                  <a:close/>
                </a:path>
              </a:pathLst>
            </a:custGeom>
            <a:solidFill>
              <a:srgbClr val="FFFFFF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9875520" y="6885432"/>
            <a:ext cx="3236976" cy="411480"/>
            <a:chOff x="0" y="0"/>
            <a:chExt cx="4315968" cy="5486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315968" cy="548640"/>
            </a:xfrm>
            <a:custGeom>
              <a:avLst/>
              <a:gdLst/>
              <a:ahLst/>
              <a:cxnLst/>
              <a:rect r="r" b="b" t="t" l="l"/>
              <a:pathLst>
                <a:path h="548640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3282" r="0" b="-103282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4315968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00"/>
                </a:lnSpc>
              </a:pPr>
              <a:r>
                <a:rPr lang="en-US" sz="22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PAJŪRIS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875520" y="7434072"/>
            <a:ext cx="3236976" cy="658368"/>
            <a:chOff x="0" y="0"/>
            <a:chExt cx="4315968" cy="87782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315968" cy="877824"/>
            </a:xfrm>
            <a:custGeom>
              <a:avLst/>
              <a:gdLst/>
              <a:ahLst/>
              <a:cxnLst/>
              <a:rect r="r" b="b" t="t" l="l"/>
              <a:pathLst>
                <a:path h="877824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5801" r="0" b="-45801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4315968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Palanga • Baltijos jūra • kurortinė patirtis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939647" y="6546723"/>
            <a:ext cx="3749802" cy="1870710"/>
            <a:chOff x="0" y="0"/>
            <a:chExt cx="4999736" cy="24942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999736" cy="2494280"/>
            </a:xfrm>
            <a:custGeom>
              <a:avLst/>
              <a:gdLst/>
              <a:ahLst/>
              <a:cxnLst/>
              <a:rect r="r" b="b" t="t" l="l"/>
              <a:pathLst>
                <a:path h="2494280" w="4999736">
                  <a:moveTo>
                    <a:pt x="0" y="147828"/>
                  </a:moveTo>
                  <a:cubicBezTo>
                    <a:pt x="0" y="66167"/>
                    <a:pt x="66167" y="0"/>
                    <a:pt x="147828" y="0"/>
                  </a:cubicBezTo>
                  <a:lnTo>
                    <a:pt x="4851908" y="0"/>
                  </a:lnTo>
                  <a:cubicBezTo>
                    <a:pt x="4933569" y="0"/>
                    <a:pt x="4999736" y="66167"/>
                    <a:pt x="4999736" y="147828"/>
                  </a:cubicBezTo>
                  <a:lnTo>
                    <a:pt x="4999736" y="2346452"/>
                  </a:lnTo>
                  <a:cubicBezTo>
                    <a:pt x="4999736" y="2428113"/>
                    <a:pt x="4933569" y="2494280"/>
                    <a:pt x="4851908" y="2494280"/>
                  </a:cubicBezTo>
                  <a:lnTo>
                    <a:pt x="147828" y="2494280"/>
                  </a:lnTo>
                  <a:cubicBezTo>
                    <a:pt x="66167" y="2494280"/>
                    <a:pt x="0" y="2428113"/>
                    <a:pt x="0" y="2346452"/>
                  </a:cubicBezTo>
                  <a:close/>
                </a:path>
              </a:pathLst>
            </a:custGeom>
            <a:solidFill>
              <a:srgbClr val="FFFFFF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14196060" y="6885432"/>
            <a:ext cx="3236976" cy="411480"/>
            <a:chOff x="0" y="0"/>
            <a:chExt cx="4315968" cy="54864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315968" cy="548640"/>
            </a:xfrm>
            <a:custGeom>
              <a:avLst/>
              <a:gdLst/>
              <a:ahLst/>
              <a:cxnLst/>
              <a:rect r="r" b="b" t="t" l="l"/>
              <a:pathLst>
                <a:path h="548640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3282" r="0" b="-103282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0"/>
              <a:ext cx="4315968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00"/>
                </a:lnSpc>
              </a:pPr>
              <a:r>
                <a:rPr lang="en-US" sz="22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REGIONAS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4196060" y="7434072"/>
            <a:ext cx="3236976" cy="658368"/>
            <a:chOff x="0" y="0"/>
            <a:chExt cx="4315968" cy="877824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315968" cy="877824"/>
            </a:xfrm>
            <a:custGeom>
              <a:avLst/>
              <a:gdLst/>
              <a:ahLst/>
              <a:cxnLst/>
              <a:rect r="r" b="b" t="t" l="l"/>
              <a:pathLst>
                <a:path h="877824" w="4315968">
                  <a:moveTo>
                    <a:pt x="0" y="0"/>
                  </a:moveTo>
                  <a:lnTo>
                    <a:pt x="4315968" y="0"/>
                  </a:lnTo>
                  <a:lnTo>
                    <a:pt x="4315968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5801" r="0" b="-45801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4315968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09"/>
                </a:lnSpc>
              </a:pPr>
              <a:r>
                <a:rPr lang="en-US" sz="14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Kretinga •Šilutė• Žemaitija • vietos kultūra • gamta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07008" y="8805672"/>
            <a:ext cx="15841980" cy="603504"/>
            <a:chOff x="0" y="0"/>
            <a:chExt cx="21122640" cy="80467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1122639" cy="804672"/>
            </a:xfrm>
            <a:custGeom>
              <a:avLst/>
              <a:gdLst/>
              <a:ahLst/>
              <a:cxnLst/>
              <a:rect r="r" b="b" t="t" l="l"/>
              <a:pathLst>
                <a:path h="804672" w="21122639">
                  <a:moveTo>
                    <a:pt x="0" y="0"/>
                  </a:moveTo>
                  <a:lnTo>
                    <a:pt x="21122639" y="0"/>
                  </a:lnTo>
                  <a:lnTo>
                    <a:pt x="21122639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61482" r="0" b="-461482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21122640" cy="80467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44"/>
                </a:lnSpc>
              </a:pPr>
              <a:r>
                <a:rPr lang="en-US" sz="162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2025 m. tarp populiariausių išvykų buvo Nida ir Juodkrantė, Palanga, Kretinga bei ekskursijos Klaipėdos mieste.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0972800" cy="10287000"/>
            <a:chOff x="0" y="0"/>
            <a:chExt cx="146304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500" t="0" r="-1250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-9525"/>
            <a:ext cx="10972800" cy="10306050"/>
            <a:chOff x="0" y="0"/>
            <a:chExt cx="14630400" cy="13741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630400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>
                <a:alpha val="20000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972800" y="-9525"/>
            <a:ext cx="7320153" cy="10306050"/>
            <a:chOff x="0" y="0"/>
            <a:chExt cx="9760204" cy="13741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60203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9760203">
                  <a:moveTo>
                    <a:pt x="0" y="0"/>
                  </a:moveTo>
                  <a:lnTo>
                    <a:pt x="9760203" y="0"/>
                  </a:lnTo>
                  <a:lnTo>
                    <a:pt x="9760203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960120" y="960120"/>
            <a:ext cx="8092440" cy="1714500"/>
            <a:chOff x="0" y="0"/>
            <a:chExt cx="10789920" cy="2286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8992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0789920">
                  <a:moveTo>
                    <a:pt x="0" y="0"/>
                  </a:moveTo>
                  <a:lnTo>
                    <a:pt x="10789920" y="0"/>
                  </a:lnTo>
                  <a:lnTo>
                    <a:pt x="107899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1969" r="0" b="-4196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10789920" cy="2276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580"/>
                </a:lnSpc>
              </a:pPr>
              <a:r>
                <a:rPr lang="en-US" sz="46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Naujasis kruizinių</a:t>
              </a:r>
            </a:p>
            <a:p>
              <a:pPr algn="l">
                <a:lnSpc>
                  <a:spcPts val="5580"/>
                </a:lnSpc>
              </a:pPr>
              <a:r>
                <a:rPr lang="en-US" sz="46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laivų terminalas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14984" y="2852928"/>
            <a:ext cx="7612380" cy="1289304"/>
            <a:chOff x="0" y="0"/>
            <a:chExt cx="10149840" cy="171907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149840" cy="1719072"/>
            </a:xfrm>
            <a:custGeom>
              <a:avLst/>
              <a:gdLst/>
              <a:ahLst/>
              <a:cxnLst/>
              <a:rect r="r" b="b" t="t" l="l"/>
              <a:pathLst>
                <a:path h="1719072" w="10149840">
                  <a:moveTo>
                    <a:pt x="0" y="0"/>
                  </a:moveTo>
                  <a:lnTo>
                    <a:pt x="10149840" y="0"/>
                  </a:lnTo>
                  <a:lnTo>
                    <a:pt x="10149840" y="1719072"/>
                  </a:lnTo>
                  <a:lnTo>
                    <a:pt x="0" y="17190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5044" r="0" b="-65044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0149840" cy="171907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10"/>
                </a:lnSpc>
              </a:pPr>
              <a:r>
                <a:rPr lang="en-US" sz="2175">
                  <a:solidFill>
                    <a:srgbClr val="E6EDF3"/>
                  </a:solidFill>
                  <a:latin typeface="Aptos"/>
                  <a:ea typeface="Aptos"/>
                  <a:cs typeface="Aptos"/>
                  <a:sym typeface="Aptos"/>
                </a:rPr>
                <a:t>Strateginis lūžis: daugiau pajėgumo, geresnė keleivio patirtis ir nauja viešoji erdvė prie vandens.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05459" y="4599051"/>
            <a:ext cx="2926842" cy="485394"/>
            <a:chOff x="0" y="0"/>
            <a:chExt cx="3902456" cy="64719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02456" cy="647192"/>
            </a:xfrm>
            <a:custGeom>
              <a:avLst/>
              <a:gdLst/>
              <a:ahLst/>
              <a:cxnLst/>
              <a:rect r="r" b="b" t="t" l="l"/>
              <a:pathLst>
                <a:path h="647192" w="3902456">
                  <a:moveTo>
                    <a:pt x="0" y="152273"/>
                  </a:moveTo>
                  <a:cubicBezTo>
                    <a:pt x="0" y="68199"/>
                    <a:pt x="68199" y="0"/>
                    <a:pt x="152273" y="0"/>
                  </a:cubicBezTo>
                  <a:lnTo>
                    <a:pt x="3750183" y="0"/>
                  </a:lnTo>
                  <a:cubicBezTo>
                    <a:pt x="3834257" y="0"/>
                    <a:pt x="3902456" y="68199"/>
                    <a:pt x="3902456" y="152273"/>
                  </a:cubicBezTo>
                  <a:lnTo>
                    <a:pt x="3902456" y="494919"/>
                  </a:lnTo>
                  <a:cubicBezTo>
                    <a:pt x="3902456" y="578993"/>
                    <a:pt x="3834257" y="647192"/>
                    <a:pt x="3750183" y="647192"/>
                  </a:cubicBezTo>
                  <a:lnTo>
                    <a:pt x="152273" y="647192"/>
                  </a:lnTo>
                  <a:cubicBezTo>
                    <a:pt x="68199" y="647192"/>
                    <a:pt x="0" y="578993"/>
                    <a:pt x="0" y="494919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124712" y="4677156"/>
            <a:ext cx="2688336" cy="274320"/>
            <a:chOff x="0" y="0"/>
            <a:chExt cx="3584448" cy="3657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584448" cy="365760"/>
            </a:xfrm>
            <a:custGeom>
              <a:avLst/>
              <a:gdLst/>
              <a:ahLst/>
              <a:cxnLst/>
              <a:rect r="r" b="b" t="t" l="l"/>
              <a:pathLst>
                <a:path h="365760" w="3584448">
                  <a:moveTo>
                    <a:pt x="0" y="0"/>
                  </a:moveTo>
                  <a:lnTo>
                    <a:pt x="3584448" y="0"/>
                  </a:lnTo>
                  <a:lnTo>
                    <a:pt x="3584448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40953" r="0" b="-14095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3584448" cy="3752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30"/>
                </a:lnSpc>
              </a:pPr>
              <a:r>
                <a:rPr lang="en-US" sz="12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IŠVYSTYMAS 2027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000232" y="1069848"/>
            <a:ext cx="6240780" cy="438912"/>
            <a:chOff x="0" y="0"/>
            <a:chExt cx="8321040" cy="58521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321040" cy="585216"/>
            </a:xfrm>
            <a:custGeom>
              <a:avLst/>
              <a:gdLst/>
              <a:ahLst/>
              <a:cxnLst/>
              <a:rect r="r" b="b" t="t" l="l"/>
              <a:pathLst>
                <a:path h="585216" w="8321040">
                  <a:moveTo>
                    <a:pt x="0" y="0"/>
                  </a:moveTo>
                  <a:lnTo>
                    <a:pt x="8321040" y="0"/>
                  </a:lnTo>
                  <a:lnTo>
                    <a:pt x="832104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27052" r="0" b="-227052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8321040" cy="5852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b="true" sz="1575" spc="120">
                  <a:solidFill>
                    <a:srgbClr val="9EB5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PAGRINDINIAI PARAMETRAI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990707" y="1814703"/>
            <a:ext cx="6259830" cy="1555242"/>
            <a:chOff x="0" y="0"/>
            <a:chExt cx="8346440" cy="20736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346439" cy="2073656"/>
            </a:xfrm>
            <a:custGeom>
              <a:avLst/>
              <a:gdLst/>
              <a:ahLst/>
              <a:cxnLst/>
              <a:rect r="r" b="b" t="t" l="l"/>
              <a:pathLst>
                <a:path h="2073656" w="8346439">
                  <a:moveTo>
                    <a:pt x="0" y="148082"/>
                  </a:moveTo>
                  <a:cubicBezTo>
                    <a:pt x="0" y="66294"/>
                    <a:pt x="66294" y="0"/>
                    <a:pt x="148082" y="0"/>
                  </a:cubicBezTo>
                  <a:lnTo>
                    <a:pt x="8198358" y="0"/>
                  </a:lnTo>
                  <a:cubicBezTo>
                    <a:pt x="8280146" y="0"/>
                    <a:pt x="8346439" y="66294"/>
                    <a:pt x="8346439" y="148082"/>
                  </a:cubicBezTo>
                  <a:lnTo>
                    <a:pt x="8346439" y="1925574"/>
                  </a:lnTo>
                  <a:cubicBezTo>
                    <a:pt x="8346439" y="2007362"/>
                    <a:pt x="8280146" y="2073656"/>
                    <a:pt x="8198358" y="2073656"/>
                  </a:cubicBezTo>
                  <a:lnTo>
                    <a:pt x="148082" y="2073656"/>
                  </a:lnTo>
                  <a:cubicBezTo>
                    <a:pt x="66294" y="2073656"/>
                    <a:pt x="0" y="2007362"/>
                    <a:pt x="0" y="1925574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1247120" y="2057400"/>
            <a:ext cx="5747004" cy="658368"/>
            <a:chOff x="0" y="0"/>
            <a:chExt cx="7662672" cy="87782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662672" cy="877824"/>
            </a:xfrm>
            <a:custGeom>
              <a:avLst/>
              <a:gdLst/>
              <a:ahLst/>
              <a:cxnLst/>
              <a:rect r="r" b="b" t="t" l="l"/>
              <a:pathLst>
                <a:path h="877824" w="7662672">
                  <a:moveTo>
                    <a:pt x="0" y="0"/>
                  </a:moveTo>
                  <a:lnTo>
                    <a:pt x="7662672" y="0"/>
                  </a:lnTo>
                  <a:lnTo>
                    <a:pt x="7662672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0088" r="0" b="-120088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7662672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32 912 m²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1247120" y="2811780"/>
            <a:ext cx="5747004" cy="384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bendras terminalo teritorijos plotas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0990707" y="3721227"/>
            <a:ext cx="6259830" cy="1555242"/>
            <a:chOff x="0" y="0"/>
            <a:chExt cx="8346440" cy="207365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346439" cy="2073656"/>
            </a:xfrm>
            <a:custGeom>
              <a:avLst/>
              <a:gdLst/>
              <a:ahLst/>
              <a:cxnLst/>
              <a:rect r="r" b="b" t="t" l="l"/>
              <a:pathLst>
                <a:path h="2073656" w="8346439">
                  <a:moveTo>
                    <a:pt x="0" y="148082"/>
                  </a:moveTo>
                  <a:cubicBezTo>
                    <a:pt x="0" y="66294"/>
                    <a:pt x="66294" y="0"/>
                    <a:pt x="148082" y="0"/>
                  </a:cubicBezTo>
                  <a:lnTo>
                    <a:pt x="8198358" y="0"/>
                  </a:lnTo>
                  <a:cubicBezTo>
                    <a:pt x="8280146" y="0"/>
                    <a:pt x="8346439" y="66294"/>
                    <a:pt x="8346439" y="148082"/>
                  </a:cubicBezTo>
                  <a:lnTo>
                    <a:pt x="8346439" y="1925574"/>
                  </a:lnTo>
                  <a:cubicBezTo>
                    <a:pt x="8346439" y="2007362"/>
                    <a:pt x="8280146" y="2073656"/>
                    <a:pt x="8198358" y="2073656"/>
                  </a:cubicBezTo>
                  <a:lnTo>
                    <a:pt x="148082" y="2073656"/>
                  </a:lnTo>
                  <a:cubicBezTo>
                    <a:pt x="66294" y="2073656"/>
                    <a:pt x="0" y="2007362"/>
                    <a:pt x="0" y="1925574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1247120" y="3963924"/>
            <a:ext cx="5747004" cy="658368"/>
            <a:chOff x="0" y="0"/>
            <a:chExt cx="7662672" cy="87782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662672" cy="877824"/>
            </a:xfrm>
            <a:custGeom>
              <a:avLst/>
              <a:gdLst/>
              <a:ahLst/>
              <a:cxnLst/>
              <a:rect r="r" b="b" t="t" l="l"/>
              <a:pathLst>
                <a:path h="877824" w="7662672">
                  <a:moveTo>
                    <a:pt x="0" y="0"/>
                  </a:moveTo>
                  <a:lnTo>
                    <a:pt x="7662672" y="0"/>
                  </a:lnTo>
                  <a:lnTo>
                    <a:pt x="7662672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0088" r="0" b="-120088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0"/>
              <a:ext cx="7662672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6ED1D8"/>
                  </a:solidFill>
                  <a:latin typeface="Aptos Bold"/>
                  <a:ea typeface="Aptos Bold"/>
                  <a:cs typeface="Aptos Bold"/>
                  <a:sym typeface="Aptos Bold"/>
                </a:rPr>
                <a:t>900 m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11247120" y="4718304"/>
            <a:ext cx="5747004" cy="384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bendras visų terminalo krantinių ilgis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0990707" y="5627751"/>
            <a:ext cx="6259830" cy="1555242"/>
            <a:chOff x="0" y="0"/>
            <a:chExt cx="8346440" cy="2073656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346439" cy="2073656"/>
            </a:xfrm>
            <a:custGeom>
              <a:avLst/>
              <a:gdLst/>
              <a:ahLst/>
              <a:cxnLst/>
              <a:rect r="r" b="b" t="t" l="l"/>
              <a:pathLst>
                <a:path h="2073656" w="8346439">
                  <a:moveTo>
                    <a:pt x="0" y="148082"/>
                  </a:moveTo>
                  <a:cubicBezTo>
                    <a:pt x="0" y="66294"/>
                    <a:pt x="66294" y="0"/>
                    <a:pt x="148082" y="0"/>
                  </a:cubicBezTo>
                  <a:lnTo>
                    <a:pt x="8198358" y="0"/>
                  </a:lnTo>
                  <a:cubicBezTo>
                    <a:pt x="8280146" y="0"/>
                    <a:pt x="8346439" y="66294"/>
                    <a:pt x="8346439" y="148082"/>
                  </a:cubicBezTo>
                  <a:lnTo>
                    <a:pt x="8346439" y="1925574"/>
                  </a:lnTo>
                  <a:cubicBezTo>
                    <a:pt x="8346439" y="2007362"/>
                    <a:pt x="8280146" y="2073656"/>
                    <a:pt x="8198358" y="2073656"/>
                  </a:cubicBezTo>
                  <a:lnTo>
                    <a:pt x="148082" y="2073656"/>
                  </a:lnTo>
                  <a:cubicBezTo>
                    <a:pt x="66294" y="2073656"/>
                    <a:pt x="0" y="2007362"/>
                    <a:pt x="0" y="1925574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244963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1247120" y="5870448"/>
            <a:ext cx="5747004" cy="658368"/>
            <a:chOff x="0" y="0"/>
            <a:chExt cx="7662672" cy="87782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662672" cy="877824"/>
            </a:xfrm>
            <a:custGeom>
              <a:avLst/>
              <a:gdLst/>
              <a:ahLst/>
              <a:cxnLst/>
              <a:rect r="r" b="b" t="t" l="l"/>
              <a:pathLst>
                <a:path h="877824" w="7662672">
                  <a:moveTo>
                    <a:pt x="0" y="0"/>
                  </a:moveTo>
                  <a:lnTo>
                    <a:pt x="7662672" y="0"/>
                  </a:lnTo>
                  <a:lnTo>
                    <a:pt x="7662672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0088" r="0" b="-120088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7662672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E99B6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591 m / 2</a:t>
              </a: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1247120" y="6624828"/>
            <a:ext cx="5747004" cy="384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>
                <a:solidFill>
                  <a:srgbClr val="DAE4EC"/>
                </a:solidFill>
                <a:latin typeface="Aptos"/>
                <a:ea typeface="Aptos"/>
                <a:cs typeface="Aptos"/>
                <a:sym typeface="Aptos"/>
              </a:rPr>
              <a:t>dvi krantinės kruiziniams laivams švartuoti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11082528" y="7626096"/>
            <a:ext cx="5966460" cy="1261872"/>
            <a:chOff x="0" y="0"/>
            <a:chExt cx="7955280" cy="1682496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7955280" cy="1682496"/>
            </a:xfrm>
            <a:custGeom>
              <a:avLst/>
              <a:gdLst/>
              <a:ahLst/>
              <a:cxnLst/>
              <a:rect r="r" b="b" t="t" l="l"/>
              <a:pathLst>
                <a:path h="1682496" w="7955280">
                  <a:moveTo>
                    <a:pt x="0" y="0"/>
                  </a:moveTo>
                  <a:lnTo>
                    <a:pt x="7955280" y="0"/>
                  </a:lnTo>
                  <a:lnTo>
                    <a:pt x="7955280" y="1682496"/>
                  </a:lnTo>
                  <a:lnTo>
                    <a:pt x="0" y="16824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2130" r="0" b="-4213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7955280" cy="16920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15"/>
                </a:lnSpc>
              </a:pPr>
              <a:r>
                <a:rPr lang="en-US" sz="1679">
                  <a:solidFill>
                    <a:srgbClr val="DCE6EE"/>
                  </a:solidFill>
                  <a:latin typeface="Aptos"/>
                  <a:ea typeface="Aptos"/>
                  <a:cs typeface="Aptos"/>
                  <a:sym typeface="Aptos"/>
                </a:rPr>
                <a:t>Projekte numatyti pėsčiųjų ir dviračių takai, renginių ir komercinės erdvės, marina bei atviresnis priėjimas prie Kuršių marių.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9525"/>
            <a:ext cx="18288000" cy="10306050"/>
            <a:chOff x="0" y="0"/>
            <a:chExt cx="24384000" cy="13741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>
                <a:alpha val="20000"/>
              </a:srgbClr>
            </a:solid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718096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Terminalas – daugiau nei laivų infrastruktūra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Vienas projektas kuria vertę ir uostui, ir miestui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15187" y="2253615"/>
            <a:ext cx="7905750" cy="6465570"/>
            <a:chOff x="0" y="0"/>
            <a:chExt cx="10541000" cy="86207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541000" cy="8620760"/>
            </a:xfrm>
            <a:custGeom>
              <a:avLst/>
              <a:gdLst/>
              <a:ahLst/>
              <a:cxnLst/>
              <a:rect r="r" b="b" t="t" l="l"/>
              <a:pathLst>
                <a:path h="8620760" w="10541000">
                  <a:moveTo>
                    <a:pt x="0" y="146685"/>
                  </a:moveTo>
                  <a:cubicBezTo>
                    <a:pt x="0" y="65659"/>
                    <a:pt x="65659" y="0"/>
                    <a:pt x="146685" y="0"/>
                  </a:cubicBezTo>
                  <a:lnTo>
                    <a:pt x="10394315" y="0"/>
                  </a:lnTo>
                  <a:cubicBezTo>
                    <a:pt x="10475341" y="0"/>
                    <a:pt x="10541000" y="65659"/>
                    <a:pt x="10541000" y="146685"/>
                  </a:cubicBezTo>
                  <a:lnTo>
                    <a:pt x="10541000" y="8474075"/>
                  </a:lnTo>
                  <a:cubicBezTo>
                    <a:pt x="10541000" y="8555101"/>
                    <a:pt x="10475341" y="8620760"/>
                    <a:pt x="10394315" y="8620760"/>
                  </a:cubicBezTo>
                  <a:lnTo>
                    <a:pt x="146685" y="8620760"/>
                  </a:lnTo>
                  <a:cubicBezTo>
                    <a:pt x="65659" y="8620760"/>
                    <a:pt x="0" y="8555101"/>
                    <a:pt x="0" y="8474075"/>
                  </a:cubicBezTo>
                  <a:close/>
                </a:path>
              </a:pathLst>
            </a:custGeom>
            <a:solidFill>
              <a:srgbClr val="EAF5F6"/>
            </a:solidFill>
            <a:ln w="19050" cap="sq">
              <a:solidFill>
                <a:srgbClr val="CDE7EA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9276207" y="2253615"/>
            <a:ext cx="7905750" cy="6465570"/>
            <a:chOff x="0" y="0"/>
            <a:chExt cx="10541000" cy="86207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41000" cy="8620760"/>
            </a:xfrm>
            <a:custGeom>
              <a:avLst/>
              <a:gdLst/>
              <a:ahLst/>
              <a:cxnLst/>
              <a:rect r="r" b="b" t="t" l="l"/>
              <a:pathLst>
                <a:path h="8620760" w="10541000">
                  <a:moveTo>
                    <a:pt x="0" y="146685"/>
                  </a:moveTo>
                  <a:cubicBezTo>
                    <a:pt x="0" y="65659"/>
                    <a:pt x="65659" y="0"/>
                    <a:pt x="146685" y="0"/>
                  </a:cubicBezTo>
                  <a:lnTo>
                    <a:pt x="10394315" y="0"/>
                  </a:lnTo>
                  <a:cubicBezTo>
                    <a:pt x="10475341" y="0"/>
                    <a:pt x="10541000" y="65659"/>
                    <a:pt x="10541000" y="146685"/>
                  </a:cubicBezTo>
                  <a:lnTo>
                    <a:pt x="10541000" y="8474075"/>
                  </a:lnTo>
                  <a:cubicBezTo>
                    <a:pt x="10541000" y="8555101"/>
                    <a:pt x="10475341" y="8620760"/>
                    <a:pt x="10394315" y="8620760"/>
                  </a:cubicBezTo>
                  <a:lnTo>
                    <a:pt x="146685" y="8620760"/>
                  </a:lnTo>
                  <a:cubicBezTo>
                    <a:pt x="65659" y="8620760"/>
                    <a:pt x="0" y="8555101"/>
                    <a:pt x="0" y="8474075"/>
                  </a:cubicBezTo>
                  <a:close/>
                </a:path>
              </a:pathLst>
            </a:custGeom>
            <a:solidFill>
              <a:srgbClr val="F7F0E3"/>
            </a:solidFill>
            <a:ln w="19050" cap="sq">
              <a:solidFill>
                <a:srgbClr val="E8DCC4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508760" y="2715768"/>
            <a:ext cx="7132320" cy="466344"/>
            <a:chOff x="0" y="0"/>
            <a:chExt cx="9509760" cy="6217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509760" cy="621792"/>
            </a:xfrm>
            <a:custGeom>
              <a:avLst/>
              <a:gdLst/>
              <a:ahLst/>
              <a:cxnLst/>
              <a:rect r="r" b="b" t="t" l="l"/>
              <a:pathLst>
                <a:path h="621792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8006" r="0" b="-248006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95097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79"/>
                </a:lnSpc>
              </a:pPr>
              <a:r>
                <a:rPr lang="en-US" sz="31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UOSTUI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669780" y="2715768"/>
            <a:ext cx="7132320" cy="466344"/>
            <a:chOff x="0" y="0"/>
            <a:chExt cx="9509760" cy="62179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509760" cy="621792"/>
            </a:xfrm>
            <a:custGeom>
              <a:avLst/>
              <a:gdLst/>
              <a:ahLst/>
              <a:cxnLst/>
              <a:rect r="r" b="b" t="t" l="l"/>
              <a:pathLst>
                <a:path h="621792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8006" r="0" b="-24800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95097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79"/>
                </a:lnSpc>
              </a:pPr>
              <a:r>
                <a:rPr lang="en-US" sz="31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MIESTUI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645920" y="3634740"/>
            <a:ext cx="6789420" cy="3909060"/>
            <a:chOff x="0" y="0"/>
            <a:chExt cx="9052560" cy="52120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052560" cy="5212080"/>
            </a:xfrm>
            <a:custGeom>
              <a:avLst/>
              <a:gdLst/>
              <a:ahLst/>
              <a:cxnLst/>
              <a:rect r="r" b="b" t="t" l="l"/>
              <a:pathLst>
                <a:path h="5212080" w="9052560">
                  <a:moveTo>
                    <a:pt x="0" y="0"/>
                  </a:moveTo>
                  <a:lnTo>
                    <a:pt x="9052560" y="0"/>
                  </a:lnTo>
                  <a:lnTo>
                    <a:pt x="9052560" y="5212080"/>
                  </a:lnTo>
                  <a:lnTo>
                    <a:pt x="0" y="5212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3871" t="0" r="-23871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9052560" cy="5221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didesni kruizinių laivų priėmimo pajėgumai;</a:t>
              </a:r>
            </a:p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galimybė priimti vis didėjančius lainerius;</a:t>
              </a:r>
            </a:p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modernesnis keleivių ir laivų aptarnavimas;</a:t>
              </a:r>
            </a:p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naujas uosto valdymo centras.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806940" y="3634740"/>
            <a:ext cx="6789420" cy="3909060"/>
            <a:chOff x="0" y="0"/>
            <a:chExt cx="9052560" cy="52120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052560" cy="5212080"/>
            </a:xfrm>
            <a:custGeom>
              <a:avLst/>
              <a:gdLst/>
              <a:ahLst/>
              <a:cxnLst/>
              <a:rect r="r" b="b" t="t" l="l"/>
              <a:pathLst>
                <a:path h="5212080" w="9052560">
                  <a:moveTo>
                    <a:pt x="0" y="0"/>
                  </a:moveTo>
                  <a:lnTo>
                    <a:pt x="9052560" y="0"/>
                  </a:lnTo>
                  <a:lnTo>
                    <a:pt x="9052560" y="5212080"/>
                  </a:lnTo>
                  <a:lnTo>
                    <a:pt x="0" y="5212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3871" t="0" r="-23871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9052560" cy="5221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naujas priėjimas prie Kuršių marių;</a:t>
              </a:r>
            </a:p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pėsčiųjų ir dviračių takai;</a:t>
              </a:r>
            </a:p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renginių ir komercinės erdvės;</a:t>
              </a:r>
            </a:p>
            <a:p>
              <a:pPr algn="l" marL="380048" indent="-190024" lvl="1">
                <a:lnSpc>
                  <a:spcPts val="2520"/>
                </a:lnSpc>
                <a:buFont typeface="Arial"/>
                <a:buChar char="•"/>
              </a:pPr>
              <a:r>
                <a:rPr lang="en-US" sz="2100">
                  <a:solidFill>
                    <a:srgbClr val="15202B"/>
                  </a:solidFill>
                  <a:latin typeface="Aptos"/>
                  <a:ea typeface="Aptos"/>
                  <a:cs typeface="Aptos"/>
                  <a:sym typeface="Aptos"/>
                </a:rPr>
                <a:t>marina ir didesnė miesto–uosto integracija.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A7B6C5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Kruizinis turistas = ekonominė vertė miestui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561707" y="3076575"/>
            <a:ext cx="3173730" cy="3173730"/>
            <a:chOff x="0" y="0"/>
            <a:chExt cx="4231640" cy="42316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231640" cy="4231640"/>
            </a:xfrm>
            <a:custGeom>
              <a:avLst/>
              <a:gdLst/>
              <a:ahLst/>
              <a:cxnLst/>
              <a:rect r="r" b="b" t="t" l="l"/>
              <a:pathLst>
                <a:path h="4231640" w="4231640">
                  <a:moveTo>
                    <a:pt x="0" y="2115820"/>
                  </a:moveTo>
                  <a:cubicBezTo>
                    <a:pt x="0" y="947293"/>
                    <a:pt x="947293" y="0"/>
                    <a:pt x="2115820" y="0"/>
                  </a:cubicBezTo>
                  <a:cubicBezTo>
                    <a:pt x="3284347" y="0"/>
                    <a:pt x="4231640" y="947293"/>
                    <a:pt x="4231640" y="2115820"/>
                  </a:cubicBezTo>
                  <a:cubicBezTo>
                    <a:pt x="4231640" y="3284347"/>
                    <a:pt x="3284347" y="4231640"/>
                    <a:pt x="2115820" y="4231640"/>
                  </a:cubicBezTo>
                  <a:cubicBezTo>
                    <a:pt x="947293" y="4231640"/>
                    <a:pt x="0" y="3284347"/>
                    <a:pt x="0" y="2115820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900416" y="3799332"/>
            <a:ext cx="2496312" cy="713232"/>
            <a:chOff x="0" y="0"/>
            <a:chExt cx="3328416" cy="95097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328416" cy="950976"/>
            </a:xfrm>
            <a:custGeom>
              <a:avLst/>
              <a:gdLst/>
              <a:ahLst/>
              <a:cxnLst/>
              <a:rect r="r" b="b" t="t" l="l"/>
              <a:pathLst>
                <a:path h="950976" w="3328416">
                  <a:moveTo>
                    <a:pt x="0" y="0"/>
                  </a:moveTo>
                  <a:lnTo>
                    <a:pt x="3328416" y="0"/>
                  </a:lnTo>
                  <a:lnTo>
                    <a:pt x="3328416" y="950976"/>
                  </a:lnTo>
                  <a:lnTo>
                    <a:pt x="0" y="9509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197" r="0" b="-18197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3328416" cy="9414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580"/>
                </a:lnSpc>
              </a:pPr>
              <a:r>
                <a:rPr lang="en-US" sz="465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~50 €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982712" y="4636008"/>
            <a:ext cx="2331720" cy="905256"/>
            <a:chOff x="0" y="0"/>
            <a:chExt cx="3108960" cy="120700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08960" cy="1207008"/>
            </a:xfrm>
            <a:custGeom>
              <a:avLst/>
              <a:gdLst/>
              <a:ahLst/>
              <a:cxnLst/>
              <a:rect r="r" b="b" t="t" l="l"/>
              <a:pathLst>
                <a:path h="1207008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1207008"/>
                  </a:lnTo>
                  <a:lnTo>
                    <a:pt x="0" y="12070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8" r="0" b="-18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3108960" cy="120700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584"/>
                </a:lnSpc>
              </a:pPr>
              <a:r>
                <a:rPr lang="en-US" sz="1320">
                  <a:solidFill>
                    <a:srgbClr val="0B1F33"/>
                  </a:solidFill>
                  <a:latin typeface="Aptos"/>
                  <a:ea typeface="Aptos"/>
                  <a:cs typeface="Aptos"/>
                  <a:sym typeface="Aptos"/>
                </a:rPr>
                <a:t>viešas 2025 m.</a:t>
              </a:r>
            </a:p>
            <a:p>
              <a:pPr algn="ctr">
                <a:lnSpc>
                  <a:spcPts val="1584"/>
                </a:lnSpc>
              </a:pPr>
              <a:r>
                <a:rPr lang="en-US" sz="1320">
                  <a:solidFill>
                    <a:srgbClr val="0B1F33"/>
                  </a:solidFill>
                  <a:latin typeface="Aptos"/>
                  <a:ea typeface="Aptos"/>
                  <a:cs typeface="Aptos"/>
                  <a:sym typeface="Aptos"/>
                </a:rPr>
                <a:t>keleivio išlaidų vertinimas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312612" y="2586990"/>
            <a:ext cx="2652522" cy="979170"/>
            <a:chOff x="0" y="0"/>
            <a:chExt cx="3536696" cy="13055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536696" cy="1305560"/>
            </a:xfrm>
            <a:custGeom>
              <a:avLst/>
              <a:gdLst/>
              <a:ahLst/>
              <a:cxnLst/>
              <a:rect r="r" b="b" t="t" l="l"/>
              <a:pathLst>
                <a:path h="1305560" w="3536696">
                  <a:moveTo>
                    <a:pt x="0" y="149225"/>
                  </a:moveTo>
                  <a:cubicBezTo>
                    <a:pt x="0" y="66802"/>
                    <a:pt x="66802" y="0"/>
                    <a:pt x="149225" y="0"/>
                  </a:cubicBezTo>
                  <a:lnTo>
                    <a:pt x="3387471" y="0"/>
                  </a:lnTo>
                  <a:cubicBezTo>
                    <a:pt x="3469894" y="0"/>
                    <a:pt x="3536696" y="66802"/>
                    <a:pt x="3536696" y="149225"/>
                  </a:cubicBezTo>
                  <a:lnTo>
                    <a:pt x="3536696" y="1156335"/>
                  </a:lnTo>
                  <a:cubicBezTo>
                    <a:pt x="3536696" y="1238758"/>
                    <a:pt x="3469894" y="1305560"/>
                    <a:pt x="3387471" y="1305560"/>
                  </a:cubicBezTo>
                  <a:lnTo>
                    <a:pt x="149225" y="1305560"/>
                  </a:lnTo>
                  <a:cubicBezTo>
                    <a:pt x="66802" y="1305560"/>
                    <a:pt x="0" y="1238758"/>
                    <a:pt x="0" y="1156335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31526A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4431865" y="2898267"/>
            <a:ext cx="2414016" cy="329184"/>
            <a:chOff x="0" y="0"/>
            <a:chExt cx="3218688" cy="43891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218688" cy="438912"/>
            </a:xfrm>
            <a:custGeom>
              <a:avLst/>
              <a:gdLst/>
              <a:ahLst/>
              <a:cxnLst/>
              <a:rect r="r" b="b" t="t" l="l"/>
              <a:pathLst>
                <a:path h="438912" w="3218688">
                  <a:moveTo>
                    <a:pt x="0" y="0"/>
                  </a:moveTo>
                  <a:lnTo>
                    <a:pt x="3218688" y="0"/>
                  </a:lnTo>
                  <a:lnTo>
                    <a:pt x="321868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3218688" cy="4484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55"/>
                </a:lnSpc>
              </a:pPr>
              <a:r>
                <a:rPr lang="en-US" sz="138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EKSKURSIJOS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624383" y="4804791"/>
            <a:ext cx="2652522" cy="979170"/>
            <a:chOff x="0" y="0"/>
            <a:chExt cx="3536696" cy="13055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536696" cy="1305560"/>
            </a:xfrm>
            <a:custGeom>
              <a:avLst/>
              <a:gdLst/>
              <a:ahLst/>
              <a:cxnLst/>
              <a:rect r="r" b="b" t="t" l="l"/>
              <a:pathLst>
                <a:path h="1305560" w="3536696">
                  <a:moveTo>
                    <a:pt x="0" y="149225"/>
                  </a:moveTo>
                  <a:cubicBezTo>
                    <a:pt x="0" y="66802"/>
                    <a:pt x="66802" y="0"/>
                    <a:pt x="149225" y="0"/>
                  </a:cubicBezTo>
                  <a:lnTo>
                    <a:pt x="3387471" y="0"/>
                  </a:lnTo>
                  <a:cubicBezTo>
                    <a:pt x="3469894" y="0"/>
                    <a:pt x="3536696" y="66802"/>
                    <a:pt x="3536696" y="149225"/>
                  </a:cubicBezTo>
                  <a:lnTo>
                    <a:pt x="3536696" y="1156335"/>
                  </a:lnTo>
                  <a:cubicBezTo>
                    <a:pt x="3536696" y="1238758"/>
                    <a:pt x="3469894" y="1305560"/>
                    <a:pt x="3387471" y="1305560"/>
                  </a:cubicBezTo>
                  <a:lnTo>
                    <a:pt x="149225" y="1305560"/>
                  </a:lnTo>
                  <a:cubicBezTo>
                    <a:pt x="66802" y="1305560"/>
                    <a:pt x="0" y="1238758"/>
                    <a:pt x="0" y="1156335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31526A"/>
              </a:solidFill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3743636" y="5116068"/>
            <a:ext cx="2414016" cy="329184"/>
            <a:chOff x="0" y="0"/>
            <a:chExt cx="3218688" cy="43891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218688" cy="438912"/>
            </a:xfrm>
            <a:custGeom>
              <a:avLst/>
              <a:gdLst/>
              <a:ahLst/>
              <a:cxnLst/>
              <a:rect r="r" b="b" t="t" l="l"/>
              <a:pathLst>
                <a:path h="438912" w="3218688">
                  <a:moveTo>
                    <a:pt x="0" y="0"/>
                  </a:moveTo>
                  <a:lnTo>
                    <a:pt x="3218688" y="0"/>
                  </a:lnTo>
                  <a:lnTo>
                    <a:pt x="321868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3218688" cy="4484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55"/>
                </a:lnSpc>
              </a:pPr>
              <a:r>
                <a:rPr lang="en-US" sz="138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TRANSPORTAS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831535" y="6519291"/>
            <a:ext cx="2652522" cy="979170"/>
            <a:chOff x="0" y="0"/>
            <a:chExt cx="3536696" cy="13055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536696" cy="1305560"/>
            </a:xfrm>
            <a:custGeom>
              <a:avLst/>
              <a:gdLst/>
              <a:ahLst/>
              <a:cxnLst/>
              <a:rect r="r" b="b" t="t" l="l"/>
              <a:pathLst>
                <a:path h="1305560" w="3536696">
                  <a:moveTo>
                    <a:pt x="0" y="149225"/>
                  </a:moveTo>
                  <a:cubicBezTo>
                    <a:pt x="0" y="66802"/>
                    <a:pt x="66802" y="0"/>
                    <a:pt x="149225" y="0"/>
                  </a:cubicBezTo>
                  <a:lnTo>
                    <a:pt x="3387471" y="0"/>
                  </a:lnTo>
                  <a:cubicBezTo>
                    <a:pt x="3469894" y="0"/>
                    <a:pt x="3536696" y="66802"/>
                    <a:pt x="3536696" y="149225"/>
                  </a:cubicBezTo>
                  <a:lnTo>
                    <a:pt x="3536696" y="1156335"/>
                  </a:lnTo>
                  <a:cubicBezTo>
                    <a:pt x="3536696" y="1238758"/>
                    <a:pt x="3469894" y="1305560"/>
                    <a:pt x="3387471" y="1305560"/>
                  </a:cubicBezTo>
                  <a:lnTo>
                    <a:pt x="149225" y="1305560"/>
                  </a:lnTo>
                  <a:cubicBezTo>
                    <a:pt x="66802" y="1305560"/>
                    <a:pt x="0" y="1238758"/>
                    <a:pt x="0" y="1156335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31526A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5950788" y="6844284"/>
            <a:ext cx="2414016" cy="329184"/>
            <a:chOff x="0" y="0"/>
            <a:chExt cx="3218688" cy="43891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218688" cy="438912"/>
            </a:xfrm>
            <a:custGeom>
              <a:avLst/>
              <a:gdLst/>
              <a:ahLst/>
              <a:cxnLst/>
              <a:rect r="r" b="b" t="t" l="l"/>
              <a:pathLst>
                <a:path h="438912" w="3218688">
                  <a:moveTo>
                    <a:pt x="0" y="0"/>
                  </a:moveTo>
                  <a:lnTo>
                    <a:pt x="3218688" y="0"/>
                  </a:lnTo>
                  <a:lnTo>
                    <a:pt x="321868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3218688" cy="4484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55"/>
                </a:lnSpc>
              </a:pPr>
              <a:r>
                <a:rPr lang="en-US" sz="138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GIDAI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803253" y="6570855"/>
            <a:ext cx="2652522" cy="979170"/>
            <a:chOff x="0" y="0"/>
            <a:chExt cx="3536696" cy="130556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536696" cy="1305560"/>
            </a:xfrm>
            <a:custGeom>
              <a:avLst/>
              <a:gdLst/>
              <a:ahLst/>
              <a:cxnLst/>
              <a:rect r="r" b="b" t="t" l="l"/>
              <a:pathLst>
                <a:path h="1305560" w="3536696">
                  <a:moveTo>
                    <a:pt x="0" y="149225"/>
                  </a:moveTo>
                  <a:cubicBezTo>
                    <a:pt x="0" y="66802"/>
                    <a:pt x="66802" y="0"/>
                    <a:pt x="149225" y="0"/>
                  </a:cubicBezTo>
                  <a:lnTo>
                    <a:pt x="3387471" y="0"/>
                  </a:lnTo>
                  <a:cubicBezTo>
                    <a:pt x="3469894" y="0"/>
                    <a:pt x="3536696" y="66802"/>
                    <a:pt x="3536696" y="149225"/>
                  </a:cubicBezTo>
                  <a:lnTo>
                    <a:pt x="3536696" y="1156335"/>
                  </a:lnTo>
                  <a:cubicBezTo>
                    <a:pt x="3536696" y="1238758"/>
                    <a:pt x="3469894" y="1305560"/>
                    <a:pt x="3387471" y="1305560"/>
                  </a:cubicBezTo>
                  <a:lnTo>
                    <a:pt x="149225" y="1305560"/>
                  </a:lnTo>
                  <a:cubicBezTo>
                    <a:pt x="66802" y="1305560"/>
                    <a:pt x="0" y="1238758"/>
                    <a:pt x="0" y="1156335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31526A"/>
              </a:solidFill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9922506" y="6882132"/>
            <a:ext cx="2414016" cy="329184"/>
            <a:chOff x="0" y="0"/>
            <a:chExt cx="3218688" cy="43891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218688" cy="438912"/>
            </a:xfrm>
            <a:custGeom>
              <a:avLst/>
              <a:gdLst/>
              <a:ahLst/>
              <a:cxnLst/>
              <a:rect r="r" b="b" t="t" l="l"/>
              <a:pathLst>
                <a:path h="438912" w="3218688">
                  <a:moveTo>
                    <a:pt x="0" y="0"/>
                  </a:moveTo>
                  <a:lnTo>
                    <a:pt x="3218688" y="0"/>
                  </a:lnTo>
                  <a:lnTo>
                    <a:pt x="321868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9525"/>
              <a:ext cx="3218688" cy="4484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55"/>
                </a:lnSpc>
              </a:pPr>
              <a:r>
                <a:rPr lang="en-US" sz="138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MAITINIMAS</a:t>
              </a:r>
            </a:p>
          </p:txBody>
        </p:sp>
      </p:grpSp>
      <p:sp>
        <p:nvSpPr>
          <p:cNvPr name="AutoShape 38" id="38"/>
          <p:cNvSpPr/>
          <p:nvPr/>
        </p:nvSpPr>
        <p:spPr>
          <a:xfrm>
            <a:off x="11117137" y="6567998"/>
            <a:ext cx="24765" cy="24765"/>
          </a:xfrm>
          <a:prstGeom prst="line">
            <a:avLst/>
          </a:prstGeom>
          <a:ln cap="rnd" w="9525">
            <a:solidFill>
              <a:srgbClr val="55768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9" id="39"/>
          <p:cNvGrpSpPr/>
          <p:nvPr/>
        </p:nvGrpSpPr>
        <p:grpSpPr>
          <a:xfrm rot="0">
            <a:off x="11835088" y="4794188"/>
            <a:ext cx="2652522" cy="979170"/>
            <a:chOff x="0" y="0"/>
            <a:chExt cx="3536696" cy="130556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3536696" cy="1305560"/>
            </a:xfrm>
            <a:custGeom>
              <a:avLst/>
              <a:gdLst/>
              <a:ahLst/>
              <a:cxnLst/>
              <a:rect r="r" b="b" t="t" l="l"/>
              <a:pathLst>
                <a:path h="1305560" w="3536696">
                  <a:moveTo>
                    <a:pt x="0" y="149225"/>
                  </a:moveTo>
                  <a:cubicBezTo>
                    <a:pt x="0" y="66802"/>
                    <a:pt x="66802" y="0"/>
                    <a:pt x="149225" y="0"/>
                  </a:cubicBezTo>
                  <a:lnTo>
                    <a:pt x="3387471" y="0"/>
                  </a:lnTo>
                  <a:cubicBezTo>
                    <a:pt x="3469894" y="0"/>
                    <a:pt x="3536696" y="66802"/>
                    <a:pt x="3536696" y="149225"/>
                  </a:cubicBezTo>
                  <a:lnTo>
                    <a:pt x="3536696" y="1156335"/>
                  </a:lnTo>
                  <a:cubicBezTo>
                    <a:pt x="3536696" y="1238758"/>
                    <a:pt x="3469894" y="1305560"/>
                    <a:pt x="3387471" y="1305560"/>
                  </a:cubicBezTo>
                  <a:lnTo>
                    <a:pt x="149225" y="1305560"/>
                  </a:lnTo>
                  <a:cubicBezTo>
                    <a:pt x="66802" y="1305560"/>
                    <a:pt x="0" y="1238758"/>
                    <a:pt x="0" y="1156335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31526A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11954341" y="5105465"/>
            <a:ext cx="2414016" cy="329184"/>
            <a:chOff x="0" y="0"/>
            <a:chExt cx="3218688" cy="43891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3218688" cy="438912"/>
            </a:xfrm>
            <a:custGeom>
              <a:avLst/>
              <a:gdLst/>
              <a:ahLst/>
              <a:cxnLst/>
              <a:rect r="r" b="b" t="t" l="l"/>
              <a:pathLst>
                <a:path h="438912" w="3218688">
                  <a:moveTo>
                    <a:pt x="0" y="0"/>
                  </a:moveTo>
                  <a:lnTo>
                    <a:pt x="3218688" y="0"/>
                  </a:lnTo>
                  <a:lnTo>
                    <a:pt x="321868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3218688" cy="4484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55"/>
                </a:lnSpc>
              </a:pPr>
              <a:r>
                <a:rPr lang="en-US" sz="138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PREKYBA</a:t>
              </a:r>
            </a:p>
          </p:txBody>
        </p:sp>
      </p:grpSp>
      <p:sp>
        <p:nvSpPr>
          <p:cNvPr name="AutoShape 44" id="44"/>
          <p:cNvSpPr/>
          <p:nvPr/>
        </p:nvSpPr>
        <p:spPr>
          <a:xfrm>
            <a:off x="13148971" y="4791330"/>
            <a:ext cx="24765" cy="24765"/>
          </a:xfrm>
          <a:prstGeom prst="line">
            <a:avLst/>
          </a:prstGeom>
          <a:ln cap="rnd" w="9525">
            <a:solidFill>
              <a:srgbClr val="55768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5" id="45"/>
          <p:cNvGrpSpPr/>
          <p:nvPr/>
        </p:nvGrpSpPr>
        <p:grpSpPr>
          <a:xfrm rot="0">
            <a:off x="11468862" y="2507361"/>
            <a:ext cx="2652522" cy="979170"/>
            <a:chOff x="0" y="0"/>
            <a:chExt cx="3536696" cy="130556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3536696" cy="1305560"/>
            </a:xfrm>
            <a:custGeom>
              <a:avLst/>
              <a:gdLst/>
              <a:ahLst/>
              <a:cxnLst/>
              <a:rect r="r" b="b" t="t" l="l"/>
              <a:pathLst>
                <a:path h="1305560" w="3536696">
                  <a:moveTo>
                    <a:pt x="0" y="149225"/>
                  </a:moveTo>
                  <a:cubicBezTo>
                    <a:pt x="0" y="66802"/>
                    <a:pt x="66802" y="0"/>
                    <a:pt x="149225" y="0"/>
                  </a:cubicBezTo>
                  <a:lnTo>
                    <a:pt x="3387471" y="0"/>
                  </a:lnTo>
                  <a:cubicBezTo>
                    <a:pt x="3469894" y="0"/>
                    <a:pt x="3536696" y="66802"/>
                    <a:pt x="3536696" y="149225"/>
                  </a:cubicBezTo>
                  <a:lnTo>
                    <a:pt x="3536696" y="1156335"/>
                  </a:lnTo>
                  <a:cubicBezTo>
                    <a:pt x="3536696" y="1238758"/>
                    <a:pt x="3469894" y="1305560"/>
                    <a:pt x="3387471" y="1305560"/>
                  </a:cubicBezTo>
                  <a:lnTo>
                    <a:pt x="149225" y="1305560"/>
                  </a:lnTo>
                  <a:cubicBezTo>
                    <a:pt x="66802" y="1305560"/>
                    <a:pt x="0" y="1238758"/>
                    <a:pt x="0" y="1156335"/>
                  </a:cubicBezTo>
                  <a:close/>
                </a:path>
              </a:pathLst>
            </a:custGeom>
            <a:solidFill>
              <a:srgbClr val="14324A"/>
            </a:solidFill>
            <a:ln w="19050" cap="sq">
              <a:solidFill>
                <a:srgbClr val="31526A"/>
              </a:solidFill>
              <a:prstDash val="solid"/>
              <a:miter/>
            </a:ln>
          </p:spPr>
        </p:sp>
      </p:grpSp>
      <p:grpSp>
        <p:nvGrpSpPr>
          <p:cNvPr name="Group 47" id="47"/>
          <p:cNvGrpSpPr/>
          <p:nvPr/>
        </p:nvGrpSpPr>
        <p:grpSpPr>
          <a:xfrm rot="0">
            <a:off x="11588115" y="2818638"/>
            <a:ext cx="2414016" cy="329184"/>
            <a:chOff x="0" y="0"/>
            <a:chExt cx="3218688" cy="43891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218688" cy="438912"/>
            </a:xfrm>
            <a:custGeom>
              <a:avLst/>
              <a:gdLst/>
              <a:ahLst/>
              <a:cxnLst/>
              <a:rect r="r" b="b" t="t" l="l"/>
              <a:pathLst>
                <a:path h="438912" w="3218688">
                  <a:moveTo>
                    <a:pt x="0" y="0"/>
                  </a:moveTo>
                  <a:lnTo>
                    <a:pt x="3218688" y="0"/>
                  </a:lnTo>
                  <a:lnTo>
                    <a:pt x="3218688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890" r="0" b="-9289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9525"/>
              <a:ext cx="3218688" cy="4484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55"/>
                </a:lnSpc>
              </a:pPr>
              <a:r>
                <a:rPr lang="en-US" sz="138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MUZIEJAI / OBJEKTAI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2702052" y="8411021"/>
            <a:ext cx="12893040" cy="576072"/>
            <a:chOff x="0" y="0"/>
            <a:chExt cx="17190720" cy="768096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7190720" cy="768096"/>
            </a:xfrm>
            <a:custGeom>
              <a:avLst/>
              <a:gdLst/>
              <a:ahLst/>
              <a:cxnLst/>
              <a:rect r="r" b="b" t="t" l="l"/>
              <a:pathLst>
                <a:path h="768096" w="17190720">
                  <a:moveTo>
                    <a:pt x="0" y="0"/>
                  </a:moveTo>
                  <a:lnTo>
                    <a:pt x="17190720" y="0"/>
                  </a:lnTo>
                  <a:lnTo>
                    <a:pt x="1719072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6093" r="0" b="-386093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9525"/>
              <a:ext cx="17190720" cy="75857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95"/>
                </a:lnSpc>
              </a:pPr>
              <a:r>
                <a:rPr lang="en-US" sz="1829">
                  <a:solidFill>
                    <a:srgbClr val="DDE6EE"/>
                  </a:solidFill>
                  <a:latin typeface="Aptos"/>
                  <a:ea typeface="Aptos"/>
                  <a:cs typeface="Aptos"/>
                  <a:sym typeface="Aptos"/>
                </a:rPr>
                <a:t>Ekonominė vertė pasiskirsto po daug smulkių ir vidutinių miesto verslų – nuo gidų iki restoranų ir prekybos.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850392" y="9505188"/>
            <a:ext cx="15636240" cy="246888"/>
            <a:chOff x="0" y="0"/>
            <a:chExt cx="20848320" cy="32918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0848320" cy="329184"/>
            </a:xfrm>
            <a:custGeom>
              <a:avLst/>
              <a:gdLst/>
              <a:ahLst/>
              <a:cxnLst/>
              <a:rect r="r" b="b" t="t" l="l"/>
              <a:pathLst>
                <a:path h="329184" w="20848320">
                  <a:moveTo>
                    <a:pt x="0" y="0"/>
                  </a:moveTo>
                  <a:lnTo>
                    <a:pt x="20848320" y="0"/>
                  </a:lnTo>
                  <a:lnTo>
                    <a:pt x="2084832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84052" r="0" b="-1184052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9525"/>
              <a:ext cx="20848320" cy="3387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23"/>
                </a:lnSpc>
              </a:pPr>
              <a:r>
                <a:rPr lang="en-US" sz="1019" i="true">
                  <a:solidFill>
                    <a:srgbClr val="91A4B6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Šaltinis: Klaipėdos uosto direkcija, 2025 m. kruizinio sezono apžvalga. Skaičius – orientacinis viešas vertinimas, ne naujas išlaidų tyrimas.</a:t>
              </a: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17213580" y="9789033"/>
            <a:ext cx="411480" cy="237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96"/>
              </a:lnSpc>
            </a:pPr>
            <a:r>
              <a:rPr lang="en-US" sz="1080">
                <a:solidFill>
                  <a:srgbClr val="A7B6C5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6593" cy="183642"/>
            <a:chOff x="0" y="0"/>
            <a:chExt cx="24408790" cy="24485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8764" cy="244856"/>
            </a:xfrm>
            <a:custGeom>
              <a:avLst/>
              <a:gdLst/>
              <a:ahLst/>
              <a:cxnLst/>
              <a:rect r="r" b="b" t="t" l="l"/>
              <a:pathLst>
                <a:path h="244856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244856"/>
                  </a:lnTo>
                  <a:lnTo>
                    <a:pt x="0" y="244856"/>
                  </a:ln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9848088"/>
            <a:ext cx="6858000" cy="246888"/>
            <a:chOff x="0" y="0"/>
            <a:chExt cx="9144000" cy="3291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44000" cy="329184"/>
            </a:xfrm>
            <a:custGeom>
              <a:avLst/>
              <a:gdLst/>
              <a:ahLst/>
              <a:cxnLst/>
              <a:rect r="r" b="b" t="t" l="l"/>
              <a:pathLst>
                <a:path h="329184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1251" r="0" b="-4912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9144000" cy="3196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"/>
                </a:lnSpc>
              </a:pPr>
              <a:r>
                <a:rPr lang="en-US" sz="1080" spc="60">
                  <a:solidFill>
                    <a:srgbClr val="718096"/>
                  </a:solidFill>
                  <a:latin typeface="Aptos"/>
                  <a:ea typeface="Aptos"/>
                  <a:cs typeface="Aptos"/>
                  <a:sym typeface="Aptos"/>
                </a:rPr>
                <a:t>KLAIPĖDA • KRUZINĖ LAIVYBA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50392" y="576072"/>
            <a:ext cx="16322040" cy="658368"/>
            <a:chOff x="0" y="0"/>
            <a:chExt cx="21762720" cy="8778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762720" cy="877824"/>
            </a:xfrm>
            <a:custGeom>
              <a:avLst/>
              <a:gdLst/>
              <a:ahLst/>
              <a:cxnLst/>
              <a:rect r="r" b="b" t="t" l="l"/>
              <a:pathLst>
                <a:path h="877824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77824"/>
                  </a:lnTo>
                  <a:lnTo>
                    <a:pt x="0" y="8778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3066" r="0" b="-43306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21762720" cy="87782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Kaip Klaipėda patenka į kruizų maršrutus?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77824" y="1303020"/>
            <a:ext cx="16047720" cy="466344"/>
            <a:chOff x="0" y="0"/>
            <a:chExt cx="21396960" cy="6217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96961" cy="621792"/>
            </a:xfrm>
            <a:custGeom>
              <a:avLst/>
              <a:gdLst/>
              <a:ahLst/>
              <a:cxnLst/>
              <a:rect r="r" b="b" t="t" l="l"/>
              <a:pathLst>
                <a:path h="621792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0514" r="0" b="-62051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139696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Vizitas yra ilgalaikio B2B darbo rezultatas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30655" y="2253615"/>
            <a:ext cx="15380970" cy="1006602"/>
            <a:chOff x="0" y="0"/>
            <a:chExt cx="20507960" cy="134213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507959" cy="1342136"/>
            </a:xfrm>
            <a:custGeom>
              <a:avLst/>
              <a:gdLst/>
              <a:ahLst/>
              <a:cxnLst/>
              <a:rect r="r" b="b" t="t" l="l"/>
              <a:pathLst>
                <a:path h="1342136" w="20507959">
                  <a:moveTo>
                    <a:pt x="0" y="0"/>
                  </a:moveTo>
                  <a:lnTo>
                    <a:pt x="19836892" y="0"/>
                  </a:lnTo>
                  <a:lnTo>
                    <a:pt x="20507959" y="671068"/>
                  </a:lnTo>
                  <a:lnTo>
                    <a:pt x="19836892" y="1342136"/>
                  </a:lnTo>
                  <a:lnTo>
                    <a:pt x="0" y="1342136"/>
                  </a:lnTo>
                  <a:lnTo>
                    <a:pt x="671068" y="671068"/>
                  </a:lnTo>
                  <a:close/>
                </a:path>
              </a:pathLst>
            </a:custGeom>
            <a:solidFill>
              <a:srgbClr val="E4F3F5"/>
            </a:solidFill>
            <a:ln w="19050" cap="sq">
              <a:solidFill>
                <a:srgbClr val="D5E2E9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663827" y="2418207"/>
            <a:ext cx="677418" cy="677418"/>
            <a:chOff x="0" y="0"/>
            <a:chExt cx="903224" cy="9032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3224" cy="903224"/>
            </a:xfrm>
            <a:custGeom>
              <a:avLst/>
              <a:gdLst/>
              <a:ahLst/>
              <a:cxnLst/>
              <a:rect r="r" b="b" t="t" l="l"/>
              <a:pathLst>
                <a:path h="903224" w="903224">
                  <a:moveTo>
                    <a:pt x="0" y="451612"/>
                  </a:moveTo>
                  <a:cubicBezTo>
                    <a:pt x="0" y="202184"/>
                    <a:pt x="202184" y="0"/>
                    <a:pt x="451612" y="0"/>
                  </a:cubicBezTo>
                  <a:cubicBezTo>
                    <a:pt x="701040" y="0"/>
                    <a:pt x="903224" y="202184"/>
                    <a:pt x="903224" y="451612"/>
                  </a:cubicBezTo>
                  <a:cubicBezTo>
                    <a:pt x="903224" y="701040"/>
                    <a:pt x="701040" y="903224"/>
                    <a:pt x="451612" y="903224"/>
                  </a:cubicBezTo>
                  <a:cubicBezTo>
                    <a:pt x="202184" y="903224"/>
                    <a:pt x="0" y="701040"/>
                    <a:pt x="0" y="451612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673352" y="2578608"/>
            <a:ext cx="658368" cy="246888"/>
            <a:chOff x="0" y="0"/>
            <a:chExt cx="877824" cy="32918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77824" cy="329184"/>
            </a:xfrm>
            <a:custGeom>
              <a:avLst/>
              <a:gdLst/>
              <a:ahLst/>
              <a:cxnLst/>
              <a:rect r="r" b="b" t="t" l="l"/>
              <a:pathLst>
                <a:path h="329184" w="877824">
                  <a:moveTo>
                    <a:pt x="0" y="0"/>
                  </a:moveTo>
                  <a:lnTo>
                    <a:pt x="877824" y="0"/>
                  </a:lnTo>
                  <a:lnTo>
                    <a:pt x="877824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0" r="0" b="-196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877824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00"/>
                </a:lnSpc>
              </a:pPr>
              <a:r>
                <a:rPr lang="en-US" sz="15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564892" y="2523744"/>
            <a:ext cx="2743200" cy="329184"/>
            <a:chOff x="0" y="0"/>
            <a:chExt cx="3657600" cy="43891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57600" cy="438912"/>
            </a:xfrm>
            <a:custGeom>
              <a:avLst/>
              <a:gdLst/>
              <a:ahLst/>
              <a:cxnLst/>
              <a:rect r="r" b="b" t="t" l="l"/>
              <a:pathLst>
                <a:path h="43891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2375" r="0" b="-112375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3657600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MATOMUMAS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486400" y="2510028"/>
            <a:ext cx="10835640" cy="384048"/>
            <a:chOff x="0" y="0"/>
            <a:chExt cx="14447520" cy="51206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4447520" cy="512064"/>
            </a:xfrm>
            <a:custGeom>
              <a:avLst/>
              <a:gdLst/>
              <a:ahLst/>
              <a:cxnLst/>
              <a:rect r="r" b="b" t="t" l="l"/>
              <a:pathLst>
                <a:path h="512064" w="14447520">
                  <a:moveTo>
                    <a:pt x="0" y="0"/>
                  </a:moveTo>
                  <a:lnTo>
                    <a:pt x="14447520" y="0"/>
                  </a:lnTo>
                  <a:lnTo>
                    <a:pt x="1444752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9756" r="0" b="-499756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14447520" cy="5120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44"/>
                </a:lnSpc>
              </a:pPr>
              <a:r>
                <a:rPr lang="en-US" sz="162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Seatrade Global • Seatrade Europe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047875" y="3597783"/>
            <a:ext cx="14146530" cy="1006602"/>
            <a:chOff x="0" y="0"/>
            <a:chExt cx="18862040" cy="134213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8862039" cy="1342136"/>
            </a:xfrm>
            <a:custGeom>
              <a:avLst/>
              <a:gdLst/>
              <a:ahLst/>
              <a:cxnLst/>
              <a:rect r="r" b="b" t="t" l="l"/>
              <a:pathLst>
                <a:path h="1342136" w="18862039">
                  <a:moveTo>
                    <a:pt x="0" y="0"/>
                  </a:moveTo>
                  <a:lnTo>
                    <a:pt x="18190972" y="0"/>
                  </a:lnTo>
                  <a:lnTo>
                    <a:pt x="18862039" y="671068"/>
                  </a:lnTo>
                  <a:lnTo>
                    <a:pt x="18190972" y="1342136"/>
                  </a:lnTo>
                  <a:lnTo>
                    <a:pt x="0" y="1342136"/>
                  </a:lnTo>
                  <a:lnTo>
                    <a:pt x="671068" y="671068"/>
                  </a:lnTo>
                  <a:close/>
                </a:path>
              </a:pathLst>
            </a:custGeom>
            <a:solidFill>
              <a:srgbClr val="EDF1F5"/>
            </a:solidFill>
            <a:ln w="19050" cap="sq">
              <a:solidFill>
                <a:srgbClr val="D5E2E9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2281047" y="3762375"/>
            <a:ext cx="677418" cy="677418"/>
            <a:chOff x="0" y="0"/>
            <a:chExt cx="903224" cy="90322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03224" cy="903224"/>
            </a:xfrm>
            <a:custGeom>
              <a:avLst/>
              <a:gdLst/>
              <a:ahLst/>
              <a:cxnLst/>
              <a:rect r="r" b="b" t="t" l="l"/>
              <a:pathLst>
                <a:path h="903224" w="903224">
                  <a:moveTo>
                    <a:pt x="0" y="451612"/>
                  </a:moveTo>
                  <a:cubicBezTo>
                    <a:pt x="0" y="202184"/>
                    <a:pt x="202184" y="0"/>
                    <a:pt x="451612" y="0"/>
                  </a:cubicBezTo>
                  <a:cubicBezTo>
                    <a:pt x="701040" y="0"/>
                    <a:pt x="903224" y="202184"/>
                    <a:pt x="903224" y="451612"/>
                  </a:cubicBezTo>
                  <a:cubicBezTo>
                    <a:pt x="903224" y="701040"/>
                    <a:pt x="701040" y="903224"/>
                    <a:pt x="451612" y="903224"/>
                  </a:cubicBezTo>
                  <a:cubicBezTo>
                    <a:pt x="202184" y="903224"/>
                    <a:pt x="0" y="701040"/>
                    <a:pt x="0" y="451612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2290572" y="3922776"/>
            <a:ext cx="658368" cy="246888"/>
            <a:chOff x="0" y="0"/>
            <a:chExt cx="877824" cy="32918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77824" cy="329184"/>
            </a:xfrm>
            <a:custGeom>
              <a:avLst/>
              <a:gdLst/>
              <a:ahLst/>
              <a:cxnLst/>
              <a:rect r="r" b="b" t="t" l="l"/>
              <a:pathLst>
                <a:path h="329184" w="877824">
                  <a:moveTo>
                    <a:pt x="0" y="0"/>
                  </a:moveTo>
                  <a:lnTo>
                    <a:pt x="877824" y="0"/>
                  </a:lnTo>
                  <a:lnTo>
                    <a:pt x="877824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0" r="0" b="-196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0"/>
              <a:ext cx="877824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00"/>
                </a:lnSpc>
              </a:pPr>
              <a:r>
                <a:rPr lang="en-US" sz="15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3182112" y="3867912"/>
            <a:ext cx="2743200" cy="329184"/>
            <a:chOff x="0" y="0"/>
            <a:chExt cx="3657600" cy="43891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657600" cy="438912"/>
            </a:xfrm>
            <a:custGeom>
              <a:avLst/>
              <a:gdLst/>
              <a:ahLst/>
              <a:cxnLst/>
              <a:rect r="r" b="b" t="t" l="l"/>
              <a:pathLst>
                <a:path h="43891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2375" r="0" b="-112375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3657600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TINKLAS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103620" y="3854196"/>
            <a:ext cx="9601200" cy="384048"/>
            <a:chOff x="0" y="0"/>
            <a:chExt cx="12801600" cy="512064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801600" cy="512064"/>
            </a:xfrm>
            <a:custGeom>
              <a:avLst/>
              <a:gdLst/>
              <a:ahLst/>
              <a:cxnLst/>
              <a:rect r="r" b="b" t="t" l="l"/>
              <a:pathLst>
                <a:path h="512064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7125" r="0" b="-437125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12801600" cy="5120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44"/>
                </a:lnSpc>
              </a:pPr>
              <a:r>
                <a:rPr lang="en-US" sz="162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Cruise Baltic • Cruise Europe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665095" y="4941951"/>
            <a:ext cx="12912090" cy="1006602"/>
            <a:chOff x="0" y="0"/>
            <a:chExt cx="17216120" cy="1342136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7216120" cy="1342136"/>
            </a:xfrm>
            <a:custGeom>
              <a:avLst/>
              <a:gdLst/>
              <a:ahLst/>
              <a:cxnLst/>
              <a:rect r="r" b="b" t="t" l="l"/>
              <a:pathLst>
                <a:path h="1342136" w="17216120">
                  <a:moveTo>
                    <a:pt x="0" y="0"/>
                  </a:moveTo>
                  <a:lnTo>
                    <a:pt x="16545052" y="0"/>
                  </a:lnTo>
                  <a:lnTo>
                    <a:pt x="17216120" y="671068"/>
                  </a:lnTo>
                  <a:lnTo>
                    <a:pt x="16545052" y="1342136"/>
                  </a:lnTo>
                  <a:lnTo>
                    <a:pt x="0" y="1342136"/>
                  </a:lnTo>
                  <a:lnTo>
                    <a:pt x="671068" y="671068"/>
                  </a:lnTo>
                  <a:close/>
                </a:path>
              </a:pathLst>
            </a:custGeom>
            <a:solidFill>
              <a:srgbClr val="E4F3F5"/>
            </a:solidFill>
            <a:ln w="19050" cap="sq">
              <a:solidFill>
                <a:srgbClr val="D5E2E9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2898267" y="5106543"/>
            <a:ext cx="677418" cy="677418"/>
            <a:chOff x="0" y="0"/>
            <a:chExt cx="903224" cy="903224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903224" cy="903224"/>
            </a:xfrm>
            <a:custGeom>
              <a:avLst/>
              <a:gdLst/>
              <a:ahLst/>
              <a:cxnLst/>
              <a:rect r="r" b="b" t="t" l="l"/>
              <a:pathLst>
                <a:path h="903224" w="903224">
                  <a:moveTo>
                    <a:pt x="0" y="451612"/>
                  </a:moveTo>
                  <a:cubicBezTo>
                    <a:pt x="0" y="202184"/>
                    <a:pt x="202184" y="0"/>
                    <a:pt x="451612" y="0"/>
                  </a:cubicBezTo>
                  <a:cubicBezTo>
                    <a:pt x="701040" y="0"/>
                    <a:pt x="903224" y="202184"/>
                    <a:pt x="903224" y="451612"/>
                  </a:cubicBezTo>
                  <a:cubicBezTo>
                    <a:pt x="903224" y="701040"/>
                    <a:pt x="701040" y="903224"/>
                    <a:pt x="451612" y="903224"/>
                  </a:cubicBezTo>
                  <a:cubicBezTo>
                    <a:pt x="202184" y="903224"/>
                    <a:pt x="0" y="701040"/>
                    <a:pt x="0" y="451612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2907792" y="5266944"/>
            <a:ext cx="658368" cy="246888"/>
            <a:chOff x="0" y="0"/>
            <a:chExt cx="877824" cy="329184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77824" cy="329184"/>
            </a:xfrm>
            <a:custGeom>
              <a:avLst/>
              <a:gdLst/>
              <a:ahLst/>
              <a:cxnLst/>
              <a:rect r="r" b="b" t="t" l="l"/>
              <a:pathLst>
                <a:path h="329184" w="877824">
                  <a:moveTo>
                    <a:pt x="0" y="0"/>
                  </a:moveTo>
                  <a:lnTo>
                    <a:pt x="877824" y="0"/>
                  </a:lnTo>
                  <a:lnTo>
                    <a:pt x="877824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0" r="0" b="-196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877824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00"/>
                </a:lnSpc>
              </a:pPr>
              <a:r>
                <a:rPr lang="en-US" sz="15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3799332" y="5212080"/>
            <a:ext cx="2743200" cy="329184"/>
            <a:chOff x="0" y="0"/>
            <a:chExt cx="3657600" cy="438912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657600" cy="438912"/>
            </a:xfrm>
            <a:custGeom>
              <a:avLst/>
              <a:gdLst/>
              <a:ahLst/>
              <a:cxnLst/>
              <a:rect r="r" b="b" t="t" l="l"/>
              <a:pathLst>
                <a:path h="43891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2375" r="0" b="-112375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3657600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SANTYKIAI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6720840" y="5198364"/>
            <a:ext cx="8366760" cy="384048"/>
            <a:chOff x="0" y="0"/>
            <a:chExt cx="11155680" cy="512064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1155680" cy="512064"/>
            </a:xfrm>
            <a:custGeom>
              <a:avLst/>
              <a:gdLst/>
              <a:ahLst/>
              <a:cxnLst/>
              <a:rect r="r" b="b" t="t" l="l"/>
              <a:pathLst>
                <a:path h="512064" w="11155680">
                  <a:moveTo>
                    <a:pt x="0" y="0"/>
                  </a:moveTo>
                  <a:lnTo>
                    <a:pt x="11155680" y="0"/>
                  </a:lnTo>
                  <a:lnTo>
                    <a:pt x="1115568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4495" r="0" b="-374495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0"/>
              <a:ext cx="11155680" cy="5120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44"/>
                </a:lnSpc>
              </a:pPr>
              <a:r>
                <a:rPr lang="en-US" sz="162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susitikimai su kruizinių linijų ir maršrutų planuotojais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282315" y="6286119"/>
            <a:ext cx="11677650" cy="1006602"/>
            <a:chOff x="0" y="0"/>
            <a:chExt cx="15570200" cy="1342136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5570200" cy="1342136"/>
            </a:xfrm>
            <a:custGeom>
              <a:avLst/>
              <a:gdLst/>
              <a:ahLst/>
              <a:cxnLst/>
              <a:rect r="r" b="b" t="t" l="l"/>
              <a:pathLst>
                <a:path h="1342136" w="15570200">
                  <a:moveTo>
                    <a:pt x="0" y="0"/>
                  </a:moveTo>
                  <a:lnTo>
                    <a:pt x="14899132" y="0"/>
                  </a:lnTo>
                  <a:lnTo>
                    <a:pt x="15570200" y="671068"/>
                  </a:lnTo>
                  <a:lnTo>
                    <a:pt x="14899132" y="1342136"/>
                  </a:lnTo>
                  <a:lnTo>
                    <a:pt x="0" y="1342136"/>
                  </a:lnTo>
                  <a:lnTo>
                    <a:pt x="671068" y="671068"/>
                  </a:lnTo>
                  <a:close/>
                </a:path>
              </a:pathLst>
            </a:custGeom>
            <a:solidFill>
              <a:srgbClr val="EDF1F5"/>
            </a:solidFill>
            <a:ln w="19050" cap="sq">
              <a:solidFill>
                <a:srgbClr val="D5E2E9"/>
              </a:solidFill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3515487" y="6450711"/>
            <a:ext cx="677418" cy="677418"/>
            <a:chOff x="0" y="0"/>
            <a:chExt cx="903224" cy="903224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903224" cy="903224"/>
            </a:xfrm>
            <a:custGeom>
              <a:avLst/>
              <a:gdLst/>
              <a:ahLst/>
              <a:cxnLst/>
              <a:rect r="r" b="b" t="t" l="l"/>
              <a:pathLst>
                <a:path h="903224" w="903224">
                  <a:moveTo>
                    <a:pt x="0" y="451612"/>
                  </a:moveTo>
                  <a:cubicBezTo>
                    <a:pt x="0" y="202184"/>
                    <a:pt x="202184" y="0"/>
                    <a:pt x="451612" y="0"/>
                  </a:cubicBezTo>
                  <a:cubicBezTo>
                    <a:pt x="701040" y="0"/>
                    <a:pt x="903224" y="202184"/>
                    <a:pt x="903224" y="451612"/>
                  </a:cubicBezTo>
                  <a:cubicBezTo>
                    <a:pt x="903224" y="701040"/>
                    <a:pt x="701040" y="903224"/>
                    <a:pt x="451612" y="903224"/>
                  </a:cubicBezTo>
                  <a:cubicBezTo>
                    <a:pt x="202184" y="903224"/>
                    <a:pt x="0" y="701040"/>
                    <a:pt x="0" y="451612"/>
                  </a:cubicBezTo>
                  <a:close/>
                </a:path>
              </a:pathLst>
            </a:custGeom>
            <a:solidFill>
              <a:srgbClr val="0B1F33"/>
            </a:solidFill>
            <a:ln w="19050" cap="sq">
              <a:solidFill>
                <a:srgbClr val="0B1F33"/>
              </a:solidFill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3525012" y="6611112"/>
            <a:ext cx="658368" cy="246888"/>
            <a:chOff x="0" y="0"/>
            <a:chExt cx="877824" cy="329184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77824" cy="329184"/>
            </a:xfrm>
            <a:custGeom>
              <a:avLst/>
              <a:gdLst/>
              <a:ahLst/>
              <a:cxnLst/>
              <a:rect r="r" b="b" t="t" l="l"/>
              <a:pathLst>
                <a:path h="329184" w="877824">
                  <a:moveTo>
                    <a:pt x="0" y="0"/>
                  </a:moveTo>
                  <a:lnTo>
                    <a:pt x="877824" y="0"/>
                  </a:lnTo>
                  <a:lnTo>
                    <a:pt x="877824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0" r="0" b="-196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0"/>
              <a:ext cx="877824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00"/>
                </a:lnSpc>
              </a:pPr>
              <a:r>
                <a:rPr lang="en-US" sz="15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4416552" y="6556248"/>
            <a:ext cx="2743200" cy="329184"/>
            <a:chOff x="0" y="0"/>
            <a:chExt cx="3657600" cy="438912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3657600" cy="438912"/>
            </a:xfrm>
            <a:custGeom>
              <a:avLst/>
              <a:gdLst/>
              <a:ahLst/>
              <a:cxnLst/>
              <a:rect r="r" b="b" t="t" l="l"/>
              <a:pathLst>
                <a:path h="43891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2375" r="0" b="-112375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0"/>
              <a:ext cx="3657600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PRODUKTAS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7338060" y="6542532"/>
            <a:ext cx="7132320" cy="384048"/>
            <a:chOff x="0" y="0"/>
            <a:chExt cx="9509760" cy="512064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9509760" cy="512064"/>
            </a:xfrm>
            <a:custGeom>
              <a:avLst/>
              <a:gdLst/>
              <a:ahLst/>
              <a:cxnLst/>
              <a:rect r="r" b="b" t="t" l="l"/>
              <a:pathLst>
                <a:path h="512064" w="9509760">
                  <a:moveTo>
                    <a:pt x="0" y="0"/>
                  </a:moveTo>
                  <a:lnTo>
                    <a:pt x="9509760" y="0"/>
                  </a:lnTo>
                  <a:lnTo>
                    <a:pt x="950976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864" r="0" b="-311864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0"/>
              <a:ext cx="9509760" cy="5120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44"/>
                </a:lnSpc>
              </a:pPr>
              <a:r>
                <a:rPr lang="en-US" sz="162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miesto + uosto + regiono pasiūlymas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3899535" y="7630287"/>
            <a:ext cx="10443210" cy="1006602"/>
            <a:chOff x="0" y="0"/>
            <a:chExt cx="13924280" cy="1342136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13924280" cy="1342136"/>
            </a:xfrm>
            <a:custGeom>
              <a:avLst/>
              <a:gdLst/>
              <a:ahLst/>
              <a:cxnLst/>
              <a:rect r="r" b="b" t="t" l="l"/>
              <a:pathLst>
                <a:path h="1342136" w="13924280">
                  <a:moveTo>
                    <a:pt x="0" y="0"/>
                  </a:moveTo>
                  <a:lnTo>
                    <a:pt x="13253213" y="0"/>
                  </a:lnTo>
                  <a:lnTo>
                    <a:pt x="13924280" y="671068"/>
                  </a:lnTo>
                  <a:lnTo>
                    <a:pt x="13253213" y="1342136"/>
                  </a:lnTo>
                  <a:lnTo>
                    <a:pt x="0" y="1342136"/>
                  </a:lnTo>
                  <a:lnTo>
                    <a:pt x="671068" y="671068"/>
                  </a:lnTo>
                  <a:close/>
                </a:path>
              </a:pathLst>
            </a:custGeom>
            <a:solidFill>
              <a:srgbClr val="E4F3F5"/>
            </a:solidFill>
            <a:ln w="19050" cap="sq">
              <a:solidFill>
                <a:srgbClr val="D5E2E9"/>
              </a:solidFill>
              <a:prstDash val="solid"/>
              <a:miter/>
            </a:ln>
          </p:spPr>
        </p:sp>
      </p:grpSp>
      <p:grpSp>
        <p:nvGrpSpPr>
          <p:cNvPr name="Group 67" id="67"/>
          <p:cNvGrpSpPr/>
          <p:nvPr/>
        </p:nvGrpSpPr>
        <p:grpSpPr>
          <a:xfrm rot="0">
            <a:off x="4132707" y="7794879"/>
            <a:ext cx="677418" cy="677418"/>
            <a:chOff x="0" y="0"/>
            <a:chExt cx="903224" cy="903224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903224" cy="903224"/>
            </a:xfrm>
            <a:custGeom>
              <a:avLst/>
              <a:gdLst/>
              <a:ahLst/>
              <a:cxnLst/>
              <a:rect r="r" b="b" t="t" l="l"/>
              <a:pathLst>
                <a:path h="903224" w="903224">
                  <a:moveTo>
                    <a:pt x="0" y="451612"/>
                  </a:moveTo>
                  <a:cubicBezTo>
                    <a:pt x="0" y="202184"/>
                    <a:pt x="202184" y="0"/>
                    <a:pt x="451612" y="0"/>
                  </a:cubicBezTo>
                  <a:cubicBezTo>
                    <a:pt x="701040" y="0"/>
                    <a:pt x="903224" y="202184"/>
                    <a:pt x="903224" y="451612"/>
                  </a:cubicBezTo>
                  <a:cubicBezTo>
                    <a:pt x="903224" y="701040"/>
                    <a:pt x="701040" y="903224"/>
                    <a:pt x="451612" y="903224"/>
                  </a:cubicBezTo>
                  <a:cubicBezTo>
                    <a:pt x="202184" y="903224"/>
                    <a:pt x="0" y="701040"/>
                    <a:pt x="0" y="451612"/>
                  </a:cubicBezTo>
                  <a:close/>
                </a:path>
              </a:pathLst>
            </a:custGeom>
            <a:solidFill>
              <a:srgbClr val="2BB7C5"/>
            </a:solidFill>
            <a:ln w="19050" cap="sq">
              <a:solidFill>
                <a:srgbClr val="2BB7C5"/>
              </a:solidFill>
              <a:prstDash val="solid"/>
              <a:miter/>
            </a:ln>
          </p:spPr>
        </p:sp>
      </p:grpSp>
      <p:grpSp>
        <p:nvGrpSpPr>
          <p:cNvPr name="Group 69" id="69"/>
          <p:cNvGrpSpPr/>
          <p:nvPr/>
        </p:nvGrpSpPr>
        <p:grpSpPr>
          <a:xfrm rot="0">
            <a:off x="4142232" y="7955280"/>
            <a:ext cx="658368" cy="246888"/>
            <a:chOff x="0" y="0"/>
            <a:chExt cx="877824" cy="329184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877824" cy="329184"/>
            </a:xfrm>
            <a:custGeom>
              <a:avLst/>
              <a:gdLst/>
              <a:ahLst/>
              <a:cxnLst/>
              <a:rect r="r" b="b" t="t" l="l"/>
              <a:pathLst>
                <a:path h="329184" w="877824">
                  <a:moveTo>
                    <a:pt x="0" y="0"/>
                  </a:moveTo>
                  <a:lnTo>
                    <a:pt x="877824" y="0"/>
                  </a:lnTo>
                  <a:lnTo>
                    <a:pt x="877824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60" r="0" b="-1960"/>
              </a:stretch>
            </a:blipFill>
          </p:spPr>
        </p:sp>
        <p:sp>
          <p:nvSpPr>
            <p:cNvPr name="TextBox 71" id="71"/>
            <p:cNvSpPr txBox="true"/>
            <p:nvPr/>
          </p:nvSpPr>
          <p:spPr>
            <a:xfrm>
              <a:off x="0" y="0"/>
              <a:ext cx="877824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00"/>
                </a:lnSpc>
              </a:pPr>
              <a:r>
                <a:rPr lang="en-US" sz="15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5033772" y="7900416"/>
            <a:ext cx="2743200" cy="329184"/>
            <a:chOff x="0" y="0"/>
            <a:chExt cx="3657600" cy="438912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3657600" cy="438912"/>
            </a:xfrm>
            <a:custGeom>
              <a:avLst/>
              <a:gdLst/>
              <a:ahLst/>
              <a:cxnLst/>
              <a:rect r="r" b="b" t="t" l="l"/>
              <a:pathLst>
                <a:path h="43891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2375" r="0" b="-112375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>
              <a:off x="0" y="0"/>
              <a:ext cx="3657600" cy="4389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ĮTRAUKIMAS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7955280" y="7886700"/>
            <a:ext cx="5897880" cy="384048"/>
            <a:chOff x="0" y="0"/>
            <a:chExt cx="7863840" cy="512064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7863840" cy="512064"/>
            </a:xfrm>
            <a:custGeom>
              <a:avLst/>
              <a:gdLst/>
              <a:ahLst/>
              <a:cxnLst/>
              <a:rect r="r" b="b" t="t" l="l"/>
              <a:pathLst>
                <a:path h="512064" w="7863840">
                  <a:moveTo>
                    <a:pt x="0" y="0"/>
                  </a:moveTo>
                  <a:lnTo>
                    <a:pt x="7863840" y="0"/>
                  </a:lnTo>
                  <a:lnTo>
                    <a:pt x="786384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9234" r="0" b="-249234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>
              <a:off x="0" y="0"/>
              <a:ext cx="7863840" cy="5120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44"/>
                </a:lnSpc>
              </a:pPr>
              <a:r>
                <a:rPr lang="en-US" sz="1620">
                  <a:solidFill>
                    <a:srgbClr val="677788"/>
                  </a:solidFill>
                  <a:latin typeface="Aptos"/>
                  <a:ea typeface="Aptos"/>
                  <a:cs typeface="Aptos"/>
                  <a:sym typeface="Aptos"/>
                </a:rPr>
                <a:t>Klaipėda atsiranda maršrute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1577340" y="9025128"/>
            <a:ext cx="15087600" cy="521208"/>
            <a:chOff x="0" y="0"/>
            <a:chExt cx="20116800" cy="694944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20116800" cy="694944"/>
            </a:xfrm>
            <a:custGeom>
              <a:avLst/>
              <a:gdLst/>
              <a:ahLst/>
              <a:cxnLst/>
              <a:rect r="r" b="b" t="t" l="l"/>
              <a:pathLst>
                <a:path h="694944" w="20116800">
                  <a:moveTo>
                    <a:pt x="0" y="0"/>
                  </a:moveTo>
                  <a:lnTo>
                    <a:pt x="20116800" y="0"/>
                  </a:lnTo>
                  <a:lnTo>
                    <a:pt x="2011680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4040" r="0" b="-514040"/>
              </a:stretch>
            </a:blipFill>
          </p:spPr>
        </p:sp>
        <p:sp>
          <p:nvSpPr>
            <p:cNvPr name="TextBox 80" id="80"/>
            <p:cNvSpPr txBox="true"/>
            <p:nvPr/>
          </p:nvSpPr>
          <p:spPr>
            <a:xfrm>
              <a:off x="0" y="9525"/>
              <a:ext cx="20116800" cy="6854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95"/>
                </a:lnSpc>
              </a:pPr>
              <a:r>
                <a:rPr lang="en-US" sz="1829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Kruizų maršrutai planuojami iš anksto – todėl rinkodara ir santykiai turi būti nuolatiniai, o ne sezoniniai.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7543" cy="10287000"/>
            <a:chOff x="0" y="0"/>
            <a:chExt cx="24383390" cy="13716000"/>
          </a:xfrm>
        </p:grpSpPr>
        <p:sp>
          <p:nvSpPr>
            <p:cNvPr name="Freeform 3" id="3" descr="/mnt/data/wide_scenic_seascape_harbor_scene_at_sunrise_or_go_batch_1.png"/>
            <p:cNvSpPr/>
            <p:nvPr/>
          </p:nvSpPr>
          <p:spPr>
            <a:xfrm flipH="false" flipV="false" rot="0">
              <a:off x="0" y="0"/>
              <a:ext cx="2438336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" r="0" b="-2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9525" y="-9525"/>
            <a:ext cx="18306593" cy="10306050"/>
            <a:chOff x="0" y="0"/>
            <a:chExt cx="24408790" cy="13741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8764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>
                <a:alpha val="52941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-9525" y="-9525"/>
            <a:ext cx="18306593" cy="10306050"/>
            <a:chOff x="0" y="0"/>
            <a:chExt cx="24408790" cy="13741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8764" cy="13741400"/>
            </a:xfrm>
            <a:custGeom>
              <a:avLst/>
              <a:gdLst/>
              <a:ahLst/>
              <a:cxnLst/>
              <a:rect r="r" b="b" t="t" l="l"/>
              <a:pathLst>
                <a:path h="13741400" w="24408764">
                  <a:moveTo>
                    <a:pt x="0" y="0"/>
                  </a:moveTo>
                  <a:lnTo>
                    <a:pt x="24408764" y="0"/>
                  </a:lnTo>
                  <a:lnTo>
                    <a:pt x="24408764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0B1F33">
                <a:alpha val="67059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97280" y="987552"/>
            <a:ext cx="7955280" cy="877824"/>
            <a:chOff x="0" y="0"/>
            <a:chExt cx="10607040" cy="11704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607040" cy="1170432"/>
            </a:xfrm>
            <a:custGeom>
              <a:avLst/>
              <a:gdLst/>
              <a:ahLst/>
              <a:cxnLst/>
              <a:rect r="r" b="b" t="t" l="l"/>
              <a:pathLst>
                <a:path h="1170432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1170432"/>
                  </a:lnTo>
                  <a:lnTo>
                    <a:pt x="0" y="11704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6583" r="0" b="-126583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0607040" cy="117995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Kur link judame?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52144" y="1988820"/>
            <a:ext cx="8915400" cy="822960"/>
            <a:chOff x="0" y="0"/>
            <a:chExt cx="1188720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8872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1887200">
                  <a:moveTo>
                    <a:pt x="0" y="0"/>
                  </a:moveTo>
                  <a:lnTo>
                    <a:pt x="11887200" y="0"/>
                  </a:lnTo>
                  <a:lnTo>
                    <a:pt x="11887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1087" r="0" b="-161087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188720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70"/>
                </a:lnSpc>
              </a:pPr>
              <a:r>
                <a:rPr lang="en-US" sz="2475">
                  <a:solidFill>
                    <a:srgbClr val="DBE6EE"/>
                  </a:solidFill>
                  <a:latin typeface="Aptos"/>
                  <a:ea typeface="Aptos"/>
                  <a:cs typeface="Aptos"/>
                  <a:sym typeface="Aptos"/>
                </a:rPr>
                <a:t>Tikslas – ne tik daugiau laivų, o didesnė kiekvieno vizito vertė.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70051" y="4173855"/>
            <a:ext cx="4202430" cy="2789682"/>
            <a:chOff x="0" y="0"/>
            <a:chExt cx="5603240" cy="37195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03240" cy="3719576"/>
            </a:xfrm>
            <a:custGeom>
              <a:avLst/>
              <a:gdLst/>
              <a:ahLst/>
              <a:cxnLst/>
              <a:rect r="r" b="b" t="t" l="l"/>
              <a:pathLst>
                <a:path h="3719576" w="56032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5455920" y="0"/>
                  </a:lnTo>
                  <a:cubicBezTo>
                    <a:pt x="5537327" y="0"/>
                    <a:pt x="5603240" y="65913"/>
                    <a:pt x="5603240" y="147320"/>
                  </a:cubicBezTo>
                  <a:lnTo>
                    <a:pt x="5603240" y="3572256"/>
                  </a:lnTo>
                  <a:cubicBezTo>
                    <a:pt x="5603240" y="3653663"/>
                    <a:pt x="5537327" y="3719576"/>
                    <a:pt x="5455920" y="3719576"/>
                  </a:cubicBezTo>
                  <a:lnTo>
                    <a:pt x="147320" y="3719576"/>
                  </a:lnTo>
                  <a:cubicBezTo>
                    <a:pt x="65913" y="3719576"/>
                    <a:pt x="0" y="3653663"/>
                    <a:pt x="0" y="3572256"/>
                  </a:cubicBezTo>
                  <a:close/>
                </a:path>
              </a:pathLst>
            </a:custGeom>
            <a:solidFill>
              <a:srgbClr val="0B1F33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453896" y="4594860"/>
            <a:ext cx="3634740" cy="466344"/>
            <a:chOff x="0" y="0"/>
            <a:chExt cx="4846320" cy="6217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846320" cy="621792"/>
            </a:xfrm>
            <a:custGeom>
              <a:avLst/>
              <a:gdLst/>
              <a:ahLst/>
              <a:cxnLst/>
              <a:rect r="r" b="b" t="t" l="l"/>
              <a:pathLst>
                <a:path h="621792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1868" r="0" b="-101868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484632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2BB7C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PAJĖGUMAS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08760" y="5404104"/>
            <a:ext cx="3525012" cy="932688"/>
            <a:chOff x="0" y="0"/>
            <a:chExt cx="4700016" cy="124358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700016" cy="1243584"/>
            </a:xfrm>
            <a:custGeom>
              <a:avLst/>
              <a:gdLst/>
              <a:ahLst/>
              <a:cxnLst/>
              <a:rect r="r" b="b" t="t" l="l"/>
              <a:pathLst>
                <a:path h="1243584" w="4700016">
                  <a:moveTo>
                    <a:pt x="0" y="0"/>
                  </a:moveTo>
                  <a:lnTo>
                    <a:pt x="4700016" y="0"/>
                  </a:lnTo>
                  <a:lnTo>
                    <a:pt x="4700016" y="1243584"/>
                  </a:lnTo>
                  <a:lnTo>
                    <a:pt x="0" y="12435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641" r="0" b="-23641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4700016" cy="124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naujas terminalas • didesni laivai • ilgesnis sezonas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203823" y="4173855"/>
            <a:ext cx="4202430" cy="2789682"/>
            <a:chOff x="0" y="0"/>
            <a:chExt cx="5603240" cy="371957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603240" cy="3719576"/>
            </a:xfrm>
            <a:custGeom>
              <a:avLst/>
              <a:gdLst/>
              <a:ahLst/>
              <a:cxnLst/>
              <a:rect r="r" b="b" t="t" l="l"/>
              <a:pathLst>
                <a:path h="3719576" w="56032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5455920" y="0"/>
                  </a:lnTo>
                  <a:cubicBezTo>
                    <a:pt x="5537327" y="0"/>
                    <a:pt x="5603240" y="65913"/>
                    <a:pt x="5603240" y="147320"/>
                  </a:cubicBezTo>
                  <a:lnTo>
                    <a:pt x="5603240" y="3572256"/>
                  </a:lnTo>
                  <a:cubicBezTo>
                    <a:pt x="5603240" y="3653663"/>
                    <a:pt x="5537327" y="3719576"/>
                    <a:pt x="5455920" y="3719576"/>
                  </a:cubicBezTo>
                  <a:lnTo>
                    <a:pt x="147320" y="3719576"/>
                  </a:lnTo>
                  <a:cubicBezTo>
                    <a:pt x="65913" y="3719576"/>
                    <a:pt x="0" y="3653663"/>
                    <a:pt x="0" y="3572256"/>
                  </a:cubicBezTo>
                  <a:close/>
                </a:path>
              </a:pathLst>
            </a:custGeom>
            <a:solidFill>
              <a:srgbClr val="0B1F33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6487668" y="4594860"/>
            <a:ext cx="3634740" cy="466344"/>
            <a:chOff x="0" y="0"/>
            <a:chExt cx="4846320" cy="62179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46320" cy="621792"/>
            </a:xfrm>
            <a:custGeom>
              <a:avLst/>
              <a:gdLst/>
              <a:ahLst/>
              <a:cxnLst/>
              <a:rect r="r" b="b" t="t" l="l"/>
              <a:pathLst>
                <a:path h="621792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1868" r="0" b="-101868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484632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E99B6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KOKYBĖ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6542532" y="5404104"/>
            <a:ext cx="3525012" cy="932688"/>
            <a:chOff x="0" y="0"/>
            <a:chExt cx="4700016" cy="1243584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700016" cy="1243584"/>
            </a:xfrm>
            <a:custGeom>
              <a:avLst/>
              <a:gdLst/>
              <a:ahLst/>
              <a:cxnLst/>
              <a:rect r="r" b="b" t="t" l="l"/>
              <a:pathLst>
                <a:path h="1243584" w="4700016">
                  <a:moveTo>
                    <a:pt x="0" y="0"/>
                  </a:moveTo>
                  <a:lnTo>
                    <a:pt x="4700016" y="0"/>
                  </a:lnTo>
                  <a:lnTo>
                    <a:pt x="4700016" y="1243584"/>
                  </a:lnTo>
                  <a:lnTo>
                    <a:pt x="0" y="12435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641" r="0" b="-23641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4700016" cy="124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gidai • transportas • aptarnavimas • sklandus srautų valdymas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237595" y="4173855"/>
            <a:ext cx="4202430" cy="2789682"/>
            <a:chOff x="0" y="0"/>
            <a:chExt cx="5603240" cy="371957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603240" cy="3719576"/>
            </a:xfrm>
            <a:custGeom>
              <a:avLst/>
              <a:gdLst/>
              <a:ahLst/>
              <a:cxnLst/>
              <a:rect r="r" b="b" t="t" l="l"/>
              <a:pathLst>
                <a:path h="3719576" w="5603240">
                  <a:moveTo>
                    <a:pt x="0" y="147320"/>
                  </a:moveTo>
                  <a:cubicBezTo>
                    <a:pt x="0" y="65913"/>
                    <a:pt x="65913" y="0"/>
                    <a:pt x="147320" y="0"/>
                  </a:cubicBezTo>
                  <a:lnTo>
                    <a:pt x="5455920" y="0"/>
                  </a:lnTo>
                  <a:cubicBezTo>
                    <a:pt x="5537327" y="0"/>
                    <a:pt x="5603240" y="65913"/>
                    <a:pt x="5603240" y="147320"/>
                  </a:cubicBezTo>
                  <a:lnTo>
                    <a:pt x="5603240" y="3572256"/>
                  </a:lnTo>
                  <a:cubicBezTo>
                    <a:pt x="5603240" y="3653663"/>
                    <a:pt x="5537327" y="3719576"/>
                    <a:pt x="5455920" y="3719576"/>
                  </a:cubicBezTo>
                  <a:lnTo>
                    <a:pt x="147320" y="3719576"/>
                  </a:lnTo>
                  <a:cubicBezTo>
                    <a:pt x="65913" y="3719576"/>
                    <a:pt x="0" y="3653663"/>
                    <a:pt x="0" y="3572256"/>
                  </a:cubicBezTo>
                  <a:close/>
                </a:path>
              </a:pathLst>
            </a:custGeom>
            <a:solidFill>
              <a:srgbClr val="0B1F33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11521440" y="4594860"/>
            <a:ext cx="3634740" cy="466344"/>
            <a:chOff x="0" y="0"/>
            <a:chExt cx="4846320" cy="62179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846320" cy="621792"/>
            </a:xfrm>
            <a:custGeom>
              <a:avLst/>
              <a:gdLst/>
              <a:ahLst/>
              <a:cxnLst/>
              <a:rect r="r" b="b" t="t" l="l"/>
              <a:pathLst>
                <a:path h="621792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1868" r="0" b="-101868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4846320" cy="6217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6ED1D8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VERTĖ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576304" y="5404104"/>
            <a:ext cx="3525012" cy="932688"/>
            <a:chOff x="0" y="0"/>
            <a:chExt cx="4700016" cy="124358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700016" cy="1243584"/>
            </a:xfrm>
            <a:custGeom>
              <a:avLst/>
              <a:gdLst/>
              <a:ahLst/>
              <a:cxnLst/>
              <a:rect r="r" b="b" t="t" l="l"/>
              <a:pathLst>
                <a:path h="1243584" w="4700016">
                  <a:moveTo>
                    <a:pt x="0" y="0"/>
                  </a:moveTo>
                  <a:lnTo>
                    <a:pt x="4700016" y="0"/>
                  </a:lnTo>
                  <a:lnTo>
                    <a:pt x="4700016" y="1243584"/>
                  </a:lnTo>
                  <a:lnTo>
                    <a:pt x="0" y="12435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641" r="0" b="-23641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4700016" cy="12435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didesnės keleivių išlaidos • turizmo produktai • regiono nauda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842135" y="7836027"/>
            <a:ext cx="14626590" cy="1241511"/>
            <a:chOff x="0" y="0"/>
            <a:chExt cx="19502120" cy="1655349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9502120" cy="1655349"/>
            </a:xfrm>
            <a:custGeom>
              <a:avLst/>
              <a:gdLst/>
              <a:ahLst/>
              <a:cxnLst/>
              <a:rect r="r" b="b" t="t" l="l"/>
              <a:pathLst>
                <a:path h="1655349" w="19502120">
                  <a:moveTo>
                    <a:pt x="0" y="154038"/>
                  </a:moveTo>
                  <a:cubicBezTo>
                    <a:pt x="0" y="68929"/>
                    <a:pt x="66548" y="0"/>
                    <a:pt x="148717" y="0"/>
                  </a:cubicBezTo>
                  <a:lnTo>
                    <a:pt x="19353403" y="0"/>
                  </a:lnTo>
                  <a:cubicBezTo>
                    <a:pt x="19435445" y="0"/>
                    <a:pt x="19502120" y="68929"/>
                    <a:pt x="19502120" y="154038"/>
                  </a:cubicBezTo>
                  <a:lnTo>
                    <a:pt x="19502120" y="1501311"/>
                  </a:lnTo>
                  <a:cubicBezTo>
                    <a:pt x="19502120" y="1586288"/>
                    <a:pt x="19435572" y="1655349"/>
                    <a:pt x="19353403" y="1655349"/>
                  </a:cubicBezTo>
                  <a:lnTo>
                    <a:pt x="148717" y="1655349"/>
                  </a:lnTo>
                  <a:cubicBezTo>
                    <a:pt x="66548" y="1655349"/>
                    <a:pt x="0" y="1586420"/>
                    <a:pt x="0" y="1501311"/>
                  </a:cubicBezTo>
                  <a:close/>
                </a:path>
              </a:pathLst>
            </a:custGeom>
            <a:solidFill>
              <a:srgbClr val="FFFFFF">
                <a:alpha val="88235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2354580" y="8054965"/>
            <a:ext cx="13578840" cy="803636"/>
            <a:chOff x="0" y="0"/>
            <a:chExt cx="18105120" cy="1071514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8105120" cy="1071514"/>
            </a:xfrm>
            <a:custGeom>
              <a:avLst/>
              <a:gdLst/>
              <a:ahLst/>
              <a:cxnLst/>
              <a:rect r="r" b="b" t="t" l="l"/>
              <a:pathLst>
                <a:path h="1071514" w="18105120">
                  <a:moveTo>
                    <a:pt x="0" y="0"/>
                  </a:moveTo>
                  <a:lnTo>
                    <a:pt x="18105120" y="0"/>
                  </a:lnTo>
                  <a:lnTo>
                    <a:pt x="18105120" y="1071514"/>
                  </a:lnTo>
                  <a:lnTo>
                    <a:pt x="0" y="10715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91685" r="0" b="-266782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0"/>
              <a:ext cx="18105120" cy="107151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90"/>
                </a:lnSpc>
              </a:pPr>
              <a:r>
                <a:rPr lang="en-US" sz="2325" b="true">
                  <a:solidFill>
                    <a:srgbClr val="0B1F33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Klaipėdos tikslas – ne tik daugiau kruizinių laivų. Tikrasis augimo potencialas yra didesnė kiekvieno laivo vizito vertė miestui, regionui ir Lietuvai.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85254" y="5366625"/>
            <a:ext cx="5317491" cy="3577182"/>
            <a:chOff x="0" y="0"/>
            <a:chExt cx="5603240" cy="37694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603240" cy="3769411"/>
            </a:xfrm>
            <a:custGeom>
              <a:avLst/>
              <a:gdLst/>
              <a:ahLst/>
              <a:cxnLst/>
              <a:rect r="r" b="b" t="t" l="l"/>
              <a:pathLst>
                <a:path h="3769411" w="5603240">
                  <a:moveTo>
                    <a:pt x="0" y="149294"/>
                  </a:moveTo>
                  <a:cubicBezTo>
                    <a:pt x="0" y="66796"/>
                    <a:pt x="65913" y="0"/>
                    <a:pt x="147320" y="0"/>
                  </a:cubicBezTo>
                  <a:lnTo>
                    <a:pt x="5455920" y="0"/>
                  </a:lnTo>
                  <a:cubicBezTo>
                    <a:pt x="5537327" y="0"/>
                    <a:pt x="5603240" y="66796"/>
                    <a:pt x="5603240" y="149294"/>
                  </a:cubicBezTo>
                  <a:lnTo>
                    <a:pt x="5603240" y="3620117"/>
                  </a:lnTo>
                  <a:cubicBezTo>
                    <a:pt x="5603240" y="3702615"/>
                    <a:pt x="5537327" y="3769411"/>
                    <a:pt x="5455920" y="3769411"/>
                  </a:cubicBezTo>
                  <a:lnTo>
                    <a:pt x="147320" y="3769411"/>
                  </a:lnTo>
                  <a:cubicBezTo>
                    <a:pt x="65913" y="3769411"/>
                    <a:pt x="0" y="3702615"/>
                    <a:pt x="0" y="3620117"/>
                  </a:cubicBezTo>
                  <a:close/>
                </a:path>
              </a:pathLst>
            </a:custGeom>
            <a:solidFill>
              <a:srgbClr val="0B1F33">
                <a:alpha val="92157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682567" y="684586"/>
            <a:ext cx="6922866" cy="2876640"/>
          </a:xfrm>
          <a:custGeom>
            <a:avLst/>
            <a:gdLst/>
            <a:ahLst/>
            <a:cxnLst/>
            <a:rect r="r" b="b" t="t" l="l"/>
            <a:pathLst>
              <a:path h="2876640" w="6922866">
                <a:moveTo>
                  <a:pt x="0" y="0"/>
                </a:moveTo>
                <a:lnTo>
                  <a:pt x="6922866" y="0"/>
                </a:lnTo>
                <a:lnTo>
                  <a:pt x="6922866" y="2876640"/>
                </a:lnTo>
                <a:lnTo>
                  <a:pt x="0" y="2876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07133" y="7808505"/>
            <a:ext cx="1982417" cy="1982417"/>
          </a:xfrm>
          <a:custGeom>
            <a:avLst/>
            <a:gdLst/>
            <a:ahLst/>
            <a:cxnLst/>
            <a:rect r="r" b="b" t="t" l="l"/>
            <a:pathLst>
              <a:path h="1982417" w="1982417">
                <a:moveTo>
                  <a:pt x="0" y="0"/>
                </a:moveTo>
                <a:lnTo>
                  <a:pt x="1982418" y="0"/>
                </a:lnTo>
                <a:lnTo>
                  <a:pt x="1982418" y="1982418"/>
                </a:lnTo>
                <a:lnTo>
                  <a:pt x="0" y="198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284709" y="5638070"/>
            <a:ext cx="3718583" cy="2958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7"/>
              </a:lnSpc>
              <a:spcBef>
                <a:spcPct val="0"/>
              </a:spcBef>
            </a:pPr>
            <a:r>
              <a:rPr lang="en-US" b="true" sz="2224" spc="22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ROMENA  SAVICKIENĖ</a:t>
            </a:r>
          </a:p>
          <a:p>
            <a:pPr algn="l">
              <a:lnSpc>
                <a:spcPts val="3337"/>
              </a:lnSpc>
              <a:spcBef>
                <a:spcPct val="0"/>
              </a:spcBef>
            </a:pPr>
            <a:r>
              <a:rPr lang="en-US" sz="2224" spc="22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Direktorė</a:t>
            </a:r>
          </a:p>
          <a:p>
            <a:pPr algn="l">
              <a:lnSpc>
                <a:spcPts val="3337"/>
              </a:lnSpc>
              <a:spcBef>
                <a:spcPct val="0"/>
              </a:spcBef>
            </a:pPr>
            <a:r>
              <a:rPr lang="en-US" sz="2224" spc="22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Klaipėdos turizmo informacijos centras</a:t>
            </a:r>
          </a:p>
          <a:p>
            <a:pPr algn="l">
              <a:lnSpc>
                <a:spcPts val="3337"/>
              </a:lnSpc>
              <a:spcBef>
                <a:spcPct val="0"/>
              </a:spcBef>
            </a:pPr>
          </a:p>
          <a:p>
            <a:pPr algn="l">
              <a:lnSpc>
                <a:spcPts val="3337"/>
              </a:lnSpc>
              <a:spcBef>
                <a:spcPct val="0"/>
              </a:spcBef>
            </a:pPr>
            <a:r>
              <a:rPr lang="en-US" sz="2224" spc="22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romena@klaipedainfo.lt</a:t>
            </a:r>
          </a:p>
          <a:p>
            <a:pPr algn="l">
              <a:lnSpc>
                <a:spcPts val="3337"/>
              </a:lnSpc>
              <a:spcBef>
                <a:spcPct val="0"/>
              </a:spcBef>
            </a:pPr>
            <a:r>
              <a:rPr lang="en-US" sz="2224" spc="22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Mob.  + 370  614 83808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45562" y="7315200"/>
            <a:ext cx="1305560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9"/>
              </a:lnSpc>
              <a:spcBef>
                <a:spcPct val="0"/>
              </a:spcBef>
            </a:pPr>
            <a:r>
              <a:rPr lang="en-US" sz="1575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Vizitinė kortelė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DAHVQkDbb1k</dc:identifier>
  <dcterms:modified xsi:type="dcterms:W3CDTF">2011-08-01T06:04:30Z</dcterms:modified>
  <cp:revision>1</cp:revision>
  <dc:title>Kruizine laivyba 2026</dc:title>
</cp:coreProperties>
</file>